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70" r:id="rId11"/>
    <p:sldId id="268" r:id="rId12"/>
    <p:sldId id="271" r:id="rId13"/>
    <p:sldId id="269" r:id="rId14"/>
    <p:sldId id="273" r:id="rId15"/>
    <p:sldId id="272" r:id="rId16"/>
    <p:sldId id="266" r:id="rId17"/>
    <p:sldId id="264" r:id="rId18"/>
    <p:sldId id="265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20:55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486F-EDAD-BA33-76A8-F21201DD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8000" dirty="0"/>
              <a:t>Pâte à bagel</a:t>
            </a:r>
            <a:endParaRPr lang="fr-CA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0A38-D917-1B93-4915-E7B78AC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Juliette Beauregard-Provost</a:t>
            </a:r>
          </a:p>
          <a:p>
            <a:r>
              <a:rPr lang="en-US" dirty="0"/>
              <a:t>Simon Desjardins</a:t>
            </a:r>
          </a:p>
          <a:p>
            <a:r>
              <a:rPr lang="en-US" dirty="0"/>
              <a:t>Rosalie Turgeon</a:t>
            </a:r>
            <a:endParaRPr lang="fr-C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3827CC27-49F7-4BC0-E1EA-C60EAEC7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72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3742-7C06-4FE0-996F-F487A3C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 Optimisation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507089-6394-49C5-9229-D1546835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8" y="1928813"/>
            <a:ext cx="5670549" cy="42529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E2A44C-7B51-4192-AE0C-81D04222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80" y="186070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DD1D7-D650-4F5E-972A-98C49BA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Analyse de la stabilité de chaque méthode de calcul</a:t>
                </a:r>
              </a:p>
              <a:p>
                <a:r>
                  <a:rPr lang="fr-CA" dirty="0"/>
                  <a:t>Critère de stabilité de la méthode explicite 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fr-CA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Δtk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2400" dirty="0"/>
                  <a:t>La discrétisation temporelle et spatiale doivent respecter cet inégalité.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8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BDE48-8CA3-4FEC-B6B8-9C0DA1A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3ED466D2-28C3-4D1A-BB27-11EEA6E8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22" y="1858473"/>
            <a:ext cx="6980555" cy="5235417"/>
          </a:xfrm>
        </p:spPr>
      </p:pic>
    </p:spTree>
    <p:extLst>
      <p:ext uri="{BB962C8B-B14F-4D97-AF65-F5344CB8AC3E}">
        <p14:creationId xmlns:p14="http://schemas.microsoft.com/office/powerpoint/2010/main" val="391035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9E7AA-D89B-4A83-B3DD-B6052D24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07162-CD05-4FA9-ACEA-A4AD4B69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Résolution des équations pour construire le profil de température.</a:t>
            </a:r>
          </a:p>
          <a:p>
            <a:pPr marL="0" indent="0" algn="ctr">
              <a:buNone/>
            </a:pPr>
            <a:r>
              <a:rPr lang="fr-CA" dirty="0"/>
              <a:t>n = 9 nœuds, </a:t>
            </a:r>
            <a:r>
              <a:rPr lang="fr-CA" dirty="0" err="1"/>
              <a:t>dt</a:t>
            </a:r>
            <a:r>
              <a:rPr lang="fr-CA" dirty="0"/>
              <a:t> = 0.1 s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A8E0E-A381-413D-8EA3-C7494284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5" y="3053232"/>
            <a:ext cx="8163950" cy="37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97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545D9-1073-49FF-9FCB-7180A601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1F377C-A876-435D-8497-182F3748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7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89E0A2-43AB-4412-9912-B3F1F1F3DFF0}"/>
              </a:ext>
            </a:extLst>
          </p:cNvPr>
          <p:cNvSpPr txBox="1"/>
          <p:nvPr/>
        </p:nvSpPr>
        <p:spPr>
          <a:xfrm>
            <a:off x="838200" y="2035765"/>
            <a:ext cx="10712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0.1 s</a:t>
            </a:r>
          </a:p>
        </p:txBody>
      </p:sp>
    </p:spTree>
    <p:extLst>
      <p:ext uri="{BB962C8B-B14F-4D97-AF65-F5344CB8AC3E}">
        <p14:creationId xmlns:p14="http://schemas.microsoft.com/office/powerpoint/2010/main" val="104101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1580D-31F8-4F8B-A98A-0FD1776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00C27A-A386-4A25-B308-1F71D759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95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E5B072-4478-44C0-975C-6D326A712AC5}"/>
              </a:ext>
            </a:extLst>
          </p:cNvPr>
          <p:cNvSpPr txBox="1"/>
          <p:nvPr/>
        </p:nvSpPr>
        <p:spPr>
          <a:xfrm>
            <a:off x="838200" y="1913512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A" sz="2800" dirty="0"/>
          </a:p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10 s</a:t>
            </a:r>
          </a:p>
        </p:txBody>
      </p:sp>
    </p:spTree>
    <p:extLst>
      <p:ext uri="{BB962C8B-B14F-4D97-AF65-F5344CB8AC3E}">
        <p14:creationId xmlns:p14="http://schemas.microsoft.com/office/powerpoint/2010/main" val="355183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E450DBCF-0509-471B-5FC2-D864E15B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66F7-A4F2-EA78-CAFA-98BC1B7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418543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0072-1D7D-055E-4216-376484B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Vérification d’une condition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A36A09-F7CA-038C-D4D2-B9278B55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81" y="4631161"/>
            <a:ext cx="3562483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Vandermonde</a:t>
            </a:r>
            <a:r>
              <a:rPr lang="en-US" dirty="0"/>
              <a:t> avec les points </a:t>
            </a:r>
            <a:r>
              <a:rPr lang="en-US" dirty="0" err="1"/>
              <a:t>d’intersection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expérimentales</a:t>
            </a:r>
            <a:endParaRPr 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033A00-D19C-459F-550D-B9191F9A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07402"/>
            <a:ext cx="7214616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9EA6-2BAC-4C05-B18C-4800820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Vérification et validation des méthodes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4925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3DA2-064A-44FF-F7DE-969FE392A21C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Uitlsation</a:t>
            </a:r>
            <a:r>
              <a:rPr lang="en-US" sz="2000" dirty="0"/>
              <a:t> d’un </a:t>
            </a:r>
            <a:r>
              <a:rPr lang="en-US" sz="2000" dirty="0" err="1"/>
              <a:t>résultat</a:t>
            </a:r>
            <a:r>
              <a:rPr lang="en-US" sz="2000" dirty="0"/>
              <a:t> des notes de </a:t>
            </a:r>
            <a:r>
              <a:rPr lang="en-US" sz="2000" dirty="0" err="1"/>
              <a:t>cours</a:t>
            </a:r>
            <a:r>
              <a:rPr lang="en-US" sz="2000" dirty="0"/>
              <a:t>, tige 1D </a:t>
            </a:r>
            <a:r>
              <a:rPr lang="en-US" sz="2000" dirty="0" err="1"/>
              <a:t>en</a:t>
            </a:r>
            <a:r>
              <a:rPr lang="en-US" sz="2000" dirty="0"/>
              <a:t> régime </a:t>
            </a:r>
            <a:r>
              <a:rPr lang="en-US" sz="2000" dirty="0" err="1"/>
              <a:t>transitoire</a:t>
            </a: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S’applique</a:t>
            </a:r>
            <a:r>
              <a:rPr lang="en-US" sz="2000" dirty="0"/>
              <a:t> pour Euler </a:t>
            </a:r>
            <a:r>
              <a:rPr lang="en-US" sz="2000" dirty="0" err="1"/>
              <a:t>implicite</a:t>
            </a:r>
            <a:r>
              <a:rPr lang="en-US" sz="2000" dirty="0"/>
              <a:t>, car les deux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retournent</a:t>
            </a:r>
            <a:r>
              <a:rPr lang="en-US" sz="2000" dirty="0"/>
              <a:t> </a:t>
            </a:r>
            <a:r>
              <a:rPr lang="en-US" sz="2000" dirty="0" err="1"/>
              <a:t>presque</a:t>
            </a:r>
            <a:r>
              <a:rPr lang="en-US" sz="2000" dirty="0"/>
              <a:t> les </a:t>
            </a:r>
            <a:r>
              <a:rPr lang="en-US" sz="2000" dirty="0" err="1"/>
              <a:t>mêmes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endParaRPr lang="en-US" sz="2000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6F5CC96-FFF0-D3AE-0202-7AC3506E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8727"/>
            <a:ext cx="5468112" cy="36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71DF8-0BE1-D256-7ED3-2AAABFD5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2" y="2912297"/>
            <a:ext cx="6269930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FD5DE-0C15-13E0-FB9C-CDD6EC3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Défis à relever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7C2B1-FF66-2B5E-539E-44AF5ED7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Automatiser la construction de la matrice lors de l’utilisation de la méthode d’Euler implicite.</a:t>
            </a:r>
          </a:p>
          <a:p>
            <a:r>
              <a:rPr lang="fr-FR" b="1" dirty="0"/>
              <a:t>S’assurer que les conditions aux frontières sont bien définies.</a:t>
            </a:r>
          </a:p>
          <a:p>
            <a:r>
              <a:rPr lang="fr-FR" b="1" dirty="0"/>
              <a:t>Déterminer un moyen de validation et de vérification des résultats.</a:t>
            </a:r>
          </a:p>
          <a:p>
            <a:r>
              <a:rPr lang="fr-FR" b="1" dirty="0"/>
              <a:t>Analyser les limites des hypothèses faites.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729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9AD-62E0-D69A-E95C-1D2FF60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Visualisation du problème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407F-AD3C-64FF-C42D-E49F23DF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8"/>
            <a:ext cx="7214616" cy="2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FD7D4-C51F-3082-08B0-3EF52E86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3ED78-4F78-46DB-0EDA-3D09522E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Partage des fichiers sur </a:t>
            </a:r>
            <a:r>
              <a:rPr lang="fr-CA" b="1" dirty="0" err="1"/>
              <a:t>Github</a:t>
            </a:r>
            <a:r>
              <a:rPr lang="fr-CA" b="1" dirty="0"/>
              <a:t> permettant le suivi du travail de chaque coéquipier</a:t>
            </a:r>
          </a:p>
          <a:p>
            <a:r>
              <a:rPr lang="fr-CA" b="1" dirty="0"/>
              <a:t>Mise en commun de la compréhension des méthodes de résolution afin de faire un code optimal</a:t>
            </a:r>
          </a:p>
          <a:p>
            <a:r>
              <a:rPr lang="fr-CA" b="1" dirty="0"/>
              <a:t>Mise en commun de la compréhension de problème permettant la clarification de certains points (conditions frontières)</a:t>
            </a:r>
          </a:p>
        </p:txBody>
      </p:sp>
    </p:spTree>
    <p:extLst>
      <p:ext uri="{BB962C8B-B14F-4D97-AF65-F5344CB8AC3E}">
        <p14:creationId xmlns:p14="http://schemas.microsoft.com/office/powerpoint/2010/main" val="2637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7A38-B3CD-7F81-5BCD-A80BB536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Équation</a:t>
            </a:r>
            <a:r>
              <a:rPr lang="en-US" sz="6800" dirty="0">
                <a:solidFill>
                  <a:schemeClr val="bg1"/>
                </a:solidFill>
              </a:rPr>
              <a:t> à </a:t>
            </a:r>
            <a:r>
              <a:rPr lang="en-US" sz="6800" dirty="0" err="1">
                <a:solidFill>
                  <a:schemeClr val="bg1"/>
                </a:solidFill>
              </a:rPr>
              <a:t>résoudre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E281-EBC5-64DE-893D-3C19A16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 </a:t>
            </a:r>
            <a:r>
              <a:rPr lang="en-US" sz="6800" dirty="0" err="1">
                <a:solidFill>
                  <a:schemeClr val="bg1"/>
                </a:solidFill>
              </a:rPr>
              <a:t>initiale</a:t>
            </a:r>
            <a:endParaRPr lang="fr-CA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F4A-4ABC-6742-7F21-26A28F8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Approximation </a:t>
            </a:r>
            <a:r>
              <a:rPr lang="en-US" dirty="0" err="1"/>
              <a:t>quadratique</a:t>
            </a:r>
            <a:r>
              <a:rPr lang="en-US" dirty="0"/>
              <a:t> avec </a:t>
            </a:r>
            <a:r>
              <a:rPr lang="en-US" dirty="0" err="1"/>
              <a:t>Vandermonde</a:t>
            </a:r>
            <a:r>
              <a:rPr lang="en-US" dirty="0"/>
              <a:t> à  t=1 min.</a:t>
            </a:r>
            <a:endParaRPr lang="fr-CA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0C2C746-385F-4B83-82C0-AC97292E9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53236"/>
              </p:ext>
            </p:extLst>
          </p:nvPr>
        </p:nvGraphicFramePr>
        <p:xfrm>
          <a:off x="1470723" y="3824936"/>
          <a:ext cx="3069390" cy="178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95">
                  <a:extLst>
                    <a:ext uri="{9D8B030D-6E8A-4147-A177-3AD203B41FA5}">
                      <a16:colId xmlns:a16="http://schemas.microsoft.com/office/drawing/2014/main" val="2436083253"/>
                    </a:ext>
                  </a:extLst>
                </a:gridCol>
                <a:gridCol w="1534695">
                  <a:extLst>
                    <a:ext uri="{9D8B030D-6E8A-4147-A177-3AD203B41FA5}">
                      <a16:colId xmlns:a16="http://schemas.microsoft.com/office/drawing/2014/main" val="3412607007"/>
                    </a:ext>
                  </a:extLst>
                </a:gridCol>
              </a:tblGrid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48250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27,92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84559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0,0225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24,01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47196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0,045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23,12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074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DBDC24-6B64-F813-AD24-00B5962CE738}"/>
                  </a:ext>
                </a:extLst>
              </p:cNvPr>
              <p:cNvSpPr txBox="1"/>
              <p:nvPr/>
            </p:nvSpPr>
            <p:spPr>
              <a:xfrm>
                <a:off x="5359223" y="4510596"/>
                <a:ext cx="6164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=2982,72</m:t>
                      </m:r>
                      <m:sSup>
                        <m:s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−240,89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+27,92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DBDC24-6B64-F813-AD24-00B5962C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223" y="4510596"/>
                <a:ext cx="61645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80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E41B-BDAD-9EAE-7A39-CF9889B3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Conditions aux </a:t>
            </a:r>
            <a:r>
              <a:rPr lang="en-US" sz="6800" dirty="0" err="1">
                <a:solidFill>
                  <a:schemeClr val="bg1"/>
                </a:solidFill>
              </a:rPr>
              <a:t>limites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Convection de </a:t>
                </a:r>
                <a:r>
                  <a:rPr lang="en-US" dirty="0" err="1"/>
                  <a:t>l’air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𝑇𝑎𝑖𝑟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Approximation linéaire à z=0 m au bas du plan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1043" t="-11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0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résolution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explicite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C917F582-E975-EDE0-5B1C-7321E61DE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6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resolution (suite)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r>
                  <a:rPr lang="en-US" dirty="0"/>
                  <a:t>Euler </a:t>
                </a:r>
                <a:r>
                  <a:rPr lang="en-US" dirty="0" err="1"/>
                  <a:t>implicite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1949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023E789D-C5A0-B332-189D-27B53797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46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F972C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C4D-3279-2DD7-2A99-7BAAC13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Logiciel</a:t>
            </a:r>
            <a:endParaRPr lang="fr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0CD-3457-7C79-BAD6-6FEC117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fonctions</a:t>
            </a:r>
            <a:r>
              <a:rPr lang="en-US" dirty="0"/>
              <a:t> pour les deux </a:t>
            </a:r>
            <a:r>
              <a:rPr lang="en-US" dirty="0" err="1"/>
              <a:t>méthodes</a:t>
            </a:r>
            <a:r>
              <a:rPr lang="en-US" dirty="0"/>
              <a:t> de resolution, condition </a:t>
            </a:r>
            <a:r>
              <a:rPr lang="en-US" dirty="0" err="1"/>
              <a:t>initiale</a:t>
            </a:r>
            <a:r>
              <a:rPr lang="en-US" dirty="0"/>
              <a:t> et condition au bas du plan</a:t>
            </a:r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pour les </a:t>
            </a:r>
            <a:r>
              <a:rPr lang="en-US" dirty="0" err="1"/>
              <a:t>paramètres</a:t>
            </a:r>
            <a:endParaRPr lang="en-US" dirty="0"/>
          </a:p>
          <a:p>
            <a:r>
              <a:rPr lang="en-US" dirty="0" err="1"/>
              <a:t>Calcul</a:t>
            </a:r>
            <a:r>
              <a:rPr lang="en-US" dirty="0"/>
              <a:t> avec des </a:t>
            </a:r>
            <a:r>
              <a:rPr lang="en-US" dirty="0" err="1"/>
              <a:t>boucles</a:t>
            </a:r>
            <a:r>
              <a:rPr lang="en-US" dirty="0"/>
              <a:t> &lt;&lt;for&gt;&gt;</a:t>
            </a:r>
          </a:p>
          <a:p>
            <a:r>
              <a:rPr lang="en-US" dirty="0" err="1"/>
              <a:t>Fichier</a:t>
            </a:r>
            <a:r>
              <a:rPr lang="en-US" dirty="0"/>
              <a:t> de correction distinct</a:t>
            </a:r>
          </a:p>
          <a:p>
            <a:r>
              <a:rPr lang="en-US" dirty="0" err="1"/>
              <a:t>Utilisation</a:t>
            </a:r>
            <a:r>
              <a:rPr lang="en-US" dirty="0"/>
              <a:t> de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FCD7C-1C04-4CBE-AB98-5ED3CCB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1)Optimisation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Déterminer de propriétés physiques de la pâte à bagel en minimisant une fonction-objectif.</a:t>
                </a:r>
              </a:p>
              <a:p>
                <a:r>
                  <a:rPr lang="fr-CA" dirty="0"/>
                  <a:t>Capacité thermique massique (Cp) et conductivité thermique (k)</a:t>
                </a:r>
              </a:p>
              <a:p>
                <a:pPr marL="0" indent="0">
                  <a:buNone/>
                </a:pPr>
                <a:endParaRPr lang="fr-CA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m:rPr>
                                  <m:lit/>
                                </m:r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𝑒𝑥𝑝</m:t>
                              </m:r>
                            </m:sup>
                          </m:sSubSup>
                        </m:e>
                      </m:nary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𝑠𝑖𝑚𝑢</m:t>
                          </m:r>
                        </m:sup>
                      </m:sSubSup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</m:sup>
                      </m:sSubSup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122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439</Words>
  <Application>Microsoft Office PowerPoint</Application>
  <PresentationFormat>Grand écran</PresentationFormat>
  <Paragraphs>72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Abadi Extra Light</vt:lpstr>
      <vt:lpstr>Arial</vt:lpstr>
      <vt:lpstr>Calibri</vt:lpstr>
      <vt:lpstr>Cambria Math</vt:lpstr>
      <vt:lpstr>Modern Love</vt:lpstr>
      <vt:lpstr>The Hand</vt:lpstr>
      <vt:lpstr>SketchyVTI</vt:lpstr>
      <vt:lpstr>Pâte à bagel</vt:lpstr>
      <vt:lpstr>Visualisation du problème</vt:lpstr>
      <vt:lpstr>Équation à résoudre</vt:lpstr>
      <vt:lpstr>Condition initiale</vt:lpstr>
      <vt:lpstr>Conditions aux limites</vt:lpstr>
      <vt:lpstr>Équations discrétisées pour chaque méthode de résolution</vt:lpstr>
      <vt:lpstr>Équations discrétisées pour chaque méthode de resolution (suite)</vt:lpstr>
      <vt:lpstr>Logiciel</vt:lpstr>
      <vt:lpstr>1)Optimisation</vt:lpstr>
      <vt:lpstr>1) Optimisation</vt:lpstr>
      <vt:lpstr>2) Stabilité </vt:lpstr>
      <vt:lpstr>2) Stabilité</vt:lpstr>
      <vt:lpstr>3) Résolution des équations</vt:lpstr>
      <vt:lpstr>3) Résolution des équations</vt:lpstr>
      <vt:lpstr>3) Résolution des équations</vt:lpstr>
      <vt:lpstr>Vérification</vt:lpstr>
      <vt:lpstr>Vérification d’une condition</vt:lpstr>
      <vt:lpstr>Vérification et validation des méthodes </vt:lpstr>
      <vt:lpstr>Défis à relever</vt:lpstr>
      <vt:lpstr>Points forts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Pâte à bagel</dc:title>
  <dc:creator>Rosalie Turgeon</dc:creator>
  <cp:lastModifiedBy>Juliette Beauregard-Provost</cp:lastModifiedBy>
  <cp:revision>11</cp:revision>
  <dcterms:created xsi:type="dcterms:W3CDTF">2022-12-02T19:07:53Z</dcterms:created>
  <dcterms:modified xsi:type="dcterms:W3CDTF">2022-12-04T22:29:39Z</dcterms:modified>
</cp:coreProperties>
</file>