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7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7" r:id="rId11"/>
    <p:sldId id="270" r:id="rId12"/>
    <p:sldId id="268" r:id="rId13"/>
    <p:sldId id="271" r:id="rId14"/>
    <p:sldId id="269" r:id="rId15"/>
    <p:sldId id="273" r:id="rId16"/>
    <p:sldId id="272" r:id="rId17"/>
    <p:sldId id="266" r:id="rId18"/>
    <p:sldId id="264" r:id="rId19"/>
    <p:sldId id="265" r:id="rId20"/>
    <p:sldId id="274" r:id="rId21"/>
    <p:sldId id="275" r:id="rId2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91" autoAdjust="0"/>
    <p:restoredTop sz="94660"/>
  </p:normalViewPr>
  <p:slideViewPr>
    <p:cSldViewPr snapToGrid="0">
      <p:cViewPr varScale="1">
        <p:scale>
          <a:sx n="79" d="100"/>
          <a:sy n="79" d="100"/>
        </p:scale>
        <p:origin x="83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53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2T20:55:24.26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0 128,'0'6'0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470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431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868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7762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0239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8113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2248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2385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14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541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604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12/4/2022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6375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D35AE2F-5E3A-49D9-8DE1-8A333BA408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olorful paint pigments">
            <a:extLst>
              <a:ext uri="{FF2B5EF4-FFF2-40B4-BE49-F238E27FC236}">
                <a16:creationId xmlns:a16="http://schemas.microsoft.com/office/drawing/2014/main" id="{3827CC27-49F7-4BC0-E1EA-C60EAEC7ACF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9978" r="-1" b="-1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18" name="Rectangle 6">
            <a:extLst>
              <a:ext uri="{FF2B5EF4-FFF2-40B4-BE49-F238E27FC236}">
                <a16:creationId xmlns:a16="http://schemas.microsoft.com/office/drawing/2014/main" id="{79EB4626-023C-436D-9F57-9EB460809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720953"/>
            <a:ext cx="10515600" cy="5416094"/>
          </a:xfrm>
          <a:custGeom>
            <a:avLst/>
            <a:gdLst>
              <a:gd name="connsiteX0" fmla="*/ 0 w 10515600"/>
              <a:gd name="connsiteY0" fmla="*/ 902700 h 5416094"/>
              <a:gd name="connsiteX1" fmla="*/ 902700 w 10515600"/>
              <a:gd name="connsiteY1" fmla="*/ 0 h 5416094"/>
              <a:gd name="connsiteX2" fmla="*/ 1746919 w 10515600"/>
              <a:gd name="connsiteY2" fmla="*/ 0 h 5416094"/>
              <a:gd name="connsiteX3" fmla="*/ 2242731 w 10515600"/>
              <a:gd name="connsiteY3" fmla="*/ 0 h 5416094"/>
              <a:gd name="connsiteX4" fmla="*/ 2912746 w 10515600"/>
              <a:gd name="connsiteY4" fmla="*/ 0 h 5416094"/>
              <a:gd name="connsiteX5" fmla="*/ 3321456 w 10515600"/>
              <a:gd name="connsiteY5" fmla="*/ 0 h 5416094"/>
              <a:gd name="connsiteX6" fmla="*/ 4165675 w 10515600"/>
              <a:gd name="connsiteY6" fmla="*/ 0 h 5416094"/>
              <a:gd name="connsiteX7" fmla="*/ 4835690 w 10515600"/>
              <a:gd name="connsiteY7" fmla="*/ 0 h 5416094"/>
              <a:gd name="connsiteX8" fmla="*/ 5679910 w 10515600"/>
              <a:gd name="connsiteY8" fmla="*/ 0 h 5416094"/>
              <a:gd name="connsiteX9" fmla="*/ 6262823 w 10515600"/>
              <a:gd name="connsiteY9" fmla="*/ 0 h 5416094"/>
              <a:gd name="connsiteX10" fmla="*/ 6758634 w 10515600"/>
              <a:gd name="connsiteY10" fmla="*/ 0 h 5416094"/>
              <a:gd name="connsiteX11" fmla="*/ 7428650 w 10515600"/>
              <a:gd name="connsiteY11" fmla="*/ 0 h 5416094"/>
              <a:gd name="connsiteX12" fmla="*/ 8185767 w 10515600"/>
              <a:gd name="connsiteY12" fmla="*/ 0 h 5416094"/>
              <a:gd name="connsiteX13" fmla="*/ 9029987 w 10515600"/>
              <a:gd name="connsiteY13" fmla="*/ 0 h 5416094"/>
              <a:gd name="connsiteX14" fmla="*/ 9612900 w 10515600"/>
              <a:gd name="connsiteY14" fmla="*/ 0 h 5416094"/>
              <a:gd name="connsiteX15" fmla="*/ 10515600 w 10515600"/>
              <a:gd name="connsiteY15" fmla="*/ 902700 h 5416094"/>
              <a:gd name="connsiteX16" fmla="*/ 10515600 w 10515600"/>
              <a:gd name="connsiteY16" fmla="*/ 1396162 h 5416094"/>
              <a:gd name="connsiteX17" fmla="*/ 10515600 w 10515600"/>
              <a:gd name="connsiteY17" fmla="*/ 2034051 h 5416094"/>
              <a:gd name="connsiteX18" fmla="*/ 10515600 w 10515600"/>
              <a:gd name="connsiteY18" fmla="*/ 2599726 h 5416094"/>
              <a:gd name="connsiteX19" fmla="*/ 10515600 w 10515600"/>
              <a:gd name="connsiteY19" fmla="*/ 3129295 h 5416094"/>
              <a:gd name="connsiteX20" fmla="*/ 10515600 w 10515600"/>
              <a:gd name="connsiteY20" fmla="*/ 3622756 h 5416094"/>
              <a:gd name="connsiteX21" fmla="*/ 10515600 w 10515600"/>
              <a:gd name="connsiteY21" fmla="*/ 4513394 h 5416094"/>
              <a:gd name="connsiteX22" fmla="*/ 9612900 w 10515600"/>
              <a:gd name="connsiteY22" fmla="*/ 5416094 h 5416094"/>
              <a:gd name="connsiteX23" fmla="*/ 8855783 w 10515600"/>
              <a:gd name="connsiteY23" fmla="*/ 5416094 h 5416094"/>
              <a:gd name="connsiteX24" fmla="*/ 8272869 w 10515600"/>
              <a:gd name="connsiteY24" fmla="*/ 5416094 h 5416094"/>
              <a:gd name="connsiteX25" fmla="*/ 7428650 w 10515600"/>
              <a:gd name="connsiteY25" fmla="*/ 5416094 h 5416094"/>
              <a:gd name="connsiteX26" fmla="*/ 6932838 w 10515600"/>
              <a:gd name="connsiteY26" fmla="*/ 5416094 h 5416094"/>
              <a:gd name="connsiteX27" fmla="*/ 6088619 w 10515600"/>
              <a:gd name="connsiteY27" fmla="*/ 5416094 h 5416094"/>
              <a:gd name="connsiteX28" fmla="*/ 5592808 w 10515600"/>
              <a:gd name="connsiteY28" fmla="*/ 5416094 h 5416094"/>
              <a:gd name="connsiteX29" fmla="*/ 4835690 w 10515600"/>
              <a:gd name="connsiteY29" fmla="*/ 5416094 h 5416094"/>
              <a:gd name="connsiteX30" fmla="*/ 3991471 w 10515600"/>
              <a:gd name="connsiteY30" fmla="*/ 5416094 h 5416094"/>
              <a:gd name="connsiteX31" fmla="*/ 3582762 w 10515600"/>
              <a:gd name="connsiteY31" fmla="*/ 5416094 h 5416094"/>
              <a:gd name="connsiteX32" fmla="*/ 2738542 w 10515600"/>
              <a:gd name="connsiteY32" fmla="*/ 5416094 h 5416094"/>
              <a:gd name="connsiteX33" fmla="*/ 1894323 w 10515600"/>
              <a:gd name="connsiteY33" fmla="*/ 5416094 h 5416094"/>
              <a:gd name="connsiteX34" fmla="*/ 1485613 w 10515600"/>
              <a:gd name="connsiteY34" fmla="*/ 5416094 h 5416094"/>
              <a:gd name="connsiteX35" fmla="*/ 902700 w 10515600"/>
              <a:gd name="connsiteY35" fmla="*/ 5416094 h 5416094"/>
              <a:gd name="connsiteX36" fmla="*/ 0 w 10515600"/>
              <a:gd name="connsiteY36" fmla="*/ 4513394 h 5416094"/>
              <a:gd name="connsiteX37" fmla="*/ 0 w 10515600"/>
              <a:gd name="connsiteY37" fmla="*/ 3983826 h 5416094"/>
              <a:gd name="connsiteX38" fmla="*/ 0 w 10515600"/>
              <a:gd name="connsiteY38" fmla="*/ 3490364 h 5416094"/>
              <a:gd name="connsiteX39" fmla="*/ 0 w 10515600"/>
              <a:gd name="connsiteY39" fmla="*/ 2816368 h 5416094"/>
              <a:gd name="connsiteX40" fmla="*/ 0 w 10515600"/>
              <a:gd name="connsiteY40" fmla="*/ 2142372 h 5416094"/>
              <a:gd name="connsiteX41" fmla="*/ 0 w 10515600"/>
              <a:gd name="connsiteY41" fmla="*/ 1648910 h 5416094"/>
              <a:gd name="connsiteX42" fmla="*/ 0 w 10515600"/>
              <a:gd name="connsiteY42" fmla="*/ 90270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10515600" h="5416094" fill="none" extrusionOk="0">
                <a:moveTo>
                  <a:pt x="0" y="902700"/>
                </a:moveTo>
                <a:cubicBezTo>
                  <a:pt x="-19339" y="382027"/>
                  <a:pt x="461614" y="-62174"/>
                  <a:pt x="902700" y="0"/>
                </a:cubicBezTo>
                <a:cubicBezTo>
                  <a:pt x="1262668" y="8044"/>
                  <a:pt x="1440695" y="-31846"/>
                  <a:pt x="1746919" y="0"/>
                </a:cubicBezTo>
                <a:cubicBezTo>
                  <a:pt x="2053143" y="31846"/>
                  <a:pt x="2032928" y="-12671"/>
                  <a:pt x="2242731" y="0"/>
                </a:cubicBezTo>
                <a:cubicBezTo>
                  <a:pt x="2452534" y="12671"/>
                  <a:pt x="2641794" y="-21752"/>
                  <a:pt x="2912746" y="0"/>
                </a:cubicBezTo>
                <a:cubicBezTo>
                  <a:pt x="3183699" y="21752"/>
                  <a:pt x="3189987" y="20419"/>
                  <a:pt x="3321456" y="0"/>
                </a:cubicBezTo>
                <a:cubicBezTo>
                  <a:pt x="3452925" y="-20419"/>
                  <a:pt x="3775727" y="742"/>
                  <a:pt x="4165675" y="0"/>
                </a:cubicBezTo>
                <a:cubicBezTo>
                  <a:pt x="4555623" y="-742"/>
                  <a:pt x="4540466" y="25386"/>
                  <a:pt x="4835690" y="0"/>
                </a:cubicBezTo>
                <a:cubicBezTo>
                  <a:pt x="5130914" y="-25386"/>
                  <a:pt x="5430015" y="14537"/>
                  <a:pt x="5679910" y="0"/>
                </a:cubicBezTo>
                <a:cubicBezTo>
                  <a:pt x="5929805" y="-14537"/>
                  <a:pt x="5992815" y="15277"/>
                  <a:pt x="6262823" y="0"/>
                </a:cubicBezTo>
                <a:cubicBezTo>
                  <a:pt x="6532831" y="-15277"/>
                  <a:pt x="6584465" y="-1217"/>
                  <a:pt x="6758634" y="0"/>
                </a:cubicBezTo>
                <a:cubicBezTo>
                  <a:pt x="6932803" y="1217"/>
                  <a:pt x="7223295" y="29394"/>
                  <a:pt x="7428650" y="0"/>
                </a:cubicBezTo>
                <a:cubicBezTo>
                  <a:pt x="7634005" y="-29394"/>
                  <a:pt x="7995773" y="8897"/>
                  <a:pt x="8185767" y="0"/>
                </a:cubicBezTo>
                <a:cubicBezTo>
                  <a:pt x="8375761" y="-8897"/>
                  <a:pt x="8805707" y="34597"/>
                  <a:pt x="9029987" y="0"/>
                </a:cubicBezTo>
                <a:cubicBezTo>
                  <a:pt x="9254267" y="-34597"/>
                  <a:pt x="9324614" y="-16829"/>
                  <a:pt x="9612900" y="0"/>
                </a:cubicBezTo>
                <a:cubicBezTo>
                  <a:pt x="10155739" y="86128"/>
                  <a:pt x="10564208" y="390468"/>
                  <a:pt x="10515600" y="902700"/>
                </a:cubicBezTo>
                <a:cubicBezTo>
                  <a:pt x="10506536" y="1129738"/>
                  <a:pt x="10511576" y="1179574"/>
                  <a:pt x="10515600" y="1396162"/>
                </a:cubicBezTo>
                <a:cubicBezTo>
                  <a:pt x="10519624" y="1612750"/>
                  <a:pt x="10523491" y="1748819"/>
                  <a:pt x="10515600" y="2034051"/>
                </a:cubicBezTo>
                <a:cubicBezTo>
                  <a:pt x="10507709" y="2319283"/>
                  <a:pt x="10516247" y="2386435"/>
                  <a:pt x="10515600" y="2599726"/>
                </a:cubicBezTo>
                <a:cubicBezTo>
                  <a:pt x="10514953" y="2813018"/>
                  <a:pt x="10537663" y="2917734"/>
                  <a:pt x="10515600" y="3129295"/>
                </a:cubicBezTo>
                <a:cubicBezTo>
                  <a:pt x="10493537" y="3340856"/>
                  <a:pt x="10505648" y="3444110"/>
                  <a:pt x="10515600" y="3622756"/>
                </a:cubicBezTo>
                <a:cubicBezTo>
                  <a:pt x="10525552" y="3801402"/>
                  <a:pt x="10536187" y="4161567"/>
                  <a:pt x="10515600" y="4513394"/>
                </a:cubicBezTo>
                <a:cubicBezTo>
                  <a:pt x="10500032" y="5008650"/>
                  <a:pt x="10187846" y="5431372"/>
                  <a:pt x="9612900" y="5416094"/>
                </a:cubicBezTo>
                <a:cubicBezTo>
                  <a:pt x="9285478" y="5425165"/>
                  <a:pt x="9106842" y="5381882"/>
                  <a:pt x="8855783" y="5416094"/>
                </a:cubicBezTo>
                <a:cubicBezTo>
                  <a:pt x="8604724" y="5450306"/>
                  <a:pt x="8395568" y="5391734"/>
                  <a:pt x="8272869" y="5416094"/>
                </a:cubicBezTo>
                <a:cubicBezTo>
                  <a:pt x="8150170" y="5440454"/>
                  <a:pt x="7650175" y="5418370"/>
                  <a:pt x="7428650" y="5416094"/>
                </a:cubicBezTo>
                <a:cubicBezTo>
                  <a:pt x="7207125" y="5413818"/>
                  <a:pt x="7054368" y="5412852"/>
                  <a:pt x="6932838" y="5416094"/>
                </a:cubicBezTo>
                <a:cubicBezTo>
                  <a:pt x="6811308" y="5419336"/>
                  <a:pt x="6283286" y="5378872"/>
                  <a:pt x="6088619" y="5416094"/>
                </a:cubicBezTo>
                <a:cubicBezTo>
                  <a:pt x="5893952" y="5453316"/>
                  <a:pt x="5785181" y="5416866"/>
                  <a:pt x="5592808" y="5416094"/>
                </a:cubicBezTo>
                <a:cubicBezTo>
                  <a:pt x="5400435" y="5415322"/>
                  <a:pt x="5118546" y="5450296"/>
                  <a:pt x="4835690" y="5416094"/>
                </a:cubicBezTo>
                <a:cubicBezTo>
                  <a:pt x="4552834" y="5381892"/>
                  <a:pt x="4334158" y="5455657"/>
                  <a:pt x="3991471" y="5416094"/>
                </a:cubicBezTo>
                <a:cubicBezTo>
                  <a:pt x="3648784" y="5376531"/>
                  <a:pt x="3714393" y="5419602"/>
                  <a:pt x="3582762" y="5416094"/>
                </a:cubicBezTo>
                <a:cubicBezTo>
                  <a:pt x="3451131" y="5412586"/>
                  <a:pt x="3139831" y="5440765"/>
                  <a:pt x="2738542" y="5416094"/>
                </a:cubicBezTo>
                <a:cubicBezTo>
                  <a:pt x="2337253" y="5391423"/>
                  <a:pt x="2190895" y="5414277"/>
                  <a:pt x="1894323" y="5416094"/>
                </a:cubicBezTo>
                <a:cubicBezTo>
                  <a:pt x="1597751" y="5417911"/>
                  <a:pt x="1581359" y="5415686"/>
                  <a:pt x="1485613" y="5416094"/>
                </a:cubicBezTo>
                <a:cubicBezTo>
                  <a:pt x="1389867" y="5416503"/>
                  <a:pt x="1024032" y="5431199"/>
                  <a:pt x="902700" y="5416094"/>
                </a:cubicBezTo>
                <a:cubicBezTo>
                  <a:pt x="528543" y="5413384"/>
                  <a:pt x="72262" y="4937846"/>
                  <a:pt x="0" y="4513394"/>
                </a:cubicBezTo>
                <a:cubicBezTo>
                  <a:pt x="19061" y="4384908"/>
                  <a:pt x="-14688" y="4099856"/>
                  <a:pt x="0" y="3983826"/>
                </a:cubicBezTo>
                <a:cubicBezTo>
                  <a:pt x="14688" y="3867796"/>
                  <a:pt x="23320" y="3727066"/>
                  <a:pt x="0" y="3490364"/>
                </a:cubicBezTo>
                <a:cubicBezTo>
                  <a:pt x="-23320" y="3253662"/>
                  <a:pt x="28367" y="3042836"/>
                  <a:pt x="0" y="2816368"/>
                </a:cubicBezTo>
                <a:cubicBezTo>
                  <a:pt x="-28367" y="2589900"/>
                  <a:pt x="26490" y="2414375"/>
                  <a:pt x="0" y="2142372"/>
                </a:cubicBezTo>
                <a:cubicBezTo>
                  <a:pt x="-26490" y="1870369"/>
                  <a:pt x="-12149" y="1868714"/>
                  <a:pt x="0" y="1648910"/>
                </a:cubicBezTo>
                <a:cubicBezTo>
                  <a:pt x="12149" y="1429106"/>
                  <a:pt x="-30083" y="1234771"/>
                  <a:pt x="0" y="902700"/>
                </a:cubicBezTo>
                <a:close/>
              </a:path>
              <a:path w="10515600" h="5416094" stroke="0" extrusionOk="0">
                <a:moveTo>
                  <a:pt x="0" y="902700"/>
                </a:moveTo>
                <a:cubicBezTo>
                  <a:pt x="-57306" y="368805"/>
                  <a:pt x="305054" y="37193"/>
                  <a:pt x="902700" y="0"/>
                </a:cubicBezTo>
                <a:cubicBezTo>
                  <a:pt x="1280419" y="-35006"/>
                  <a:pt x="1407743" y="-35339"/>
                  <a:pt x="1746919" y="0"/>
                </a:cubicBezTo>
                <a:cubicBezTo>
                  <a:pt x="2086095" y="35339"/>
                  <a:pt x="2146539" y="-12333"/>
                  <a:pt x="2329833" y="0"/>
                </a:cubicBezTo>
                <a:cubicBezTo>
                  <a:pt x="2513127" y="12333"/>
                  <a:pt x="2706706" y="12952"/>
                  <a:pt x="2825644" y="0"/>
                </a:cubicBezTo>
                <a:cubicBezTo>
                  <a:pt x="2944582" y="-12952"/>
                  <a:pt x="3420817" y="-27100"/>
                  <a:pt x="3582762" y="0"/>
                </a:cubicBezTo>
                <a:cubicBezTo>
                  <a:pt x="3744707" y="27100"/>
                  <a:pt x="4023584" y="-9167"/>
                  <a:pt x="4165675" y="0"/>
                </a:cubicBezTo>
                <a:cubicBezTo>
                  <a:pt x="4307766" y="9167"/>
                  <a:pt x="4770188" y="27031"/>
                  <a:pt x="5009894" y="0"/>
                </a:cubicBezTo>
                <a:cubicBezTo>
                  <a:pt x="5249600" y="-27031"/>
                  <a:pt x="5349881" y="-194"/>
                  <a:pt x="5505706" y="0"/>
                </a:cubicBezTo>
                <a:cubicBezTo>
                  <a:pt x="5661531" y="194"/>
                  <a:pt x="6129254" y="-29363"/>
                  <a:pt x="6349925" y="0"/>
                </a:cubicBezTo>
                <a:cubicBezTo>
                  <a:pt x="6570596" y="29363"/>
                  <a:pt x="6581199" y="-14617"/>
                  <a:pt x="6758634" y="0"/>
                </a:cubicBezTo>
                <a:cubicBezTo>
                  <a:pt x="6936069" y="14617"/>
                  <a:pt x="7246491" y="25675"/>
                  <a:pt x="7428650" y="0"/>
                </a:cubicBezTo>
                <a:cubicBezTo>
                  <a:pt x="7610809" y="-25675"/>
                  <a:pt x="7825190" y="-17078"/>
                  <a:pt x="8098665" y="0"/>
                </a:cubicBezTo>
                <a:cubicBezTo>
                  <a:pt x="8372141" y="17078"/>
                  <a:pt x="8559625" y="-21568"/>
                  <a:pt x="8681579" y="0"/>
                </a:cubicBezTo>
                <a:cubicBezTo>
                  <a:pt x="8803533" y="21568"/>
                  <a:pt x="9307226" y="-46066"/>
                  <a:pt x="9612900" y="0"/>
                </a:cubicBezTo>
                <a:cubicBezTo>
                  <a:pt x="10119954" y="-10560"/>
                  <a:pt x="10418674" y="366684"/>
                  <a:pt x="10515600" y="902700"/>
                </a:cubicBezTo>
                <a:cubicBezTo>
                  <a:pt x="10494548" y="1140809"/>
                  <a:pt x="10524881" y="1252168"/>
                  <a:pt x="10515600" y="1504482"/>
                </a:cubicBezTo>
                <a:cubicBezTo>
                  <a:pt x="10506319" y="1756796"/>
                  <a:pt x="10494309" y="1995078"/>
                  <a:pt x="10515600" y="2178479"/>
                </a:cubicBezTo>
                <a:cubicBezTo>
                  <a:pt x="10536891" y="2361880"/>
                  <a:pt x="10522845" y="2487483"/>
                  <a:pt x="10515600" y="2780261"/>
                </a:cubicBezTo>
                <a:cubicBezTo>
                  <a:pt x="10508355" y="3073039"/>
                  <a:pt x="10533694" y="3138252"/>
                  <a:pt x="10515600" y="3273722"/>
                </a:cubicBezTo>
                <a:cubicBezTo>
                  <a:pt x="10497506" y="3409192"/>
                  <a:pt x="10514952" y="3569910"/>
                  <a:pt x="10515600" y="3803291"/>
                </a:cubicBezTo>
                <a:cubicBezTo>
                  <a:pt x="10516248" y="4036672"/>
                  <a:pt x="10499126" y="4317688"/>
                  <a:pt x="10515600" y="4513394"/>
                </a:cubicBezTo>
                <a:cubicBezTo>
                  <a:pt x="10585499" y="4997151"/>
                  <a:pt x="10115437" y="5453981"/>
                  <a:pt x="9612900" y="5416094"/>
                </a:cubicBezTo>
                <a:cubicBezTo>
                  <a:pt x="9473271" y="5418358"/>
                  <a:pt x="9316384" y="5423764"/>
                  <a:pt x="9117089" y="5416094"/>
                </a:cubicBezTo>
                <a:cubicBezTo>
                  <a:pt x="8917794" y="5408424"/>
                  <a:pt x="8902141" y="5433256"/>
                  <a:pt x="8708379" y="5416094"/>
                </a:cubicBezTo>
                <a:cubicBezTo>
                  <a:pt x="8514617" y="5398933"/>
                  <a:pt x="8454700" y="5422387"/>
                  <a:pt x="8299670" y="5416094"/>
                </a:cubicBezTo>
                <a:cubicBezTo>
                  <a:pt x="8144640" y="5409801"/>
                  <a:pt x="7907022" y="5398388"/>
                  <a:pt x="7629654" y="5416094"/>
                </a:cubicBezTo>
                <a:cubicBezTo>
                  <a:pt x="7352286" y="5433800"/>
                  <a:pt x="7244777" y="5409877"/>
                  <a:pt x="7133843" y="5416094"/>
                </a:cubicBezTo>
                <a:cubicBezTo>
                  <a:pt x="7022909" y="5422311"/>
                  <a:pt x="6748865" y="5379753"/>
                  <a:pt x="6376726" y="5416094"/>
                </a:cubicBezTo>
                <a:cubicBezTo>
                  <a:pt x="6004587" y="5452435"/>
                  <a:pt x="5991442" y="5438860"/>
                  <a:pt x="5880914" y="5416094"/>
                </a:cubicBezTo>
                <a:cubicBezTo>
                  <a:pt x="5770386" y="5393328"/>
                  <a:pt x="5294303" y="5440618"/>
                  <a:pt x="5123797" y="5416094"/>
                </a:cubicBezTo>
                <a:cubicBezTo>
                  <a:pt x="4953291" y="5391570"/>
                  <a:pt x="4828705" y="5430421"/>
                  <a:pt x="4715088" y="5416094"/>
                </a:cubicBezTo>
                <a:cubicBezTo>
                  <a:pt x="4601471" y="5401767"/>
                  <a:pt x="4227806" y="5381491"/>
                  <a:pt x="3957970" y="5416094"/>
                </a:cubicBezTo>
                <a:cubicBezTo>
                  <a:pt x="3688134" y="5450697"/>
                  <a:pt x="3670638" y="5425309"/>
                  <a:pt x="3462159" y="5416094"/>
                </a:cubicBezTo>
                <a:cubicBezTo>
                  <a:pt x="3253680" y="5406879"/>
                  <a:pt x="3167443" y="5432031"/>
                  <a:pt x="3053449" y="5416094"/>
                </a:cubicBezTo>
                <a:cubicBezTo>
                  <a:pt x="2939455" y="5400158"/>
                  <a:pt x="2701485" y="5433995"/>
                  <a:pt x="2557638" y="5416094"/>
                </a:cubicBezTo>
                <a:cubicBezTo>
                  <a:pt x="2413791" y="5398193"/>
                  <a:pt x="2168647" y="5424510"/>
                  <a:pt x="1800521" y="5416094"/>
                </a:cubicBezTo>
                <a:cubicBezTo>
                  <a:pt x="1432395" y="5407678"/>
                  <a:pt x="1261364" y="5454497"/>
                  <a:pt x="902700" y="5416094"/>
                </a:cubicBezTo>
                <a:cubicBezTo>
                  <a:pt x="519468" y="5419760"/>
                  <a:pt x="63003" y="5077223"/>
                  <a:pt x="0" y="4513394"/>
                </a:cubicBezTo>
                <a:cubicBezTo>
                  <a:pt x="-20265" y="4243495"/>
                  <a:pt x="27650" y="4053844"/>
                  <a:pt x="0" y="3911612"/>
                </a:cubicBezTo>
                <a:cubicBezTo>
                  <a:pt x="-27650" y="3769380"/>
                  <a:pt x="24988" y="3469350"/>
                  <a:pt x="0" y="3309829"/>
                </a:cubicBezTo>
                <a:cubicBezTo>
                  <a:pt x="-24988" y="3150308"/>
                  <a:pt x="-16973" y="2933511"/>
                  <a:pt x="0" y="2780261"/>
                </a:cubicBezTo>
                <a:cubicBezTo>
                  <a:pt x="16973" y="2627011"/>
                  <a:pt x="-11552" y="2315258"/>
                  <a:pt x="0" y="2106265"/>
                </a:cubicBezTo>
                <a:cubicBezTo>
                  <a:pt x="11552" y="1897272"/>
                  <a:pt x="-9167" y="1726905"/>
                  <a:pt x="0" y="1504482"/>
                </a:cubicBezTo>
                <a:cubicBezTo>
                  <a:pt x="9167" y="1282059"/>
                  <a:pt x="10972" y="1160784"/>
                  <a:pt x="0" y="902700"/>
                </a:cubicBezTo>
                <a:close/>
              </a:path>
            </a:pathLst>
          </a:custGeom>
          <a:gradFill>
            <a:gsLst>
              <a:gs pos="50000">
                <a:schemeClr val="tx1">
                  <a:alpha val="30000"/>
                </a:schemeClr>
              </a:gs>
              <a:gs pos="80000">
                <a:schemeClr val="tx1">
                  <a:alpha val="15000"/>
                </a:schemeClr>
              </a:gs>
              <a:gs pos="0">
                <a:schemeClr val="tx1">
                  <a:alpha val="0"/>
                </a:schemeClr>
              </a:gs>
              <a:gs pos="20000">
                <a:schemeClr val="tx1">
                  <a:alpha val="15000"/>
                </a:schemeClr>
              </a:gs>
              <a:gs pos="100000">
                <a:schemeClr val="tx1">
                  <a:alpha val="0"/>
                </a:schemeClr>
              </a:gs>
            </a:gsLst>
            <a:lin ang="16200000" scaled="1"/>
          </a:gradFill>
          <a:ln w="60325" cap="rnd">
            <a:solidFill>
              <a:schemeClr val="bg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19486F-EDAD-BA33-76A8-F21201DDB4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63240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Pâte à bagel</a:t>
            </a:r>
            <a:endParaRPr lang="fr-CA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850A38-D917-1B93-4915-E7B78ACAED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99432"/>
            <a:ext cx="9144000" cy="1225296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1800">
                <a:solidFill>
                  <a:schemeClr val="bg1"/>
                </a:solidFill>
              </a:rPr>
              <a:t>Juliette Beauregard-Provost</a:t>
            </a:r>
          </a:p>
          <a:p>
            <a:pPr algn="ctr">
              <a:lnSpc>
                <a:spcPct val="100000"/>
              </a:lnSpc>
            </a:pPr>
            <a:r>
              <a:rPr lang="en-US" sz="1800">
                <a:solidFill>
                  <a:schemeClr val="bg1"/>
                </a:solidFill>
              </a:rPr>
              <a:t>Simon Desjardins</a:t>
            </a:r>
          </a:p>
          <a:p>
            <a:pPr algn="ctr">
              <a:lnSpc>
                <a:spcPct val="100000"/>
              </a:lnSpc>
            </a:pPr>
            <a:r>
              <a:rPr lang="en-US" sz="1800">
                <a:solidFill>
                  <a:schemeClr val="bg1"/>
                </a:solidFill>
              </a:rPr>
              <a:t>Rosalie Turgeon</a:t>
            </a:r>
            <a:endParaRPr lang="fr-CA" sz="1800">
              <a:solidFill>
                <a:schemeClr val="bg1"/>
              </a:solidFill>
            </a:endParaRPr>
          </a:p>
        </p:txBody>
      </p:sp>
      <p:sp>
        <p:nvSpPr>
          <p:cNvPr id="20" name="Rectangle 6">
            <a:extLst>
              <a:ext uri="{FF2B5EF4-FFF2-40B4-BE49-F238E27FC236}">
                <a16:creationId xmlns:a16="http://schemas.microsoft.com/office/drawing/2014/main" id="{04D8AD8F-EF7F-481F-B99A-B851389705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41942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bg1"/>
          </a:solidFill>
          <a:ln w="38100" cap="rnd">
            <a:solidFill>
              <a:schemeClr val="bg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2875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7FCD7C-1C04-4CBE-AB98-5ED3CCBBE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1)Optimisation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F2288242-D90A-43BC-BAF3-8ED4775855E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fr-CA" dirty="0"/>
                  <a:t>Déterminer des propriétés physiques de la pâte à bagel en minimisant une fonction-objectif.</a:t>
                </a:r>
              </a:p>
              <a:p>
                <a:r>
                  <a:rPr lang="fr-CA" dirty="0"/>
                  <a:t>Capacité thermique massique (Cp) et conductivité thermique (k)</a:t>
                </a:r>
              </a:p>
              <a:p>
                <a:pPr marL="0" indent="0">
                  <a:buNone/>
                </a:pPr>
                <a:endParaRPr lang="fr-CA" sz="2400" i="1" dirty="0">
                  <a:effectLst/>
                  <a:latin typeface="Cambria Math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sz="240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fr-CA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fr-CA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𝑜𝑏𝑗</m:t>
                          </m:r>
                        </m:sub>
                      </m:sSub>
                      <m:r>
                        <a:rPr lang="fr-CA" sz="2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fr-CA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fr-CA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𝑧</m:t>
                          </m:r>
                          <m:r>
                            <a:rPr lang="fr-CA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fr-CA" sz="24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∈ 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fr-CA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fr-CA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0,</m:t>
                              </m:r>
                              <m:r>
                                <a:rPr lang="fr-CA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𝐻</m:t>
                              </m:r>
                              <m:r>
                                <m:rPr>
                                  <m:lit/>
                                </m:rPr>
                                <a:rPr lang="fr-CA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/</m:t>
                              </m:r>
                              <m:r>
                                <a:rPr lang="fr-CA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2,</m:t>
                              </m:r>
                              <m:r>
                                <a:rPr lang="fr-CA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𝐻</m:t>
                              </m:r>
                            </m:e>
                          </m:d>
                        </m:sub>
                        <m:sup/>
                        <m:e>
                          <m:r>
                            <a:rPr lang="fr-CA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fr-CA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fr-CA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fr-CA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𝑧</m:t>
                              </m:r>
                              <m:r>
                                <a:rPr lang="fr-CA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fr-CA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fr-CA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=3</m:t>
                              </m:r>
                              <m:r>
                                <a:rPr lang="fr-CA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𝑚𝑖𝑛</m:t>
                              </m:r>
                            </m:sub>
                            <m:sup>
                              <m:r>
                                <a:rPr lang="fr-CA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𝑒𝑥𝑝</m:t>
                              </m:r>
                            </m:sup>
                          </m:sSubSup>
                        </m:e>
                      </m:nary>
                      <m:r>
                        <a:rPr lang="fr-CA" sz="2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fr-CA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fr-CA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fr-CA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𝑧</m:t>
                          </m:r>
                          <m:r>
                            <a:rPr lang="fr-CA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fr-CA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fr-CA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=3</m:t>
                          </m:r>
                          <m:r>
                            <a:rPr lang="fr-CA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𝑚𝑖𝑛</m:t>
                          </m:r>
                        </m:sub>
                        <m:sup>
                          <m:r>
                            <a:rPr lang="fr-CA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𝑠𝑖𝑚𝑢</m:t>
                          </m:r>
                        </m:sup>
                      </m:sSubSup>
                      <m:r>
                        <a:rPr lang="fr-CA" sz="2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)</m:t>
                      </m:r>
                      <m:r>
                        <m:rPr>
                          <m:lit/>
                        </m:rPr>
                        <a:rPr lang="fr-CA" sz="2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/</m:t>
                      </m:r>
                      <m:sSubSup>
                        <m:sSubSupPr>
                          <m:ctrlPr>
                            <a:rPr lang="fr-CA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fr-CA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fr-CA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𝑧</m:t>
                          </m:r>
                          <m:r>
                            <a:rPr lang="fr-CA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fr-CA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fr-CA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=3</m:t>
                          </m:r>
                          <m:r>
                            <a:rPr lang="fr-CA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𝑚𝑖𝑛</m:t>
                          </m:r>
                        </m:sub>
                        <m:sup>
                          <m:r>
                            <a:rPr lang="fr-CA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𝑒𝑥𝑝</m:t>
                          </m:r>
                        </m:sup>
                      </m:sSubSup>
                    </m:oMath>
                  </m:oMathPara>
                </a14:m>
                <a:endParaRPr lang="fr-CA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fr-CA" dirty="0"/>
              </a:p>
              <a:p>
                <a:endParaRPr lang="fr-CA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F2288242-D90A-43BC-BAF3-8ED4775855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148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21122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773742-7C06-4FE0-996F-F487A3C64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1) Optimisation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C9507089-6394-49C5-9229-D15468350F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548" y="1928813"/>
            <a:ext cx="5670549" cy="4252912"/>
          </a:xfr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48E2A44C-7B51-4192-AE0C-81D04222D0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1280" y="1860704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7515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EDD1D7-D650-4F5E-972A-98C49BA93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2) Stabilité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A0E4EA12-0960-4D9A-BBB5-EA4E8C7D576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fr-CA" dirty="0"/>
                  <a:t>Analyse de la stabilité de chaque méthode de calcul</a:t>
                </a:r>
              </a:p>
              <a:p>
                <a:r>
                  <a:rPr lang="fr-CA" dirty="0"/>
                  <a:t>Critère de stabilité de la méthode explicite :</a:t>
                </a:r>
              </a:p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24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1</m:t>
                      </m:r>
                      <m:r>
                        <a:rPr lang="en-US" sz="2400" b="0" i="0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&gt;</m:t>
                      </m:r>
                      <m:r>
                        <a:rPr lang="fr-CA" sz="2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f>
                        <m:fPr>
                          <m:ctrlPr>
                            <a:rPr lang="fr-CA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 sz="24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fr-CA" sz="24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Δtk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fr-CA" sz="24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ρ</m:t>
                          </m:r>
                          <m:sSub>
                            <m:sSubPr>
                              <m:ctrlPr>
                                <a:rPr lang="fr-CA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fr-CA" sz="24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C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fr-CA" sz="24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p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fr-CA" sz="24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Δ</m:t>
                          </m:r>
                          <m:sSup>
                            <m:sSupPr>
                              <m:ctrlPr>
                                <a:rPr lang="fr-CA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fr-CA" sz="24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z</m:t>
                              </m:r>
                            </m:e>
                            <m:sup>
                              <m:r>
                                <a:rPr lang="fr-CA" sz="24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fr-CA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CA" sz="2400" dirty="0"/>
                  <a:t>La discrétisation temporelle et spatiale doivent respecter cet inégalité.</a:t>
                </a:r>
              </a:p>
            </p:txBody>
          </p:sp>
        </mc:Choice>
        <mc:Fallback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A0E4EA12-0960-4D9A-BBB5-EA4E8C7D57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148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91808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C6BDE48-8CA3-4FEC-B6B8-9C0DA1AEE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2) Stabilité</a:t>
            </a:r>
          </a:p>
        </p:txBody>
      </p:sp>
      <p:pic>
        <p:nvPicPr>
          <p:cNvPr id="17" name="Espace réservé du contenu 16">
            <a:extLst>
              <a:ext uri="{FF2B5EF4-FFF2-40B4-BE49-F238E27FC236}">
                <a16:creationId xmlns:a16="http://schemas.microsoft.com/office/drawing/2014/main" id="{3ED466D2-28C3-4D1A-BB27-11EEA6E871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5722" y="1858473"/>
            <a:ext cx="6980555" cy="5235417"/>
          </a:xfrm>
        </p:spPr>
      </p:pic>
    </p:spTree>
    <p:extLst>
      <p:ext uri="{BB962C8B-B14F-4D97-AF65-F5344CB8AC3E}">
        <p14:creationId xmlns:p14="http://schemas.microsoft.com/office/powerpoint/2010/main" val="39103537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39E7AA-D89B-4A83-B3DD-B6052D24F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3) Résolution des équations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F307162-CD05-4FA9-ACEA-A4AD4B69A8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Résolution des équations pour construire le profil de température.</a:t>
            </a:r>
          </a:p>
          <a:p>
            <a:pPr marL="0" indent="0" algn="ctr">
              <a:buNone/>
            </a:pPr>
            <a:r>
              <a:rPr lang="fr-CA" dirty="0"/>
              <a:t>n = 9 nœuds, </a:t>
            </a:r>
            <a:r>
              <a:rPr lang="fr-CA" dirty="0" err="1"/>
              <a:t>dt</a:t>
            </a:r>
            <a:r>
              <a:rPr lang="fr-CA" dirty="0"/>
              <a:t> = 0.1 s</a:t>
            </a:r>
          </a:p>
          <a:p>
            <a:endParaRPr lang="fr-CA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C22A8E0E-A381-413D-8EA3-C7494284EC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4025" y="3053232"/>
            <a:ext cx="8163950" cy="3703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0974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2545D9-1073-49FF-9FCB-7180A6012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3) Résolution des équations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6C1F377C-A876-435D-8497-182F37480D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3407" y="2605088"/>
            <a:ext cx="8762410" cy="4252912"/>
          </a:xfr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8B89E0A2-43AB-4412-9912-B3F1F1F3DFF0}"/>
              </a:ext>
            </a:extLst>
          </p:cNvPr>
          <p:cNvSpPr txBox="1"/>
          <p:nvPr/>
        </p:nvSpPr>
        <p:spPr>
          <a:xfrm>
            <a:off x="838200" y="2035765"/>
            <a:ext cx="1071282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fr-CA" sz="2800" dirty="0"/>
              <a:t>n = 100 nœuds, </a:t>
            </a:r>
            <a:r>
              <a:rPr lang="fr-CA" sz="2800" dirty="0" err="1"/>
              <a:t>dt</a:t>
            </a:r>
            <a:r>
              <a:rPr lang="fr-CA" sz="2800" dirty="0"/>
              <a:t> = 0.1 s</a:t>
            </a:r>
          </a:p>
        </p:txBody>
      </p:sp>
    </p:spTree>
    <p:extLst>
      <p:ext uri="{BB962C8B-B14F-4D97-AF65-F5344CB8AC3E}">
        <p14:creationId xmlns:p14="http://schemas.microsoft.com/office/powerpoint/2010/main" val="10410192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81580D-31F8-4F8B-A98A-0FD1776C0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3) Résolution des équations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6600C27A-A386-4A25-B308-1F71D75917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795" y="2605088"/>
            <a:ext cx="8762410" cy="4252912"/>
          </a:xfr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78E5B072-4478-44C0-975C-6D326A712AC5}"/>
              </a:ext>
            </a:extLst>
          </p:cNvPr>
          <p:cNvSpPr txBox="1"/>
          <p:nvPr/>
        </p:nvSpPr>
        <p:spPr>
          <a:xfrm>
            <a:off x="838200" y="1913512"/>
            <a:ext cx="105156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fr-CA" sz="2800" dirty="0"/>
          </a:p>
          <a:p>
            <a:pPr marL="0" indent="0" algn="ctr">
              <a:buNone/>
            </a:pPr>
            <a:r>
              <a:rPr lang="fr-CA" sz="2800" dirty="0"/>
              <a:t>n = 100 nœuds, </a:t>
            </a:r>
            <a:r>
              <a:rPr lang="fr-CA" sz="2800" dirty="0" err="1"/>
              <a:t>dt</a:t>
            </a:r>
            <a:r>
              <a:rPr lang="fr-CA" sz="2800" dirty="0"/>
              <a:t> = 10 s</a:t>
            </a:r>
          </a:p>
        </p:txBody>
      </p:sp>
    </p:spTree>
    <p:extLst>
      <p:ext uri="{BB962C8B-B14F-4D97-AF65-F5344CB8AC3E}">
        <p14:creationId xmlns:p14="http://schemas.microsoft.com/office/powerpoint/2010/main" val="35518355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6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Pipette ajoutant un échantillon d'ADN dans une boîte de pétri">
            <a:extLst>
              <a:ext uri="{FF2B5EF4-FFF2-40B4-BE49-F238E27FC236}">
                <a16:creationId xmlns:a16="http://schemas.microsoft.com/office/drawing/2014/main" id="{E450DBCF-0509-471B-5FC2-D864E15B9B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00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A44CD100-6267-4E62-AA64-2182A3A6A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>
                  <a:alpha val="30000"/>
                </a:schemeClr>
              </a:gs>
              <a:gs pos="33000">
                <a:schemeClr val="tx1">
                  <a:alpha val="2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3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D466F7-A4F2-EA78-CAFA-98BC1B777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2"/>
            <a:ext cx="4023360" cy="280221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Vérification</a:t>
            </a:r>
          </a:p>
        </p:txBody>
      </p:sp>
    </p:spTree>
    <p:extLst>
      <p:ext uri="{BB962C8B-B14F-4D97-AF65-F5344CB8AC3E}">
        <p14:creationId xmlns:p14="http://schemas.microsoft.com/office/powerpoint/2010/main" val="41854393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6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168AB93A-48BC-4C25-A3AD-C17B5A682A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AE0072-1D7D-055E-4216-376484BAA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98581" y="643467"/>
            <a:ext cx="3562483" cy="356924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900"/>
              <a:t>Vérification d’une condition</a:t>
            </a:r>
          </a:p>
        </p:txBody>
      </p:sp>
      <p:sp>
        <p:nvSpPr>
          <p:cNvPr id="23" name="Content Placeholder 9">
            <a:extLst>
              <a:ext uri="{FF2B5EF4-FFF2-40B4-BE49-F238E27FC236}">
                <a16:creationId xmlns:a16="http://schemas.microsoft.com/office/drawing/2014/main" id="{52A36A09-F7CA-038C-D4D2-B9278B5531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98581" y="4631161"/>
            <a:ext cx="3562483" cy="156948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dirty="0" err="1"/>
              <a:t>Courbe</a:t>
            </a:r>
            <a:r>
              <a:rPr lang="en-US" dirty="0"/>
              <a:t> de </a:t>
            </a:r>
            <a:r>
              <a:rPr lang="en-US" dirty="0" err="1"/>
              <a:t>Vandermonde</a:t>
            </a:r>
            <a:r>
              <a:rPr lang="en-US" dirty="0"/>
              <a:t> avec les points </a:t>
            </a:r>
            <a:r>
              <a:rPr lang="en-US" dirty="0" err="1"/>
              <a:t>d’intersection</a:t>
            </a:r>
            <a:r>
              <a:rPr lang="en-US" dirty="0"/>
              <a:t> des </a:t>
            </a:r>
            <a:r>
              <a:rPr lang="en-US" dirty="0" err="1"/>
              <a:t>données</a:t>
            </a:r>
            <a:r>
              <a:rPr lang="en-US" dirty="0"/>
              <a:t> </a:t>
            </a:r>
            <a:r>
              <a:rPr lang="en-US" dirty="0" err="1"/>
              <a:t>expérimentales</a:t>
            </a:r>
            <a:endParaRPr lang="en-US" dirty="0"/>
          </a:p>
        </p:txBody>
      </p:sp>
      <p:sp>
        <p:nvSpPr>
          <p:cNvPr id="33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05874" y="4409267"/>
            <a:ext cx="3242551" cy="27432"/>
          </a:xfrm>
          <a:custGeom>
            <a:avLst/>
            <a:gdLst>
              <a:gd name="connsiteX0" fmla="*/ 0 w 3242551"/>
              <a:gd name="connsiteY0" fmla="*/ 0 h 27432"/>
              <a:gd name="connsiteX1" fmla="*/ 616085 w 3242551"/>
              <a:gd name="connsiteY1" fmla="*/ 0 h 27432"/>
              <a:gd name="connsiteX2" fmla="*/ 1264595 w 3242551"/>
              <a:gd name="connsiteY2" fmla="*/ 0 h 27432"/>
              <a:gd name="connsiteX3" fmla="*/ 1945531 w 3242551"/>
              <a:gd name="connsiteY3" fmla="*/ 0 h 27432"/>
              <a:gd name="connsiteX4" fmla="*/ 2626466 w 3242551"/>
              <a:gd name="connsiteY4" fmla="*/ 0 h 27432"/>
              <a:gd name="connsiteX5" fmla="*/ 3242551 w 3242551"/>
              <a:gd name="connsiteY5" fmla="*/ 0 h 27432"/>
              <a:gd name="connsiteX6" fmla="*/ 3242551 w 3242551"/>
              <a:gd name="connsiteY6" fmla="*/ 27432 h 27432"/>
              <a:gd name="connsiteX7" fmla="*/ 2529190 w 3242551"/>
              <a:gd name="connsiteY7" fmla="*/ 27432 h 27432"/>
              <a:gd name="connsiteX8" fmla="*/ 1815829 w 3242551"/>
              <a:gd name="connsiteY8" fmla="*/ 27432 h 27432"/>
              <a:gd name="connsiteX9" fmla="*/ 1167318 w 3242551"/>
              <a:gd name="connsiteY9" fmla="*/ 27432 h 27432"/>
              <a:gd name="connsiteX10" fmla="*/ 0 w 3242551"/>
              <a:gd name="connsiteY10" fmla="*/ 27432 h 27432"/>
              <a:gd name="connsiteX11" fmla="*/ 0 w 3242551"/>
              <a:gd name="connsiteY11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42551" h="27432" fill="none" extrusionOk="0">
                <a:moveTo>
                  <a:pt x="0" y="0"/>
                </a:moveTo>
                <a:cubicBezTo>
                  <a:pt x="194108" y="-30346"/>
                  <a:pt x="476260" y="9901"/>
                  <a:pt x="616085" y="0"/>
                </a:cubicBezTo>
                <a:cubicBezTo>
                  <a:pt x="755911" y="-9901"/>
                  <a:pt x="955441" y="-31994"/>
                  <a:pt x="1264595" y="0"/>
                </a:cubicBezTo>
                <a:cubicBezTo>
                  <a:pt x="1573749" y="31994"/>
                  <a:pt x="1618785" y="-7447"/>
                  <a:pt x="1945531" y="0"/>
                </a:cubicBezTo>
                <a:cubicBezTo>
                  <a:pt x="2272277" y="7447"/>
                  <a:pt x="2390625" y="1646"/>
                  <a:pt x="2626466" y="0"/>
                </a:cubicBezTo>
                <a:cubicBezTo>
                  <a:pt x="2862308" y="-1646"/>
                  <a:pt x="3064770" y="5184"/>
                  <a:pt x="3242551" y="0"/>
                </a:cubicBezTo>
                <a:cubicBezTo>
                  <a:pt x="3241385" y="7395"/>
                  <a:pt x="3242596" y="21864"/>
                  <a:pt x="3242551" y="27432"/>
                </a:cubicBezTo>
                <a:cubicBezTo>
                  <a:pt x="3023282" y="59750"/>
                  <a:pt x="2875833" y="36030"/>
                  <a:pt x="2529190" y="27432"/>
                </a:cubicBezTo>
                <a:cubicBezTo>
                  <a:pt x="2182547" y="18834"/>
                  <a:pt x="2011286" y="10066"/>
                  <a:pt x="1815829" y="27432"/>
                </a:cubicBezTo>
                <a:cubicBezTo>
                  <a:pt x="1620372" y="44798"/>
                  <a:pt x="1410011" y="-1058"/>
                  <a:pt x="1167318" y="27432"/>
                </a:cubicBezTo>
                <a:cubicBezTo>
                  <a:pt x="924625" y="55922"/>
                  <a:pt x="241931" y="85033"/>
                  <a:pt x="0" y="27432"/>
                </a:cubicBezTo>
                <a:cubicBezTo>
                  <a:pt x="-503" y="20663"/>
                  <a:pt x="1168" y="5855"/>
                  <a:pt x="0" y="0"/>
                </a:cubicBezTo>
                <a:close/>
              </a:path>
              <a:path w="3242551" h="27432" stroke="0" extrusionOk="0">
                <a:moveTo>
                  <a:pt x="0" y="0"/>
                </a:moveTo>
                <a:cubicBezTo>
                  <a:pt x="292987" y="-12051"/>
                  <a:pt x="313221" y="-4437"/>
                  <a:pt x="616085" y="0"/>
                </a:cubicBezTo>
                <a:cubicBezTo>
                  <a:pt x="918950" y="4437"/>
                  <a:pt x="1001475" y="-7765"/>
                  <a:pt x="1167318" y="0"/>
                </a:cubicBezTo>
                <a:cubicBezTo>
                  <a:pt x="1333161" y="7765"/>
                  <a:pt x="1642740" y="34995"/>
                  <a:pt x="1880680" y="0"/>
                </a:cubicBezTo>
                <a:cubicBezTo>
                  <a:pt x="2118620" y="-34995"/>
                  <a:pt x="2326628" y="756"/>
                  <a:pt x="2496764" y="0"/>
                </a:cubicBezTo>
                <a:cubicBezTo>
                  <a:pt x="2666900" y="-756"/>
                  <a:pt x="2887316" y="25599"/>
                  <a:pt x="3242551" y="0"/>
                </a:cubicBezTo>
                <a:cubicBezTo>
                  <a:pt x="3242744" y="12649"/>
                  <a:pt x="3241563" y="17989"/>
                  <a:pt x="3242551" y="27432"/>
                </a:cubicBezTo>
                <a:cubicBezTo>
                  <a:pt x="3008998" y="-2757"/>
                  <a:pt x="2799879" y="44559"/>
                  <a:pt x="2594041" y="27432"/>
                </a:cubicBezTo>
                <a:cubicBezTo>
                  <a:pt x="2388203" y="10306"/>
                  <a:pt x="2212925" y="-2221"/>
                  <a:pt x="1880680" y="27432"/>
                </a:cubicBezTo>
                <a:cubicBezTo>
                  <a:pt x="1548435" y="57085"/>
                  <a:pt x="1523943" y="37041"/>
                  <a:pt x="1329446" y="27432"/>
                </a:cubicBezTo>
                <a:cubicBezTo>
                  <a:pt x="1134949" y="17823"/>
                  <a:pt x="919920" y="28299"/>
                  <a:pt x="680936" y="27432"/>
                </a:cubicBezTo>
                <a:cubicBezTo>
                  <a:pt x="441952" y="26566"/>
                  <a:pt x="273000" y="57219"/>
                  <a:pt x="0" y="27432"/>
                </a:cubicBezTo>
                <a:cubicBezTo>
                  <a:pt x="1300" y="19678"/>
                  <a:pt x="-86" y="12044"/>
                  <a:pt x="0" y="0"/>
                </a:cubicBezTo>
                <a:close/>
              </a:path>
            </a:pathLst>
          </a:custGeom>
          <a:solidFill>
            <a:srgbClr val="CF972C"/>
          </a:solidFill>
          <a:ln w="38100" cap="rnd">
            <a:solidFill>
              <a:srgbClr val="CF972C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1E033A00-D19C-459F-550D-B9191F9AF6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" y="1007402"/>
            <a:ext cx="7214616" cy="4815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8558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69D47016-023F-44BD-981C-50E7A10A66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0E9EA6-2BAC-4C05-B18C-480082062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786384"/>
            <a:ext cx="3419856" cy="1600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/>
              <a:t>Vérification et validation des méthodes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5755403" y="1971579"/>
              <a:ext cx="360" cy="21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37403" y="1956150"/>
                <a:ext cx="36000" cy="32709"/>
              </a:xfrm>
              <a:prstGeom prst="rect">
                <a:avLst/>
              </a:prstGeom>
            </p:spPr>
          </p:pic>
        </mc:Fallback>
      </mc:AlternateContent>
      <p:sp>
        <p:nvSpPr>
          <p:cNvPr id="21" name="Rectangle 22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14992" y="786384"/>
            <a:ext cx="18288" cy="1600200"/>
          </a:xfrm>
          <a:custGeom>
            <a:avLst/>
            <a:gdLst>
              <a:gd name="connsiteX0" fmla="*/ 0 w 18288"/>
              <a:gd name="connsiteY0" fmla="*/ 0 h 1600200"/>
              <a:gd name="connsiteX1" fmla="*/ 18288 w 18288"/>
              <a:gd name="connsiteY1" fmla="*/ 0 h 1600200"/>
              <a:gd name="connsiteX2" fmla="*/ 18288 w 18288"/>
              <a:gd name="connsiteY2" fmla="*/ 549402 h 1600200"/>
              <a:gd name="connsiteX3" fmla="*/ 18288 w 18288"/>
              <a:gd name="connsiteY3" fmla="*/ 1114806 h 1600200"/>
              <a:gd name="connsiteX4" fmla="*/ 18288 w 18288"/>
              <a:gd name="connsiteY4" fmla="*/ 1600200 h 1600200"/>
              <a:gd name="connsiteX5" fmla="*/ 0 w 18288"/>
              <a:gd name="connsiteY5" fmla="*/ 1600200 h 1600200"/>
              <a:gd name="connsiteX6" fmla="*/ 0 w 18288"/>
              <a:gd name="connsiteY6" fmla="*/ 1066800 h 1600200"/>
              <a:gd name="connsiteX7" fmla="*/ 0 w 18288"/>
              <a:gd name="connsiteY7" fmla="*/ 517398 h 1600200"/>
              <a:gd name="connsiteX8" fmla="*/ 0 w 18288"/>
              <a:gd name="connsiteY8" fmla="*/ 0 h 16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288" h="1600200" fill="none" extrusionOk="0">
                <a:moveTo>
                  <a:pt x="0" y="0"/>
                </a:moveTo>
                <a:cubicBezTo>
                  <a:pt x="4865" y="374"/>
                  <a:pt x="13608" y="53"/>
                  <a:pt x="18288" y="0"/>
                </a:cubicBezTo>
                <a:cubicBezTo>
                  <a:pt x="23286" y="215154"/>
                  <a:pt x="-6672" y="375145"/>
                  <a:pt x="18288" y="549402"/>
                </a:cubicBezTo>
                <a:cubicBezTo>
                  <a:pt x="43248" y="723659"/>
                  <a:pt x="44414" y="873011"/>
                  <a:pt x="18288" y="1114806"/>
                </a:cubicBezTo>
                <a:cubicBezTo>
                  <a:pt x="-7838" y="1356601"/>
                  <a:pt x="13030" y="1360490"/>
                  <a:pt x="18288" y="1600200"/>
                </a:cubicBezTo>
                <a:cubicBezTo>
                  <a:pt x="10638" y="1600772"/>
                  <a:pt x="4111" y="1599793"/>
                  <a:pt x="0" y="1600200"/>
                </a:cubicBezTo>
                <a:cubicBezTo>
                  <a:pt x="-6890" y="1375807"/>
                  <a:pt x="21339" y="1304563"/>
                  <a:pt x="0" y="1066800"/>
                </a:cubicBezTo>
                <a:cubicBezTo>
                  <a:pt x="-21339" y="829037"/>
                  <a:pt x="-23009" y="689986"/>
                  <a:pt x="0" y="517398"/>
                </a:cubicBezTo>
                <a:cubicBezTo>
                  <a:pt x="23009" y="344810"/>
                  <a:pt x="-9921" y="122345"/>
                  <a:pt x="0" y="0"/>
                </a:cubicBezTo>
                <a:close/>
              </a:path>
              <a:path w="18288" h="1600200" stroke="0" extrusionOk="0">
                <a:moveTo>
                  <a:pt x="0" y="0"/>
                </a:moveTo>
                <a:cubicBezTo>
                  <a:pt x="5341" y="9"/>
                  <a:pt x="11148" y="-611"/>
                  <a:pt x="18288" y="0"/>
                </a:cubicBezTo>
                <a:cubicBezTo>
                  <a:pt x="31387" y="104987"/>
                  <a:pt x="17137" y="300374"/>
                  <a:pt x="18288" y="485394"/>
                </a:cubicBezTo>
                <a:cubicBezTo>
                  <a:pt x="19439" y="670414"/>
                  <a:pt x="37394" y="922400"/>
                  <a:pt x="18288" y="1050798"/>
                </a:cubicBezTo>
                <a:cubicBezTo>
                  <a:pt x="-818" y="1179196"/>
                  <a:pt x="6556" y="1394957"/>
                  <a:pt x="18288" y="1600200"/>
                </a:cubicBezTo>
                <a:cubicBezTo>
                  <a:pt x="12642" y="1600430"/>
                  <a:pt x="3803" y="1599869"/>
                  <a:pt x="0" y="1600200"/>
                </a:cubicBezTo>
                <a:cubicBezTo>
                  <a:pt x="10832" y="1355159"/>
                  <a:pt x="-10163" y="1159269"/>
                  <a:pt x="0" y="1034796"/>
                </a:cubicBezTo>
                <a:cubicBezTo>
                  <a:pt x="10163" y="910323"/>
                  <a:pt x="5178" y="626710"/>
                  <a:pt x="0" y="469392"/>
                </a:cubicBezTo>
                <a:cubicBezTo>
                  <a:pt x="-5178" y="312074"/>
                  <a:pt x="20387" y="137476"/>
                  <a:pt x="0" y="0"/>
                </a:cubicBezTo>
                <a:close/>
              </a:path>
            </a:pathLst>
          </a:custGeom>
          <a:solidFill>
            <a:srgbClr val="CF972C"/>
          </a:solidFill>
          <a:ln w="34925">
            <a:solidFill>
              <a:srgbClr val="CF972C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F633DA2-064A-44FF-F7DE-969FE392A21C}"/>
              </a:ext>
            </a:extLst>
          </p:cNvPr>
          <p:cNvSpPr txBox="1"/>
          <p:nvPr/>
        </p:nvSpPr>
        <p:spPr>
          <a:xfrm>
            <a:off x="4654295" y="786384"/>
            <a:ext cx="6894576" cy="1600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Uitlsation</a:t>
            </a:r>
            <a:r>
              <a:rPr lang="en-US" sz="2000" dirty="0"/>
              <a:t> d’un </a:t>
            </a:r>
            <a:r>
              <a:rPr lang="en-US" sz="2000" dirty="0" err="1"/>
              <a:t>résultat</a:t>
            </a:r>
            <a:r>
              <a:rPr lang="en-US" sz="2000" dirty="0"/>
              <a:t> des notes de </a:t>
            </a:r>
            <a:r>
              <a:rPr lang="en-US" sz="2000" dirty="0" err="1"/>
              <a:t>cours</a:t>
            </a:r>
            <a:r>
              <a:rPr lang="en-US" sz="2000" dirty="0"/>
              <a:t>, tige 1D </a:t>
            </a:r>
            <a:r>
              <a:rPr lang="en-US" sz="2000" dirty="0" err="1"/>
              <a:t>en</a:t>
            </a:r>
            <a:r>
              <a:rPr lang="en-US" sz="2000" dirty="0"/>
              <a:t> régime </a:t>
            </a:r>
            <a:r>
              <a:rPr lang="en-US" sz="2000" dirty="0" err="1"/>
              <a:t>transitoire</a:t>
            </a:r>
            <a:endParaRPr lang="en-US" sz="2000" dirty="0"/>
          </a:p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S’applique</a:t>
            </a:r>
            <a:r>
              <a:rPr lang="en-US" sz="2000" dirty="0"/>
              <a:t> pour Euler </a:t>
            </a:r>
            <a:r>
              <a:rPr lang="en-US" sz="2000" dirty="0" err="1"/>
              <a:t>implicite</a:t>
            </a:r>
            <a:r>
              <a:rPr lang="en-US" sz="2000" dirty="0"/>
              <a:t>, car les deux </a:t>
            </a:r>
            <a:r>
              <a:rPr lang="en-US" sz="2000" dirty="0" err="1"/>
              <a:t>fonctions</a:t>
            </a:r>
            <a:r>
              <a:rPr lang="en-US" sz="2000" dirty="0"/>
              <a:t> </a:t>
            </a:r>
            <a:r>
              <a:rPr lang="en-US" sz="2000" dirty="0" err="1"/>
              <a:t>retournent</a:t>
            </a:r>
            <a:r>
              <a:rPr lang="en-US" sz="2000" dirty="0"/>
              <a:t> </a:t>
            </a:r>
            <a:r>
              <a:rPr lang="en-US" sz="2000" dirty="0" err="1"/>
              <a:t>presque</a:t>
            </a:r>
            <a:r>
              <a:rPr lang="en-US" sz="2000" dirty="0"/>
              <a:t> les </a:t>
            </a:r>
            <a:r>
              <a:rPr lang="en-US" sz="2000" dirty="0" err="1"/>
              <a:t>mêmes</a:t>
            </a:r>
            <a:r>
              <a:rPr lang="en-US" sz="2000" dirty="0"/>
              <a:t> </a:t>
            </a:r>
            <a:r>
              <a:rPr lang="en-US" sz="2000" dirty="0" err="1"/>
              <a:t>valeurs</a:t>
            </a:r>
            <a:endParaRPr lang="en-US" sz="2000" dirty="0"/>
          </a:p>
        </p:txBody>
      </p:sp>
      <p:pic>
        <p:nvPicPr>
          <p:cNvPr id="11" name="Content Placeholder 10" descr="Chart, line chart&#10;&#10;Description automatically generated">
            <a:extLst>
              <a:ext uri="{FF2B5EF4-FFF2-40B4-BE49-F238E27FC236}">
                <a16:creationId xmlns:a16="http://schemas.microsoft.com/office/drawing/2014/main" id="{C6F5CC96-FFF0-D3AE-0202-7AC3506E1F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344" y="2728727"/>
            <a:ext cx="5468112" cy="36499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3D71DF8-0BE1-D256-7ED3-2AAABFD5D1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19022" y="2912297"/>
            <a:ext cx="6269930" cy="3649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628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7">
            <a:extLst>
              <a:ext uri="{FF2B5EF4-FFF2-40B4-BE49-F238E27FC236}">
                <a16:creationId xmlns:a16="http://schemas.microsoft.com/office/drawing/2014/main" id="{F027EB3A-DF05-4A1A-99F5-BE83E76546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picture containing indoor, preparing, cooking, baked&#10;&#10;Description automatically generated">
            <a:extLst>
              <a:ext uri="{FF2B5EF4-FFF2-40B4-BE49-F238E27FC236}">
                <a16:creationId xmlns:a16="http://schemas.microsoft.com/office/drawing/2014/main" id="{A44FE34F-5BD4-40A6-FDBA-9B11EF95ED3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28" r="1" b="1"/>
          <a:stretch/>
        </p:blipFill>
        <p:spPr>
          <a:xfrm>
            <a:off x="625240" y="10"/>
            <a:ext cx="10941520" cy="6857990"/>
          </a:xfrm>
          <a:custGeom>
            <a:avLst/>
            <a:gdLst/>
            <a:ahLst/>
            <a:cxnLst/>
            <a:rect l="l" t="t" r="r" b="b"/>
            <a:pathLst>
              <a:path w="10941520" h="6858000">
                <a:moveTo>
                  <a:pt x="8510032" y="6464315"/>
                </a:moveTo>
                <a:lnTo>
                  <a:pt x="8508022" y="6467080"/>
                </a:lnTo>
                <a:lnTo>
                  <a:pt x="8511541" y="6467080"/>
                </a:lnTo>
                <a:close/>
                <a:moveTo>
                  <a:pt x="1598122" y="0"/>
                </a:moveTo>
                <a:lnTo>
                  <a:pt x="1763667" y="0"/>
                </a:lnTo>
                <a:lnTo>
                  <a:pt x="1587780" y="143783"/>
                </a:lnTo>
                <a:cubicBezTo>
                  <a:pt x="1205033" y="482859"/>
                  <a:pt x="877118" y="882898"/>
                  <a:pt x="610636" y="1350720"/>
                </a:cubicBezTo>
                <a:cubicBezTo>
                  <a:pt x="356503" y="1792611"/>
                  <a:pt x="193167" y="2280779"/>
                  <a:pt x="130237" y="2786631"/>
                </a:cubicBezTo>
                <a:cubicBezTo>
                  <a:pt x="142310" y="2759217"/>
                  <a:pt x="152875" y="2731298"/>
                  <a:pt x="162431" y="2703128"/>
                </a:cubicBezTo>
                <a:cubicBezTo>
                  <a:pt x="336482" y="2191794"/>
                  <a:pt x="553037" y="1700077"/>
                  <a:pt x="837253" y="1239549"/>
                </a:cubicBezTo>
                <a:cubicBezTo>
                  <a:pt x="1093799" y="823288"/>
                  <a:pt x="1394461" y="450355"/>
                  <a:pt x="1746359" y="127320"/>
                </a:cubicBezTo>
                <a:lnTo>
                  <a:pt x="1893724" y="0"/>
                </a:lnTo>
                <a:lnTo>
                  <a:pt x="8848350" y="0"/>
                </a:lnTo>
                <a:lnTo>
                  <a:pt x="9056324" y="144876"/>
                </a:lnTo>
                <a:cubicBezTo>
                  <a:pt x="9483294" y="455963"/>
                  <a:pt x="9863824" y="818761"/>
                  <a:pt x="10176586" y="1256400"/>
                </a:cubicBezTo>
                <a:cubicBezTo>
                  <a:pt x="10512361" y="1725731"/>
                  <a:pt x="10733697" y="2243102"/>
                  <a:pt x="10817449" y="2834418"/>
                </a:cubicBezTo>
                <a:cubicBezTo>
                  <a:pt x="10838678" y="2662129"/>
                  <a:pt x="10840364" y="2487979"/>
                  <a:pt x="10822480" y="2315287"/>
                </a:cubicBezTo>
                <a:cubicBezTo>
                  <a:pt x="10791218" y="1992617"/>
                  <a:pt x="10694231" y="1679754"/>
                  <a:pt x="10537512" y="1395993"/>
                </a:cubicBezTo>
                <a:cubicBezTo>
                  <a:pt x="10298320" y="958605"/>
                  <a:pt x="9956508" y="613523"/>
                  <a:pt x="9560871" y="318241"/>
                </a:cubicBezTo>
                <a:cubicBezTo>
                  <a:pt x="9444104" y="231090"/>
                  <a:pt x="9324272" y="149552"/>
                  <a:pt x="9201772" y="72906"/>
                </a:cubicBezTo>
                <a:lnTo>
                  <a:pt x="9075150" y="0"/>
                </a:lnTo>
                <a:lnTo>
                  <a:pt x="9285407" y="0"/>
                </a:lnTo>
                <a:lnTo>
                  <a:pt x="9397484" y="71361"/>
                </a:lnTo>
                <a:cubicBezTo>
                  <a:pt x="9466827" y="117668"/>
                  <a:pt x="9535310" y="165633"/>
                  <a:pt x="9602874" y="215370"/>
                </a:cubicBezTo>
                <a:cubicBezTo>
                  <a:pt x="10023914" y="525240"/>
                  <a:pt x="10385847" y="889941"/>
                  <a:pt x="10637867" y="1353234"/>
                </a:cubicBezTo>
                <a:cubicBezTo>
                  <a:pt x="10800070" y="1650452"/>
                  <a:pt x="10899948" y="1977650"/>
                  <a:pt x="10931388" y="2314785"/>
                </a:cubicBezTo>
                <a:cubicBezTo>
                  <a:pt x="10955282" y="2563032"/>
                  <a:pt x="10933651" y="2807506"/>
                  <a:pt x="10900451" y="3053742"/>
                </a:cubicBezTo>
                <a:cubicBezTo>
                  <a:pt x="10885435" y="3187448"/>
                  <a:pt x="10884932" y="3322363"/>
                  <a:pt x="10898943" y="3456170"/>
                </a:cubicBezTo>
                <a:cubicBezTo>
                  <a:pt x="10947233" y="3973163"/>
                  <a:pt x="10817200" y="4491137"/>
                  <a:pt x="10530470" y="4924023"/>
                </a:cubicBezTo>
                <a:cubicBezTo>
                  <a:pt x="10288786" y="5294609"/>
                  <a:pt x="9971700" y="5610087"/>
                  <a:pt x="9599856" y="5849858"/>
                </a:cubicBezTo>
                <a:cubicBezTo>
                  <a:pt x="9239936" y="6085530"/>
                  <a:pt x="8898626" y="6347611"/>
                  <a:pt x="8538202" y="6581772"/>
                </a:cubicBezTo>
                <a:cubicBezTo>
                  <a:pt x="8391505" y="6677034"/>
                  <a:pt x="8242088" y="6766009"/>
                  <a:pt x="8089708" y="6848031"/>
                </a:cubicBezTo>
                <a:lnTo>
                  <a:pt x="8070163" y="6858000"/>
                </a:lnTo>
                <a:lnTo>
                  <a:pt x="7820508" y="6858000"/>
                </a:lnTo>
                <a:lnTo>
                  <a:pt x="7828138" y="6854555"/>
                </a:lnTo>
                <a:cubicBezTo>
                  <a:pt x="8053199" y="6743844"/>
                  <a:pt x="8273670" y="6617740"/>
                  <a:pt x="8490666" y="6479908"/>
                </a:cubicBezTo>
                <a:cubicBezTo>
                  <a:pt x="8262100" y="6578755"/>
                  <a:pt x="8030908" y="6668688"/>
                  <a:pt x="7797512" y="6751240"/>
                </a:cubicBezTo>
                <a:lnTo>
                  <a:pt x="7480620" y="6858000"/>
                </a:lnTo>
                <a:lnTo>
                  <a:pt x="3015004" y="6858000"/>
                </a:lnTo>
                <a:lnTo>
                  <a:pt x="2781763" y="6750793"/>
                </a:lnTo>
                <a:cubicBezTo>
                  <a:pt x="2466140" y="6597870"/>
                  <a:pt x="2163376" y="6418916"/>
                  <a:pt x="1876018" y="6208522"/>
                </a:cubicBezTo>
                <a:cubicBezTo>
                  <a:pt x="1280928" y="5772643"/>
                  <a:pt x="784936" y="5247977"/>
                  <a:pt x="442370" y="4589004"/>
                </a:cubicBezTo>
                <a:cubicBezTo>
                  <a:pt x="256073" y="4234615"/>
                  <a:pt x="132829" y="3850522"/>
                  <a:pt x="78174" y="3453907"/>
                </a:cubicBezTo>
                <a:cubicBezTo>
                  <a:pt x="68264" y="3386374"/>
                  <a:pt x="52872" y="3319746"/>
                  <a:pt x="32147" y="3254704"/>
                </a:cubicBezTo>
                <a:cubicBezTo>
                  <a:pt x="-18158" y="3091722"/>
                  <a:pt x="-48" y="2927731"/>
                  <a:pt x="23343" y="2765252"/>
                </a:cubicBezTo>
                <a:cubicBezTo>
                  <a:pt x="165073" y="1773582"/>
                  <a:pt x="613178" y="955032"/>
                  <a:pt x="1299417" y="27438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1963151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B8FD5DE-0C15-13E0-FB9C-CDD6EC36B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Défis à relever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997C2B1-FF66-2B5E-539E-44AF5ED734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dirty="0"/>
              <a:t>Automatiser la construction de la matrice lors de l’utilisation de la méthode d’Euler implicite.</a:t>
            </a:r>
          </a:p>
          <a:p>
            <a:r>
              <a:rPr lang="fr-FR" b="1" dirty="0"/>
              <a:t>S’assurer que les conditions aux frontières sont bien définies.</a:t>
            </a:r>
          </a:p>
          <a:p>
            <a:r>
              <a:rPr lang="fr-FR" b="1" dirty="0"/>
              <a:t>Déterminer un moyen de validation et de vérification des résultats.</a:t>
            </a:r>
          </a:p>
          <a:p>
            <a:r>
              <a:rPr lang="fr-FR" b="1" dirty="0"/>
              <a:t>Analyser les limites des hypothèses faites.</a:t>
            </a:r>
          </a:p>
          <a:p>
            <a:r>
              <a:rPr lang="fr-FR" b="1" dirty="0"/>
              <a:t>Cohérence des figures (Bonnes échelles de grandeur, présentation)</a:t>
            </a:r>
          </a:p>
          <a:p>
            <a:endParaRPr lang="fr-FR" b="1" dirty="0"/>
          </a:p>
          <a:p>
            <a:endParaRPr lang="fr-FR" b="1" dirty="0"/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7072939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3FD7D4-C51F-3082-08B0-3EF52E860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Points forts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953ED78-4F78-46DB-0EDA-3D09522EBA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b="1" dirty="0"/>
              <a:t>Partage des fichiers sur </a:t>
            </a:r>
            <a:r>
              <a:rPr lang="fr-CA" b="1" dirty="0" err="1"/>
              <a:t>Github</a:t>
            </a:r>
            <a:r>
              <a:rPr lang="fr-CA" b="1" dirty="0"/>
              <a:t> permettant de faciliter le suivi du travail de chaque coéquipier</a:t>
            </a:r>
          </a:p>
          <a:p>
            <a:r>
              <a:rPr lang="fr-CA" b="1" dirty="0"/>
              <a:t>Mise en commun de la compréhension des méthodes de résolution afin de faire un code optimal</a:t>
            </a:r>
          </a:p>
          <a:p>
            <a:r>
              <a:rPr lang="fr-CA" b="1" dirty="0"/>
              <a:t>Mise en commun de la compréhension de problème permettant la clarification de certains points (conditions frontières)</a:t>
            </a:r>
          </a:p>
          <a:p>
            <a:endParaRPr lang="fr-CA" b="1" dirty="0"/>
          </a:p>
          <a:p>
            <a:endParaRPr lang="fr-CA" b="1" dirty="0"/>
          </a:p>
        </p:txBody>
      </p:sp>
    </p:spTree>
    <p:extLst>
      <p:ext uri="{BB962C8B-B14F-4D97-AF65-F5344CB8AC3E}">
        <p14:creationId xmlns:p14="http://schemas.microsoft.com/office/powerpoint/2010/main" val="263785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6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F099AD-62E0-D69A-E95C-1D2FF6058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100"/>
              <a:t>Visualisation du problème</a:t>
            </a:r>
          </a:p>
        </p:txBody>
      </p:sp>
      <p:sp>
        <p:nvSpPr>
          <p:cNvPr id="14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27432"/>
          </a:xfrm>
          <a:custGeom>
            <a:avLst/>
            <a:gdLst>
              <a:gd name="connsiteX0" fmla="*/ 0 w 3255095"/>
              <a:gd name="connsiteY0" fmla="*/ 0 h 27432"/>
              <a:gd name="connsiteX1" fmla="*/ 618468 w 3255095"/>
              <a:gd name="connsiteY1" fmla="*/ 0 h 27432"/>
              <a:gd name="connsiteX2" fmla="*/ 1269487 w 3255095"/>
              <a:gd name="connsiteY2" fmla="*/ 0 h 27432"/>
              <a:gd name="connsiteX3" fmla="*/ 1953057 w 3255095"/>
              <a:gd name="connsiteY3" fmla="*/ 0 h 27432"/>
              <a:gd name="connsiteX4" fmla="*/ 2636627 w 3255095"/>
              <a:gd name="connsiteY4" fmla="*/ 0 h 27432"/>
              <a:gd name="connsiteX5" fmla="*/ 3255095 w 3255095"/>
              <a:gd name="connsiteY5" fmla="*/ 0 h 27432"/>
              <a:gd name="connsiteX6" fmla="*/ 3255095 w 3255095"/>
              <a:gd name="connsiteY6" fmla="*/ 27432 h 27432"/>
              <a:gd name="connsiteX7" fmla="*/ 2538974 w 3255095"/>
              <a:gd name="connsiteY7" fmla="*/ 27432 h 27432"/>
              <a:gd name="connsiteX8" fmla="*/ 1822853 w 3255095"/>
              <a:gd name="connsiteY8" fmla="*/ 27432 h 27432"/>
              <a:gd name="connsiteX9" fmla="*/ 1171834 w 3255095"/>
              <a:gd name="connsiteY9" fmla="*/ 27432 h 27432"/>
              <a:gd name="connsiteX10" fmla="*/ 0 w 3255095"/>
              <a:gd name="connsiteY10" fmla="*/ 27432 h 27432"/>
              <a:gd name="connsiteX11" fmla="*/ 0 w 3255095"/>
              <a:gd name="connsiteY11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27432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3929" y="7395"/>
                  <a:pt x="3255140" y="21864"/>
                  <a:pt x="3255095" y="27432"/>
                </a:cubicBezTo>
                <a:cubicBezTo>
                  <a:pt x="3088545" y="32347"/>
                  <a:pt x="2687475" y="16563"/>
                  <a:pt x="2538974" y="27432"/>
                </a:cubicBezTo>
                <a:cubicBezTo>
                  <a:pt x="2390473" y="38301"/>
                  <a:pt x="2137381" y="185"/>
                  <a:pt x="1822853" y="27432"/>
                </a:cubicBezTo>
                <a:cubicBezTo>
                  <a:pt x="1508325" y="54679"/>
                  <a:pt x="1466437" y="29529"/>
                  <a:pt x="1171834" y="27432"/>
                </a:cubicBezTo>
                <a:cubicBezTo>
                  <a:pt x="877231" y="25335"/>
                  <a:pt x="561097" y="46787"/>
                  <a:pt x="0" y="27432"/>
                </a:cubicBezTo>
                <a:cubicBezTo>
                  <a:pt x="-503" y="20663"/>
                  <a:pt x="1168" y="5855"/>
                  <a:pt x="0" y="0"/>
                </a:cubicBezTo>
                <a:close/>
              </a:path>
              <a:path w="3255095" h="27432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5288" y="12649"/>
                  <a:pt x="3254107" y="17989"/>
                  <a:pt x="3255095" y="27432"/>
                </a:cubicBezTo>
                <a:cubicBezTo>
                  <a:pt x="3120743" y="25834"/>
                  <a:pt x="2759628" y="51606"/>
                  <a:pt x="2604076" y="27432"/>
                </a:cubicBezTo>
                <a:cubicBezTo>
                  <a:pt x="2448524" y="3258"/>
                  <a:pt x="2184336" y="28743"/>
                  <a:pt x="1887955" y="27432"/>
                </a:cubicBezTo>
                <a:cubicBezTo>
                  <a:pt x="1591574" y="26121"/>
                  <a:pt x="1548845" y="16014"/>
                  <a:pt x="1334589" y="27432"/>
                </a:cubicBezTo>
                <a:cubicBezTo>
                  <a:pt x="1120333" y="38850"/>
                  <a:pt x="996014" y="18806"/>
                  <a:pt x="683570" y="27432"/>
                </a:cubicBezTo>
                <a:cubicBezTo>
                  <a:pt x="371126" y="36058"/>
                  <a:pt x="198687" y="25311"/>
                  <a:pt x="0" y="27432"/>
                </a:cubicBezTo>
                <a:cubicBezTo>
                  <a:pt x="1300" y="19678"/>
                  <a:pt x="-86" y="12044"/>
                  <a:pt x="0" y="0"/>
                </a:cubicBezTo>
                <a:close/>
              </a:path>
            </a:pathLst>
          </a:custGeom>
          <a:solidFill>
            <a:srgbClr val="CF972C"/>
          </a:solidFill>
          <a:ln w="38100" cap="rnd">
            <a:solidFill>
              <a:srgbClr val="CF972C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EF407F-AD3C-64FF-C42D-E49F23DFDE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1990398"/>
            <a:ext cx="7214616" cy="2849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3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C17DE74-01C9-4859-B65A-85CF999E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68C0432-0E90-4CC1-8CD3-D44A90DF0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7414"/>
          </a:xfrm>
          <a:custGeom>
            <a:avLst/>
            <a:gdLst>
              <a:gd name="connsiteX0" fmla="*/ 0 w 12192000"/>
              <a:gd name="connsiteY0" fmla="*/ 0 h 2347414"/>
              <a:gd name="connsiteX1" fmla="*/ 12192000 w 12192000"/>
              <a:gd name="connsiteY1" fmla="*/ 0 h 2347414"/>
              <a:gd name="connsiteX2" fmla="*/ 12192000 w 12192000"/>
              <a:gd name="connsiteY2" fmla="*/ 1736458 h 2347414"/>
              <a:gd name="connsiteX3" fmla="*/ 11967601 w 12192000"/>
              <a:gd name="connsiteY3" fmla="*/ 1784034 h 2347414"/>
              <a:gd name="connsiteX4" fmla="*/ 10829000 w 12192000"/>
              <a:gd name="connsiteY4" fmla="*/ 1983294 h 2347414"/>
              <a:gd name="connsiteX5" fmla="*/ 10743779 w 12192000"/>
              <a:gd name="connsiteY5" fmla="*/ 1996027 h 2347414"/>
              <a:gd name="connsiteX6" fmla="*/ 10829254 w 12192000"/>
              <a:gd name="connsiteY6" fmla="*/ 1987751 h 2347414"/>
              <a:gd name="connsiteX7" fmla="*/ 10847162 w 12192000"/>
              <a:gd name="connsiteY7" fmla="*/ 1988388 h 2347414"/>
              <a:gd name="connsiteX8" fmla="*/ 11575155 w 12192000"/>
              <a:gd name="connsiteY8" fmla="*/ 1921415 h 2347414"/>
              <a:gd name="connsiteX9" fmla="*/ 12192000 w 12192000"/>
              <a:gd name="connsiteY9" fmla="*/ 1851213 h 2347414"/>
              <a:gd name="connsiteX10" fmla="*/ 12192000 w 12192000"/>
              <a:gd name="connsiteY10" fmla="*/ 1907356 h 2347414"/>
              <a:gd name="connsiteX11" fmla="*/ 12035532 w 12192000"/>
              <a:gd name="connsiteY11" fmla="*/ 1927033 h 2347414"/>
              <a:gd name="connsiteX12" fmla="*/ 11576932 w 12192000"/>
              <a:gd name="connsiteY12" fmla="*/ 1976291 h 2347414"/>
              <a:gd name="connsiteX13" fmla="*/ 10627316 w 12192000"/>
              <a:gd name="connsiteY13" fmla="*/ 2061470 h 2347414"/>
              <a:gd name="connsiteX14" fmla="*/ 9804196 w 12192000"/>
              <a:gd name="connsiteY14" fmla="*/ 2123478 h 2347414"/>
              <a:gd name="connsiteX15" fmla="*/ 9243851 w 12192000"/>
              <a:gd name="connsiteY15" fmla="*/ 2180008 h 2347414"/>
              <a:gd name="connsiteX16" fmla="*/ 8731259 w 12192000"/>
              <a:gd name="connsiteY16" fmla="*/ 2225081 h 2347414"/>
              <a:gd name="connsiteX17" fmla="*/ 8065752 w 12192000"/>
              <a:gd name="connsiteY17" fmla="*/ 2271681 h 2347414"/>
              <a:gd name="connsiteX18" fmla="*/ 7658065 w 12192000"/>
              <a:gd name="connsiteY18" fmla="*/ 2292562 h 2347414"/>
              <a:gd name="connsiteX19" fmla="*/ 6531024 w 12192000"/>
              <a:gd name="connsiteY19" fmla="*/ 2324138 h 2347414"/>
              <a:gd name="connsiteX20" fmla="*/ 6178331 w 12192000"/>
              <a:gd name="connsiteY20" fmla="*/ 2345655 h 2347414"/>
              <a:gd name="connsiteX21" fmla="*/ 5977282 w 12192000"/>
              <a:gd name="connsiteY21" fmla="*/ 2344127 h 2347414"/>
              <a:gd name="connsiteX22" fmla="*/ 5367658 w 12192000"/>
              <a:gd name="connsiteY22" fmla="*/ 2329230 h 2347414"/>
              <a:gd name="connsiteX23" fmla="*/ 4387306 w 12192000"/>
              <a:gd name="connsiteY23" fmla="*/ 2288614 h 2347414"/>
              <a:gd name="connsiteX24" fmla="*/ 4180287 w 12192000"/>
              <a:gd name="connsiteY24" fmla="*/ 2280211 h 2347414"/>
              <a:gd name="connsiteX25" fmla="*/ 3842199 w 12192000"/>
              <a:gd name="connsiteY25" fmla="*/ 2257039 h 2347414"/>
              <a:gd name="connsiteX26" fmla="*/ 3730309 w 12192000"/>
              <a:gd name="connsiteY26" fmla="*/ 2251182 h 2347414"/>
              <a:gd name="connsiteX27" fmla="*/ 3425496 w 12192000"/>
              <a:gd name="connsiteY27" fmla="*/ 2231320 h 2347414"/>
              <a:gd name="connsiteX28" fmla="*/ 3076106 w 12192000"/>
              <a:gd name="connsiteY28" fmla="*/ 2201781 h 2347414"/>
              <a:gd name="connsiteX29" fmla="*/ 2819682 w 12192000"/>
              <a:gd name="connsiteY29" fmla="*/ 2182427 h 2347414"/>
              <a:gd name="connsiteX30" fmla="*/ 2525539 w 12192000"/>
              <a:gd name="connsiteY30" fmla="*/ 2152888 h 2347414"/>
              <a:gd name="connsiteX31" fmla="*/ 2311915 w 12192000"/>
              <a:gd name="connsiteY31" fmla="*/ 2133536 h 2347414"/>
              <a:gd name="connsiteX32" fmla="*/ 2054223 w 12192000"/>
              <a:gd name="connsiteY32" fmla="*/ 2104760 h 2347414"/>
              <a:gd name="connsiteX33" fmla="*/ 1865367 w 12192000"/>
              <a:gd name="connsiteY33" fmla="*/ 2084770 h 2347414"/>
              <a:gd name="connsiteX34" fmla="*/ 1629263 w 12192000"/>
              <a:gd name="connsiteY34" fmla="*/ 2055996 h 2347414"/>
              <a:gd name="connsiteX35" fmla="*/ 1458823 w 12192000"/>
              <a:gd name="connsiteY35" fmla="*/ 2035751 h 2347414"/>
              <a:gd name="connsiteX36" fmla="*/ 1241390 w 12192000"/>
              <a:gd name="connsiteY36" fmla="*/ 2007103 h 2347414"/>
              <a:gd name="connsiteX37" fmla="*/ 1047453 w 12192000"/>
              <a:gd name="connsiteY37" fmla="*/ 1980748 h 2347414"/>
              <a:gd name="connsiteX38" fmla="*/ 814907 w 12192000"/>
              <a:gd name="connsiteY38" fmla="*/ 1949045 h 2347414"/>
              <a:gd name="connsiteX39" fmla="*/ 592649 w 12192000"/>
              <a:gd name="connsiteY39" fmla="*/ 1913776 h 2347414"/>
              <a:gd name="connsiteX40" fmla="*/ 343591 w 12192000"/>
              <a:gd name="connsiteY40" fmla="*/ 1872650 h 2347414"/>
              <a:gd name="connsiteX41" fmla="*/ 35731 w 12192000"/>
              <a:gd name="connsiteY41" fmla="*/ 1821722 h 2347414"/>
              <a:gd name="connsiteX42" fmla="*/ 0 w 12192000"/>
              <a:gd name="connsiteY42" fmla="*/ 1814848 h 2347414"/>
              <a:gd name="connsiteX43" fmla="*/ 0 w 12192000"/>
              <a:gd name="connsiteY43" fmla="*/ 1758489 h 2347414"/>
              <a:gd name="connsiteX44" fmla="*/ 274248 w 12192000"/>
              <a:gd name="connsiteY44" fmla="*/ 1808735 h 2347414"/>
              <a:gd name="connsiteX45" fmla="*/ 498157 w 12192000"/>
              <a:gd name="connsiteY45" fmla="*/ 1846167 h 2347414"/>
              <a:gd name="connsiteX46" fmla="*/ 722828 w 12192000"/>
              <a:gd name="connsiteY46" fmla="*/ 1878635 h 2347414"/>
              <a:gd name="connsiteX47" fmla="*/ 949913 w 12192000"/>
              <a:gd name="connsiteY47" fmla="*/ 1912375 h 2347414"/>
              <a:gd name="connsiteX48" fmla="*/ 1195414 w 12192000"/>
              <a:gd name="connsiteY48" fmla="*/ 1947516 h 2347414"/>
              <a:gd name="connsiteX49" fmla="*/ 1342867 w 12192000"/>
              <a:gd name="connsiteY49" fmla="*/ 1968397 h 2347414"/>
              <a:gd name="connsiteX50" fmla="*/ 1518007 w 12192000"/>
              <a:gd name="connsiteY50" fmla="*/ 1988006 h 2347414"/>
              <a:gd name="connsiteX51" fmla="*/ 1701403 w 12192000"/>
              <a:gd name="connsiteY51" fmla="*/ 2010669 h 2347414"/>
              <a:gd name="connsiteX52" fmla="*/ 1879210 w 12192000"/>
              <a:gd name="connsiteY52" fmla="*/ 2031167 h 2347414"/>
              <a:gd name="connsiteX53" fmla="*/ 2068702 w 12192000"/>
              <a:gd name="connsiteY53" fmla="*/ 2052940 h 2347414"/>
              <a:gd name="connsiteX54" fmla="*/ 2212090 w 12192000"/>
              <a:gd name="connsiteY54" fmla="*/ 2067583 h 2347414"/>
              <a:gd name="connsiteX55" fmla="*/ 2416949 w 12192000"/>
              <a:gd name="connsiteY55" fmla="*/ 2089609 h 2347414"/>
              <a:gd name="connsiteX56" fmla="*/ 2582055 w 12192000"/>
              <a:gd name="connsiteY56" fmla="*/ 2105397 h 2347414"/>
              <a:gd name="connsiteX57" fmla="*/ 2802282 w 12192000"/>
              <a:gd name="connsiteY57" fmla="*/ 2126405 h 2347414"/>
              <a:gd name="connsiteX58" fmla="*/ 2984916 w 12192000"/>
              <a:gd name="connsiteY58" fmla="*/ 2141684 h 2347414"/>
              <a:gd name="connsiteX59" fmla="*/ 3241847 w 12192000"/>
              <a:gd name="connsiteY59" fmla="*/ 2164094 h 2347414"/>
              <a:gd name="connsiteX60" fmla="*/ 3439848 w 12192000"/>
              <a:gd name="connsiteY60" fmla="*/ 2176826 h 2347414"/>
              <a:gd name="connsiteX61" fmla="*/ 3658678 w 12192000"/>
              <a:gd name="connsiteY61" fmla="*/ 2194523 h 2347414"/>
              <a:gd name="connsiteX62" fmla="*/ 3881317 w 12192000"/>
              <a:gd name="connsiteY62" fmla="*/ 2206491 h 2347414"/>
              <a:gd name="connsiteX63" fmla="*/ 4148916 w 12192000"/>
              <a:gd name="connsiteY63" fmla="*/ 2225081 h 2347414"/>
              <a:gd name="connsiteX64" fmla="*/ 4468337 w 12192000"/>
              <a:gd name="connsiteY64" fmla="*/ 2237813 h 2347414"/>
              <a:gd name="connsiteX65" fmla="*/ 4605375 w 12192000"/>
              <a:gd name="connsiteY65" fmla="*/ 2240232 h 2347414"/>
              <a:gd name="connsiteX66" fmla="*/ 4527647 w 12192000"/>
              <a:gd name="connsiteY66" fmla="*/ 2236412 h 2347414"/>
              <a:gd name="connsiteX67" fmla="*/ 4175589 w 12192000"/>
              <a:gd name="connsiteY67" fmla="*/ 2212985 h 2347414"/>
              <a:gd name="connsiteX68" fmla="*/ 3988255 w 12192000"/>
              <a:gd name="connsiteY68" fmla="*/ 2200253 h 2347414"/>
              <a:gd name="connsiteX69" fmla="*/ 3686492 w 12192000"/>
              <a:gd name="connsiteY69" fmla="*/ 2176062 h 2347414"/>
              <a:gd name="connsiteX70" fmla="*/ 3517320 w 12192000"/>
              <a:gd name="connsiteY70" fmla="*/ 2163330 h 2347414"/>
              <a:gd name="connsiteX71" fmla="*/ 3258357 w 12192000"/>
              <a:gd name="connsiteY71" fmla="*/ 2139519 h 2347414"/>
              <a:gd name="connsiteX72" fmla="*/ 3101506 w 12192000"/>
              <a:gd name="connsiteY72" fmla="*/ 2126787 h 2347414"/>
              <a:gd name="connsiteX73" fmla="*/ 2809395 w 12192000"/>
              <a:gd name="connsiteY73" fmla="*/ 2097502 h 2347414"/>
              <a:gd name="connsiteX74" fmla="*/ 2598566 w 12192000"/>
              <a:gd name="connsiteY74" fmla="*/ 2078532 h 2347414"/>
              <a:gd name="connsiteX75" fmla="*/ 2337444 w 12192000"/>
              <a:gd name="connsiteY75" fmla="*/ 2048611 h 2347414"/>
              <a:gd name="connsiteX76" fmla="*/ 2091054 w 12192000"/>
              <a:gd name="connsiteY76" fmla="*/ 2023146 h 2347414"/>
              <a:gd name="connsiteX77" fmla="*/ 1755761 w 12192000"/>
              <a:gd name="connsiteY77" fmla="*/ 1981384 h 2347414"/>
              <a:gd name="connsiteX78" fmla="*/ 1441169 w 12192000"/>
              <a:gd name="connsiteY78" fmla="*/ 1943824 h 2347414"/>
              <a:gd name="connsiteX79" fmla="*/ 1017607 w 12192000"/>
              <a:gd name="connsiteY79" fmla="*/ 1883345 h 2347414"/>
              <a:gd name="connsiteX80" fmla="*/ 594427 w 12192000"/>
              <a:gd name="connsiteY80" fmla="*/ 1821849 h 2347414"/>
              <a:gd name="connsiteX81" fmla="*/ 200711 w 12192000"/>
              <a:gd name="connsiteY81" fmla="*/ 1755132 h 2347414"/>
              <a:gd name="connsiteX82" fmla="*/ 0 w 12192000"/>
              <a:gd name="connsiteY82" fmla="*/ 1718743 h 234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2192000" h="2347414">
                <a:moveTo>
                  <a:pt x="0" y="0"/>
                </a:moveTo>
                <a:lnTo>
                  <a:pt x="12192000" y="0"/>
                </a:lnTo>
                <a:lnTo>
                  <a:pt x="12192000" y="1736458"/>
                </a:lnTo>
                <a:lnTo>
                  <a:pt x="11967601" y="1784034"/>
                </a:lnTo>
                <a:cubicBezTo>
                  <a:pt x="11589888" y="1859409"/>
                  <a:pt x="11209762" y="1923961"/>
                  <a:pt x="10829000" y="1983294"/>
                </a:cubicBezTo>
                <a:lnTo>
                  <a:pt x="10743779" y="1996027"/>
                </a:lnTo>
                <a:cubicBezTo>
                  <a:pt x="10772495" y="1996778"/>
                  <a:pt x="10801211" y="1993989"/>
                  <a:pt x="10829254" y="1987751"/>
                </a:cubicBezTo>
                <a:cubicBezTo>
                  <a:pt x="10835198" y="1988337"/>
                  <a:pt x="10841180" y="1988553"/>
                  <a:pt x="10847162" y="1988388"/>
                </a:cubicBezTo>
                <a:cubicBezTo>
                  <a:pt x="11090123" y="1968907"/>
                  <a:pt x="11332703" y="1945734"/>
                  <a:pt x="11575155" y="1921415"/>
                </a:cubicBezTo>
                <a:lnTo>
                  <a:pt x="12192000" y="1851213"/>
                </a:lnTo>
                <a:lnTo>
                  <a:pt x="12192000" y="1907356"/>
                </a:lnTo>
                <a:lnTo>
                  <a:pt x="12035532" y="1927033"/>
                </a:lnTo>
                <a:cubicBezTo>
                  <a:pt x="11882793" y="1944747"/>
                  <a:pt x="11729910" y="1961077"/>
                  <a:pt x="11576932" y="1976291"/>
                </a:cubicBezTo>
                <a:cubicBezTo>
                  <a:pt x="11260690" y="2008122"/>
                  <a:pt x="10944193" y="2037279"/>
                  <a:pt x="10627316" y="2061470"/>
                </a:cubicBezTo>
                <a:cubicBezTo>
                  <a:pt x="10352985" y="2082351"/>
                  <a:pt x="10078401" y="2100431"/>
                  <a:pt x="9804196" y="2123478"/>
                </a:cubicBezTo>
                <a:cubicBezTo>
                  <a:pt x="9617118" y="2139137"/>
                  <a:pt x="9430675" y="2161674"/>
                  <a:pt x="9243851" y="2180008"/>
                </a:cubicBezTo>
                <a:cubicBezTo>
                  <a:pt x="9073157" y="2196433"/>
                  <a:pt x="8902207" y="2211966"/>
                  <a:pt x="8731259" y="2225081"/>
                </a:cubicBezTo>
                <a:cubicBezTo>
                  <a:pt x="8509507" y="2242054"/>
                  <a:pt x="8287667" y="2257586"/>
                  <a:pt x="8065752" y="2271681"/>
                </a:cubicBezTo>
                <a:cubicBezTo>
                  <a:pt x="7929984" y="2280466"/>
                  <a:pt x="7793961" y="2285814"/>
                  <a:pt x="7658065" y="2292562"/>
                </a:cubicBezTo>
                <a:cubicBezTo>
                  <a:pt x="7282640" y="2311661"/>
                  <a:pt x="6906704" y="2314208"/>
                  <a:pt x="6531024" y="2324138"/>
                </a:cubicBezTo>
                <a:cubicBezTo>
                  <a:pt x="6413417" y="2327322"/>
                  <a:pt x="6295937" y="2338399"/>
                  <a:pt x="6178331" y="2345655"/>
                </a:cubicBezTo>
                <a:cubicBezTo>
                  <a:pt x="6111271" y="2349730"/>
                  <a:pt x="6044342" y="2345655"/>
                  <a:pt x="5977282" y="2344127"/>
                </a:cubicBezTo>
                <a:cubicBezTo>
                  <a:pt x="5774073" y="2338908"/>
                  <a:pt x="5570866" y="2334960"/>
                  <a:pt x="5367658" y="2329230"/>
                </a:cubicBezTo>
                <a:cubicBezTo>
                  <a:pt x="5040746" y="2319809"/>
                  <a:pt x="4713963" y="2306274"/>
                  <a:pt x="4387306" y="2288614"/>
                </a:cubicBezTo>
                <a:cubicBezTo>
                  <a:pt x="4318342" y="2284796"/>
                  <a:pt x="4249253" y="2284286"/>
                  <a:pt x="4180287" y="2280211"/>
                </a:cubicBezTo>
                <a:cubicBezTo>
                  <a:pt x="4067634" y="2273463"/>
                  <a:pt x="3954980" y="2265060"/>
                  <a:pt x="3842199" y="2257039"/>
                </a:cubicBezTo>
                <a:cubicBezTo>
                  <a:pt x="3804988" y="2254492"/>
                  <a:pt x="3767648" y="2254620"/>
                  <a:pt x="3730309" y="2251182"/>
                </a:cubicBezTo>
                <a:cubicBezTo>
                  <a:pt x="3628704" y="2242142"/>
                  <a:pt x="3527101" y="2238449"/>
                  <a:pt x="3425496" y="2231320"/>
                </a:cubicBezTo>
                <a:cubicBezTo>
                  <a:pt x="3308906" y="2222534"/>
                  <a:pt x="3192569" y="2211330"/>
                  <a:pt x="3076106" y="2201781"/>
                </a:cubicBezTo>
                <a:cubicBezTo>
                  <a:pt x="2990757" y="2194905"/>
                  <a:pt x="2905157" y="2190067"/>
                  <a:pt x="2819682" y="2182427"/>
                </a:cubicBezTo>
                <a:cubicBezTo>
                  <a:pt x="2721507" y="2173515"/>
                  <a:pt x="2623586" y="2162311"/>
                  <a:pt x="2525539" y="2152888"/>
                </a:cubicBezTo>
                <a:cubicBezTo>
                  <a:pt x="2454289" y="2145886"/>
                  <a:pt x="2383038" y="2140920"/>
                  <a:pt x="2311915" y="2133536"/>
                </a:cubicBezTo>
                <a:cubicBezTo>
                  <a:pt x="2225933" y="2124749"/>
                  <a:pt x="2140204" y="2114182"/>
                  <a:pt x="2054223" y="2104760"/>
                </a:cubicBezTo>
                <a:cubicBezTo>
                  <a:pt x="1990719" y="2097758"/>
                  <a:pt x="1928233" y="2092028"/>
                  <a:pt x="1865367" y="2084770"/>
                </a:cubicBezTo>
                <a:cubicBezTo>
                  <a:pt x="1786622" y="2075603"/>
                  <a:pt x="1708006" y="2065545"/>
                  <a:pt x="1629263" y="2055996"/>
                </a:cubicBezTo>
                <a:cubicBezTo>
                  <a:pt x="1572492" y="2049120"/>
                  <a:pt x="1515595" y="2043264"/>
                  <a:pt x="1458823" y="2035751"/>
                </a:cubicBezTo>
                <a:cubicBezTo>
                  <a:pt x="1386303" y="2026585"/>
                  <a:pt x="1313784" y="2016780"/>
                  <a:pt x="1241390" y="2007103"/>
                </a:cubicBezTo>
                <a:lnTo>
                  <a:pt x="1047453" y="1980748"/>
                </a:lnTo>
                <a:cubicBezTo>
                  <a:pt x="969980" y="1970180"/>
                  <a:pt x="892254" y="1960377"/>
                  <a:pt x="814907" y="1949045"/>
                </a:cubicBezTo>
                <a:cubicBezTo>
                  <a:pt x="740609" y="1938094"/>
                  <a:pt x="666692" y="1925744"/>
                  <a:pt x="592649" y="1913776"/>
                </a:cubicBezTo>
                <a:cubicBezTo>
                  <a:pt x="509587" y="1900280"/>
                  <a:pt x="426653" y="1886274"/>
                  <a:pt x="343591" y="1872650"/>
                </a:cubicBezTo>
                <a:cubicBezTo>
                  <a:pt x="240972" y="1855716"/>
                  <a:pt x="138225" y="1839673"/>
                  <a:pt x="35731" y="1821722"/>
                </a:cubicBezTo>
                <a:lnTo>
                  <a:pt x="0" y="1814848"/>
                </a:lnTo>
                <a:lnTo>
                  <a:pt x="0" y="1758489"/>
                </a:lnTo>
                <a:lnTo>
                  <a:pt x="274248" y="1808735"/>
                </a:lnTo>
                <a:cubicBezTo>
                  <a:pt x="348926" y="1821467"/>
                  <a:pt x="423604" y="1832798"/>
                  <a:pt x="498157" y="1846167"/>
                </a:cubicBezTo>
                <a:cubicBezTo>
                  <a:pt x="572708" y="1859536"/>
                  <a:pt x="647896" y="1867813"/>
                  <a:pt x="722828" y="1878635"/>
                </a:cubicBezTo>
                <a:cubicBezTo>
                  <a:pt x="797762" y="1889457"/>
                  <a:pt x="874219" y="1901426"/>
                  <a:pt x="949913" y="1912375"/>
                </a:cubicBezTo>
                <a:cubicBezTo>
                  <a:pt x="1031704" y="1924343"/>
                  <a:pt x="1113496" y="1935802"/>
                  <a:pt x="1195414" y="1947516"/>
                </a:cubicBezTo>
                <a:cubicBezTo>
                  <a:pt x="1244566" y="1954519"/>
                  <a:pt x="1293589" y="1962285"/>
                  <a:pt x="1342867" y="1968397"/>
                </a:cubicBezTo>
                <a:cubicBezTo>
                  <a:pt x="1401162" y="1975656"/>
                  <a:pt x="1459712" y="1981130"/>
                  <a:pt x="1518007" y="1988006"/>
                </a:cubicBezTo>
                <a:cubicBezTo>
                  <a:pt x="1579224" y="1995263"/>
                  <a:pt x="1640186" y="2003411"/>
                  <a:pt x="1701403" y="2010669"/>
                </a:cubicBezTo>
                <a:cubicBezTo>
                  <a:pt x="1762618" y="2017926"/>
                  <a:pt x="1820279" y="2024292"/>
                  <a:pt x="1879210" y="2031167"/>
                </a:cubicBezTo>
                <a:cubicBezTo>
                  <a:pt x="1942712" y="2038425"/>
                  <a:pt x="2006214" y="2046064"/>
                  <a:pt x="2068702" y="2052940"/>
                </a:cubicBezTo>
                <a:cubicBezTo>
                  <a:pt x="2116455" y="2058160"/>
                  <a:pt x="2164335" y="2062362"/>
                  <a:pt x="2212090" y="2067583"/>
                </a:cubicBezTo>
                <a:cubicBezTo>
                  <a:pt x="2280419" y="2074967"/>
                  <a:pt x="2348493" y="2085152"/>
                  <a:pt x="2416949" y="2089609"/>
                </a:cubicBezTo>
                <a:cubicBezTo>
                  <a:pt x="2472070" y="2093302"/>
                  <a:pt x="2526936" y="2099540"/>
                  <a:pt x="2582055" y="2105397"/>
                </a:cubicBezTo>
                <a:cubicBezTo>
                  <a:pt x="2655337" y="2113291"/>
                  <a:pt x="2729001" y="2119785"/>
                  <a:pt x="2802282" y="2126405"/>
                </a:cubicBezTo>
                <a:cubicBezTo>
                  <a:pt x="2862991" y="2131753"/>
                  <a:pt x="2924207" y="2136337"/>
                  <a:pt x="2984916" y="2141684"/>
                </a:cubicBezTo>
                <a:cubicBezTo>
                  <a:pt x="3070516" y="2149324"/>
                  <a:pt x="3156373" y="2152888"/>
                  <a:pt x="3241847" y="2164094"/>
                </a:cubicBezTo>
                <a:cubicBezTo>
                  <a:pt x="3307255" y="2172624"/>
                  <a:pt x="3374060" y="2169822"/>
                  <a:pt x="3439848" y="2176826"/>
                </a:cubicBezTo>
                <a:cubicBezTo>
                  <a:pt x="3512622" y="2184592"/>
                  <a:pt x="3585777" y="2186247"/>
                  <a:pt x="3658678" y="2194523"/>
                </a:cubicBezTo>
                <a:cubicBezTo>
                  <a:pt x="3731578" y="2202800"/>
                  <a:pt x="3807019" y="2201781"/>
                  <a:pt x="3881317" y="2206491"/>
                </a:cubicBezTo>
                <a:cubicBezTo>
                  <a:pt x="3970222" y="2212094"/>
                  <a:pt x="4059124" y="2223552"/>
                  <a:pt x="4148916" y="2225081"/>
                </a:cubicBezTo>
                <a:cubicBezTo>
                  <a:pt x="4255600" y="2226736"/>
                  <a:pt x="4361779" y="2236539"/>
                  <a:pt x="4468337" y="2237813"/>
                </a:cubicBezTo>
                <a:cubicBezTo>
                  <a:pt x="4511390" y="2238577"/>
                  <a:pt x="4554190" y="2246852"/>
                  <a:pt x="4605375" y="2240232"/>
                </a:cubicBezTo>
                <a:cubicBezTo>
                  <a:pt x="4574131" y="2238704"/>
                  <a:pt x="4550762" y="2237940"/>
                  <a:pt x="4527647" y="2236412"/>
                </a:cubicBezTo>
                <a:cubicBezTo>
                  <a:pt x="4410293" y="2228773"/>
                  <a:pt x="4292942" y="2220751"/>
                  <a:pt x="4175589" y="2212985"/>
                </a:cubicBezTo>
                <a:cubicBezTo>
                  <a:pt x="4113101" y="2208783"/>
                  <a:pt x="4050615" y="2205219"/>
                  <a:pt x="3988255" y="2200253"/>
                </a:cubicBezTo>
                <a:cubicBezTo>
                  <a:pt x="3887668" y="2192487"/>
                  <a:pt x="3787079" y="2184082"/>
                  <a:pt x="3686492" y="2176062"/>
                </a:cubicBezTo>
                <a:cubicBezTo>
                  <a:pt x="3630102" y="2171605"/>
                  <a:pt x="3573711" y="2168040"/>
                  <a:pt x="3517320" y="2163330"/>
                </a:cubicBezTo>
                <a:cubicBezTo>
                  <a:pt x="3430958" y="2155689"/>
                  <a:pt x="3344721" y="2147159"/>
                  <a:pt x="3258357" y="2139519"/>
                </a:cubicBezTo>
                <a:cubicBezTo>
                  <a:pt x="3206031" y="2134809"/>
                  <a:pt x="3153705" y="2131371"/>
                  <a:pt x="3101506" y="2126787"/>
                </a:cubicBezTo>
                <a:cubicBezTo>
                  <a:pt x="3004220" y="2117365"/>
                  <a:pt x="2907061" y="2106798"/>
                  <a:pt x="2809395" y="2097502"/>
                </a:cubicBezTo>
                <a:cubicBezTo>
                  <a:pt x="2739161" y="2090628"/>
                  <a:pt x="2668673" y="2085916"/>
                  <a:pt x="2598566" y="2078532"/>
                </a:cubicBezTo>
                <a:cubicBezTo>
                  <a:pt x="2511441" y="2069365"/>
                  <a:pt x="2424569" y="2058160"/>
                  <a:pt x="2337444" y="2048611"/>
                </a:cubicBezTo>
                <a:cubicBezTo>
                  <a:pt x="2255399" y="2039699"/>
                  <a:pt x="2173099" y="2032950"/>
                  <a:pt x="2091054" y="2023146"/>
                </a:cubicBezTo>
                <a:cubicBezTo>
                  <a:pt x="1979162" y="2010414"/>
                  <a:pt x="1867524" y="1995008"/>
                  <a:pt x="1755761" y="1981384"/>
                </a:cubicBezTo>
                <a:cubicBezTo>
                  <a:pt x="1650982" y="1968652"/>
                  <a:pt x="1545821" y="1957830"/>
                  <a:pt x="1441169" y="1943824"/>
                </a:cubicBezTo>
                <a:cubicBezTo>
                  <a:pt x="1299813" y="1924980"/>
                  <a:pt x="1158837" y="1903718"/>
                  <a:pt x="1017607" y="1883345"/>
                </a:cubicBezTo>
                <a:cubicBezTo>
                  <a:pt x="876378" y="1862974"/>
                  <a:pt x="735402" y="1844003"/>
                  <a:pt x="594427" y="1821849"/>
                </a:cubicBezTo>
                <a:cubicBezTo>
                  <a:pt x="462850" y="1801222"/>
                  <a:pt x="331526" y="1778304"/>
                  <a:pt x="200711" y="1755132"/>
                </a:cubicBezTo>
                <a:lnTo>
                  <a:pt x="0" y="1718743"/>
                </a:lnTo>
                <a:close/>
              </a:path>
            </a:pathLst>
          </a:custGeom>
          <a:solidFill>
            <a:srgbClr val="CF972C"/>
          </a:solidFill>
          <a:ln w="819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2D7A38-B3CD-7F81-5BCD-A80BB5364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1221"/>
            <a:ext cx="10515600" cy="1348065"/>
          </a:xfrm>
        </p:spPr>
        <p:txBody>
          <a:bodyPr>
            <a:normAutofit/>
          </a:bodyPr>
          <a:lstStyle/>
          <a:p>
            <a:r>
              <a:rPr lang="en-US" sz="6800" dirty="0" err="1">
                <a:solidFill>
                  <a:schemeClr val="bg1"/>
                </a:solidFill>
              </a:rPr>
              <a:t>Équation</a:t>
            </a:r>
            <a:r>
              <a:rPr lang="en-US" sz="6800" dirty="0">
                <a:solidFill>
                  <a:schemeClr val="bg1"/>
                </a:solidFill>
              </a:rPr>
              <a:t> à </a:t>
            </a:r>
            <a:r>
              <a:rPr lang="en-US" sz="6800" dirty="0" err="1">
                <a:solidFill>
                  <a:schemeClr val="bg1"/>
                </a:solidFill>
              </a:rPr>
              <a:t>résoudre</a:t>
            </a:r>
            <a:endParaRPr lang="fr-CA" sz="68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08CCAFB-AAEA-DA16-7F40-E13135616E0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586789"/>
                <a:ext cx="10515600" cy="359017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CA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 panose="02040503050406030204" pitchFamily="18" charset="0"/>
                            </a:rPr>
                            <m:t>ϱ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𝐶𝑝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fr-CA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m:rPr>
                              <m:sty m:val="p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𝑻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𝑺</m:t>
                      </m:r>
                    </m:oMath>
                  </m:oMathPara>
                </a14:m>
                <a:endParaRPr lang="en-US" b="1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b="1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CA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num>
                        <m:den>
                          <m:r>
                            <a:rPr lang="fr-CA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fr-CA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CA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ϱ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𝐶𝑝</m:t>
                          </m:r>
                        </m:den>
                      </m:f>
                      <m:f>
                        <m:fPr>
                          <m:ctrlPr>
                            <a:rPr lang="fr-CA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fr-CA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𝑻</m:t>
                          </m:r>
                        </m:num>
                        <m:den>
                          <m:r>
                            <a:rPr lang="fr-CA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fr-CA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fr-CA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08CCAFB-AAEA-DA16-7F40-E13135616E0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586789"/>
                <a:ext cx="10515600" cy="3590174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9224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C17DE74-01C9-4859-B65A-85CF999E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68C0432-0E90-4CC1-8CD3-D44A90DF0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7414"/>
          </a:xfrm>
          <a:custGeom>
            <a:avLst/>
            <a:gdLst>
              <a:gd name="connsiteX0" fmla="*/ 0 w 12192000"/>
              <a:gd name="connsiteY0" fmla="*/ 0 h 2347414"/>
              <a:gd name="connsiteX1" fmla="*/ 12192000 w 12192000"/>
              <a:gd name="connsiteY1" fmla="*/ 0 h 2347414"/>
              <a:gd name="connsiteX2" fmla="*/ 12192000 w 12192000"/>
              <a:gd name="connsiteY2" fmla="*/ 1736458 h 2347414"/>
              <a:gd name="connsiteX3" fmla="*/ 11967601 w 12192000"/>
              <a:gd name="connsiteY3" fmla="*/ 1784034 h 2347414"/>
              <a:gd name="connsiteX4" fmla="*/ 10829000 w 12192000"/>
              <a:gd name="connsiteY4" fmla="*/ 1983294 h 2347414"/>
              <a:gd name="connsiteX5" fmla="*/ 10743779 w 12192000"/>
              <a:gd name="connsiteY5" fmla="*/ 1996027 h 2347414"/>
              <a:gd name="connsiteX6" fmla="*/ 10829254 w 12192000"/>
              <a:gd name="connsiteY6" fmla="*/ 1987751 h 2347414"/>
              <a:gd name="connsiteX7" fmla="*/ 10847162 w 12192000"/>
              <a:gd name="connsiteY7" fmla="*/ 1988388 h 2347414"/>
              <a:gd name="connsiteX8" fmla="*/ 11575155 w 12192000"/>
              <a:gd name="connsiteY8" fmla="*/ 1921415 h 2347414"/>
              <a:gd name="connsiteX9" fmla="*/ 12192000 w 12192000"/>
              <a:gd name="connsiteY9" fmla="*/ 1851213 h 2347414"/>
              <a:gd name="connsiteX10" fmla="*/ 12192000 w 12192000"/>
              <a:gd name="connsiteY10" fmla="*/ 1907356 h 2347414"/>
              <a:gd name="connsiteX11" fmla="*/ 12035532 w 12192000"/>
              <a:gd name="connsiteY11" fmla="*/ 1927033 h 2347414"/>
              <a:gd name="connsiteX12" fmla="*/ 11576932 w 12192000"/>
              <a:gd name="connsiteY12" fmla="*/ 1976291 h 2347414"/>
              <a:gd name="connsiteX13" fmla="*/ 10627316 w 12192000"/>
              <a:gd name="connsiteY13" fmla="*/ 2061470 h 2347414"/>
              <a:gd name="connsiteX14" fmla="*/ 9804196 w 12192000"/>
              <a:gd name="connsiteY14" fmla="*/ 2123478 h 2347414"/>
              <a:gd name="connsiteX15" fmla="*/ 9243851 w 12192000"/>
              <a:gd name="connsiteY15" fmla="*/ 2180008 h 2347414"/>
              <a:gd name="connsiteX16" fmla="*/ 8731259 w 12192000"/>
              <a:gd name="connsiteY16" fmla="*/ 2225081 h 2347414"/>
              <a:gd name="connsiteX17" fmla="*/ 8065752 w 12192000"/>
              <a:gd name="connsiteY17" fmla="*/ 2271681 h 2347414"/>
              <a:gd name="connsiteX18" fmla="*/ 7658065 w 12192000"/>
              <a:gd name="connsiteY18" fmla="*/ 2292562 h 2347414"/>
              <a:gd name="connsiteX19" fmla="*/ 6531024 w 12192000"/>
              <a:gd name="connsiteY19" fmla="*/ 2324138 h 2347414"/>
              <a:gd name="connsiteX20" fmla="*/ 6178331 w 12192000"/>
              <a:gd name="connsiteY20" fmla="*/ 2345655 h 2347414"/>
              <a:gd name="connsiteX21" fmla="*/ 5977282 w 12192000"/>
              <a:gd name="connsiteY21" fmla="*/ 2344127 h 2347414"/>
              <a:gd name="connsiteX22" fmla="*/ 5367658 w 12192000"/>
              <a:gd name="connsiteY22" fmla="*/ 2329230 h 2347414"/>
              <a:gd name="connsiteX23" fmla="*/ 4387306 w 12192000"/>
              <a:gd name="connsiteY23" fmla="*/ 2288614 h 2347414"/>
              <a:gd name="connsiteX24" fmla="*/ 4180287 w 12192000"/>
              <a:gd name="connsiteY24" fmla="*/ 2280211 h 2347414"/>
              <a:gd name="connsiteX25" fmla="*/ 3842199 w 12192000"/>
              <a:gd name="connsiteY25" fmla="*/ 2257039 h 2347414"/>
              <a:gd name="connsiteX26" fmla="*/ 3730309 w 12192000"/>
              <a:gd name="connsiteY26" fmla="*/ 2251182 h 2347414"/>
              <a:gd name="connsiteX27" fmla="*/ 3425496 w 12192000"/>
              <a:gd name="connsiteY27" fmla="*/ 2231320 h 2347414"/>
              <a:gd name="connsiteX28" fmla="*/ 3076106 w 12192000"/>
              <a:gd name="connsiteY28" fmla="*/ 2201781 h 2347414"/>
              <a:gd name="connsiteX29" fmla="*/ 2819682 w 12192000"/>
              <a:gd name="connsiteY29" fmla="*/ 2182427 h 2347414"/>
              <a:gd name="connsiteX30" fmla="*/ 2525539 w 12192000"/>
              <a:gd name="connsiteY30" fmla="*/ 2152888 h 2347414"/>
              <a:gd name="connsiteX31" fmla="*/ 2311915 w 12192000"/>
              <a:gd name="connsiteY31" fmla="*/ 2133536 h 2347414"/>
              <a:gd name="connsiteX32" fmla="*/ 2054223 w 12192000"/>
              <a:gd name="connsiteY32" fmla="*/ 2104760 h 2347414"/>
              <a:gd name="connsiteX33" fmla="*/ 1865367 w 12192000"/>
              <a:gd name="connsiteY33" fmla="*/ 2084770 h 2347414"/>
              <a:gd name="connsiteX34" fmla="*/ 1629263 w 12192000"/>
              <a:gd name="connsiteY34" fmla="*/ 2055996 h 2347414"/>
              <a:gd name="connsiteX35" fmla="*/ 1458823 w 12192000"/>
              <a:gd name="connsiteY35" fmla="*/ 2035751 h 2347414"/>
              <a:gd name="connsiteX36" fmla="*/ 1241390 w 12192000"/>
              <a:gd name="connsiteY36" fmla="*/ 2007103 h 2347414"/>
              <a:gd name="connsiteX37" fmla="*/ 1047453 w 12192000"/>
              <a:gd name="connsiteY37" fmla="*/ 1980748 h 2347414"/>
              <a:gd name="connsiteX38" fmla="*/ 814907 w 12192000"/>
              <a:gd name="connsiteY38" fmla="*/ 1949045 h 2347414"/>
              <a:gd name="connsiteX39" fmla="*/ 592649 w 12192000"/>
              <a:gd name="connsiteY39" fmla="*/ 1913776 h 2347414"/>
              <a:gd name="connsiteX40" fmla="*/ 343591 w 12192000"/>
              <a:gd name="connsiteY40" fmla="*/ 1872650 h 2347414"/>
              <a:gd name="connsiteX41" fmla="*/ 35731 w 12192000"/>
              <a:gd name="connsiteY41" fmla="*/ 1821722 h 2347414"/>
              <a:gd name="connsiteX42" fmla="*/ 0 w 12192000"/>
              <a:gd name="connsiteY42" fmla="*/ 1814848 h 2347414"/>
              <a:gd name="connsiteX43" fmla="*/ 0 w 12192000"/>
              <a:gd name="connsiteY43" fmla="*/ 1758489 h 2347414"/>
              <a:gd name="connsiteX44" fmla="*/ 274248 w 12192000"/>
              <a:gd name="connsiteY44" fmla="*/ 1808735 h 2347414"/>
              <a:gd name="connsiteX45" fmla="*/ 498157 w 12192000"/>
              <a:gd name="connsiteY45" fmla="*/ 1846167 h 2347414"/>
              <a:gd name="connsiteX46" fmla="*/ 722828 w 12192000"/>
              <a:gd name="connsiteY46" fmla="*/ 1878635 h 2347414"/>
              <a:gd name="connsiteX47" fmla="*/ 949913 w 12192000"/>
              <a:gd name="connsiteY47" fmla="*/ 1912375 h 2347414"/>
              <a:gd name="connsiteX48" fmla="*/ 1195414 w 12192000"/>
              <a:gd name="connsiteY48" fmla="*/ 1947516 h 2347414"/>
              <a:gd name="connsiteX49" fmla="*/ 1342867 w 12192000"/>
              <a:gd name="connsiteY49" fmla="*/ 1968397 h 2347414"/>
              <a:gd name="connsiteX50" fmla="*/ 1518007 w 12192000"/>
              <a:gd name="connsiteY50" fmla="*/ 1988006 h 2347414"/>
              <a:gd name="connsiteX51" fmla="*/ 1701403 w 12192000"/>
              <a:gd name="connsiteY51" fmla="*/ 2010669 h 2347414"/>
              <a:gd name="connsiteX52" fmla="*/ 1879210 w 12192000"/>
              <a:gd name="connsiteY52" fmla="*/ 2031167 h 2347414"/>
              <a:gd name="connsiteX53" fmla="*/ 2068702 w 12192000"/>
              <a:gd name="connsiteY53" fmla="*/ 2052940 h 2347414"/>
              <a:gd name="connsiteX54" fmla="*/ 2212090 w 12192000"/>
              <a:gd name="connsiteY54" fmla="*/ 2067583 h 2347414"/>
              <a:gd name="connsiteX55" fmla="*/ 2416949 w 12192000"/>
              <a:gd name="connsiteY55" fmla="*/ 2089609 h 2347414"/>
              <a:gd name="connsiteX56" fmla="*/ 2582055 w 12192000"/>
              <a:gd name="connsiteY56" fmla="*/ 2105397 h 2347414"/>
              <a:gd name="connsiteX57" fmla="*/ 2802282 w 12192000"/>
              <a:gd name="connsiteY57" fmla="*/ 2126405 h 2347414"/>
              <a:gd name="connsiteX58" fmla="*/ 2984916 w 12192000"/>
              <a:gd name="connsiteY58" fmla="*/ 2141684 h 2347414"/>
              <a:gd name="connsiteX59" fmla="*/ 3241847 w 12192000"/>
              <a:gd name="connsiteY59" fmla="*/ 2164094 h 2347414"/>
              <a:gd name="connsiteX60" fmla="*/ 3439848 w 12192000"/>
              <a:gd name="connsiteY60" fmla="*/ 2176826 h 2347414"/>
              <a:gd name="connsiteX61" fmla="*/ 3658678 w 12192000"/>
              <a:gd name="connsiteY61" fmla="*/ 2194523 h 2347414"/>
              <a:gd name="connsiteX62" fmla="*/ 3881317 w 12192000"/>
              <a:gd name="connsiteY62" fmla="*/ 2206491 h 2347414"/>
              <a:gd name="connsiteX63" fmla="*/ 4148916 w 12192000"/>
              <a:gd name="connsiteY63" fmla="*/ 2225081 h 2347414"/>
              <a:gd name="connsiteX64" fmla="*/ 4468337 w 12192000"/>
              <a:gd name="connsiteY64" fmla="*/ 2237813 h 2347414"/>
              <a:gd name="connsiteX65" fmla="*/ 4605375 w 12192000"/>
              <a:gd name="connsiteY65" fmla="*/ 2240232 h 2347414"/>
              <a:gd name="connsiteX66" fmla="*/ 4527647 w 12192000"/>
              <a:gd name="connsiteY66" fmla="*/ 2236412 h 2347414"/>
              <a:gd name="connsiteX67" fmla="*/ 4175589 w 12192000"/>
              <a:gd name="connsiteY67" fmla="*/ 2212985 h 2347414"/>
              <a:gd name="connsiteX68" fmla="*/ 3988255 w 12192000"/>
              <a:gd name="connsiteY68" fmla="*/ 2200253 h 2347414"/>
              <a:gd name="connsiteX69" fmla="*/ 3686492 w 12192000"/>
              <a:gd name="connsiteY69" fmla="*/ 2176062 h 2347414"/>
              <a:gd name="connsiteX70" fmla="*/ 3517320 w 12192000"/>
              <a:gd name="connsiteY70" fmla="*/ 2163330 h 2347414"/>
              <a:gd name="connsiteX71" fmla="*/ 3258357 w 12192000"/>
              <a:gd name="connsiteY71" fmla="*/ 2139519 h 2347414"/>
              <a:gd name="connsiteX72" fmla="*/ 3101506 w 12192000"/>
              <a:gd name="connsiteY72" fmla="*/ 2126787 h 2347414"/>
              <a:gd name="connsiteX73" fmla="*/ 2809395 w 12192000"/>
              <a:gd name="connsiteY73" fmla="*/ 2097502 h 2347414"/>
              <a:gd name="connsiteX74" fmla="*/ 2598566 w 12192000"/>
              <a:gd name="connsiteY74" fmla="*/ 2078532 h 2347414"/>
              <a:gd name="connsiteX75" fmla="*/ 2337444 w 12192000"/>
              <a:gd name="connsiteY75" fmla="*/ 2048611 h 2347414"/>
              <a:gd name="connsiteX76" fmla="*/ 2091054 w 12192000"/>
              <a:gd name="connsiteY76" fmla="*/ 2023146 h 2347414"/>
              <a:gd name="connsiteX77" fmla="*/ 1755761 w 12192000"/>
              <a:gd name="connsiteY77" fmla="*/ 1981384 h 2347414"/>
              <a:gd name="connsiteX78" fmla="*/ 1441169 w 12192000"/>
              <a:gd name="connsiteY78" fmla="*/ 1943824 h 2347414"/>
              <a:gd name="connsiteX79" fmla="*/ 1017607 w 12192000"/>
              <a:gd name="connsiteY79" fmla="*/ 1883345 h 2347414"/>
              <a:gd name="connsiteX80" fmla="*/ 594427 w 12192000"/>
              <a:gd name="connsiteY80" fmla="*/ 1821849 h 2347414"/>
              <a:gd name="connsiteX81" fmla="*/ 200711 w 12192000"/>
              <a:gd name="connsiteY81" fmla="*/ 1755132 h 2347414"/>
              <a:gd name="connsiteX82" fmla="*/ 0 w 12192000"/>
              <a:gd name="connsiteY82" fmla="*/ 1718743 h 234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2192000" h="2347414">
                <a:moveTo>
                  <a:pt x="0" y="0"/>
                </a:moveTo>
                <a:lnTo>
                  <a:pt x="12192000" y="0"/>
                </a:lnTo>
                <a:lnTo>
                  <a:pt x="12192000" y="1736458"/>
                </a:lnTo>
                <a:lnTo>
                  <a:pt x="11967601" y="1784034"/>
                </a:lnTo>
                <a:cubicBezTo>
                  <a:pt x="11589888" y="1859409"/>
                  <a:pt x="11209762" y="1923961"/>
                  <a:pt x="10829000" y="1983294"/>
                </a:cubicBezTo>
                <a:lnTo>
                  <a:pt x="10743779" y="1996027"/>
                </a:lnTo>
                <a:cubicBezTo>
                  <a:pt x="10772495" y="1996778"/>
                  <a:pt x="10801211" y="1993989"/>
                  <a:pt x="10829254" y="1987751"/>
                </a:cubicBezTo>
                <a:cubicBezTo>
                  <a:pt x="10835198" y="1988337"/>
                  <a:pt x="10841180" y="1988553"/>
                  <a:pt x="10847162" y="1988388"/>
                </a:cubicBezTo>
                <a:cubicBezTo>
                  <a:pt x="11090123" y="1968907"/>
                  <a:pt x="11332703" y="1945734"/>
                  <a:pt x="11575155" y="1921415"/>
                </a:cubicBezTo>
                <a:lnTo>
                  <a:pt x="12192000" y="1851213"/>
                </a:lnTo>
                <a:lnTo>
                  <a:pt x="12192000" y="1907356"/>
                </a:lnTo>
                <a:lnTo>
                  <a:pt x="12035532" y="1927033"/>
                </a:lnTo>
                <a:cubicBezTo>
                  <a:pt x="11882793" y="1944747"/>
                  <a:pt x="11729910" y="1961077"/>
                  <a:pt x="11576932" y="1976291"/>
                </a:cubicBezTo>
                <a:cubicBezTo>
                  <a:pt x="11260690" y="2008122"/>
                  <a:pt x="10944193" y="2037279"/>
                  <a:pt x="10627316" y="2061470"/>
                </a:cubicBezTo>
                <a:cubicBezTo>
                  <a:pt x="10352985" y="2082351"/>
                  <a:pt x="10078401" y="2100431"/>
                  <a:pt x="9804196" y="2123478"/>
                </a:cubicBezTo>
                <a:cubicBezTo>
                  <a:pt x="9617118" y="2139137"/>
                  <a:pt x="9430675" y="2161674"/>
                  <a:pt x="9243851" y="2180008"/>
                </a:cubicBezTo>
                <a:cubicBezTo>
                  <a:pt x="9073157" y="2196433"/>
                  <a:pt x="8902207" y="2211966"/>
                  <a:pt x="8731259" y="2225081"/>
                </a:cubicBezTo>
                <a:cubicBezTo>
                  <a:pt x="8509507" y="2242054"/>
                  <a:pt x="8287667" y="2257586"/>
                  <a:pt x="8065752" y="2271681"/>
                </a:cubicBezTo>
                <a:cubicBezTo>
                  <a:pt x="7929984" y="2280466"/>
                  <a:pt x="7793961" y="2285814"/>
                  <a:pt x="7658065" y="2292562"/>
                </a:cubicBezTo>
                <a:cubicBezTo>
                  <a:pt x="7282640" y="2311661"/>
                  <a:pt x="6906704" y="2314208"/>
                  <a:pt x="6531024" y="2324138"/>
                </a:cubicBezTo>
                <a:cubicBezTo>
                  <a:pt x="6413417" y="2327322"/>
                  <a:pt x="6295937" y="2338399"/>
                  <a:pt x="6178331" y="2345655"/>
                </a:cubicBezTo>
                <a:cubicBezTo>
                  <a:pt x="6111271" y="2349730"/>
                  <a:pt x="6044342" y="2345655"/>
                  <a:pt x="5977282" y="2344127"/>
                </a:cubicBezTo>
                <a:cubicBezTo>
                  <a:pt x="5774073" y="2338908"/>
                  <a:pt x="5570866" y="2334960"/>
                  <a:pt x="5367658" y="2329230"/>
                </a:cubicBezTo>
                <a:cubicBezTo>
                  <a:pt x="5040746" y="2319809"/>
                  <a:pt x="4713963" y="2306274"/>
                  <a:pt x="4387306" y="2288614"/>
                </a:cubicBezTo>
                <a:cubicBezTo>
                  <a:pt x="4318342" y="2284796"/>
                  <a:pt x="4249253" y="2284286"/>
                  <a:pt x="4180287" y="2280211"/>
                </a:cubicBezTo>
                <a:cubicBezTo>
                  <a:pt x="4067634" y="2273463"/>
                  <a:pt x="3954980" y="2265060"/>
                  <a:pt x="3842199" y="2257039"/>
                </a:cubicBezTo>
                <a:cubicBezTo>
                  <a:pt x="3804988" y="2254492"/>
                  <a:pt x="3767648" y="2254620"/>
                  <a:pt x="3730309" y="2251182"/>
                </a:cubicBezTo>
                <a:cubicBezTo>
                  <a:pt x="3628704" y="2242142"/>
                  <a:pt x="3527101" y="2238449"/>
                  <a:pt x="3425496" y="2231320"/>
                </a:cubicBezTo>
                <a:cubicBezTo>
                  <a:pt x="3308906" y="2222534"/>
                  <a:pt x="3192569" y="2211330"/>
                  <a:pt x="3076106" y="2201781"/>
                </a:cubicBezTo>
                <a:cubicBezTo>
                  <a:pt x="2990757" y="2194905"/>
                  <a:pt x="2905157" y="2190067"/>
                  <a:pt x="2819682" y="2182427"/>
                </a:cubicBezTo>
                <a:cubicBezTo>
                  <a:pt x="2721507" y="2173515"/>
                  <a:pt x="2623586" y="2162311"/>
                  <a:pt x="2525539" y="2152888"/>
                </a:cubicBezTo>
                <a:cubicBezTo>
                  <a:pt x="2454289" y="2145886"/>
                  <a:pt x="2383038" y="2140920"/>
                  <a:pt x="2311915" y="2133536"/>
                </a:cubicBezTo>
                <a:cubicBezTo>
                  <a:pt x="2225933" y="2124749"/>
                  <a:pt x="2140204" y="2114182"/>
                  <a:pt x="2054223" y="2104760"/>
                </a:cubicBezTo>
                <a:cubicBezTo>
                  <a:pt x="1990719" y="2097758"/>
                  <a:pt x="1928233" y="2092028"/>
                  <a:pt x="1865367" y="2084770"/>
                </a:cubicBezTo>
                <a:cubicBezTo>
                  <a:pt x="1786622" y="2075603"/>
                  <a:pt x="1708006" y="2065545"/>
                  <a:pt x="1629263" y="2055996"/>
                </a:cubicBezTo>
                <a:cubicBezTo>
                  <a:pt x="1572492" y="2049120"/>
                  <a:pt x="1515595" y="2043264"/>
                  <a:pt x="1458823" y="2035751"/>
                </a:cubicBezTo>
                <a:cubicBezTo>
                  <a:pt x="1386303" y="2026585"/>
                  <a:pt x="1313784" y="2016780"/>
                  <a:pt x="1241390" y="2007103"/>
                </a:cubicBezTo>
                <a:lnTo>
                  <a:pt x="1047453" y="1980748"/>
                </a:lnTo>
                <a:cubicBezTo>
                  <a:pt x="969980" y="1970180"/>
                  <a:pt x="892254" y="1960377"/>
                  <a:pt x="814907" y="1949045"/>
                </a:cubicBezTo>
                <a:cubicBezTo>
                  <a:pt x="740609" y="1938094"/>
                  <a:pt x="666692" y="1925744"/>
                  <a:pt x="592649" y="1913776"/>
                </a:cubicBezTo>
                <a:cubicBezTo>
                  <a:pt x="509587" y="1900280"/>
                  <a:pt x="426653" y="1886274"/>
                  <a:pt x="343591" y="1872650"/>
                </a:cubicBezTo>
                <a:cubicBezTo>
                  <a:pt x="240972" y="1855716"/>
                  <a:pt x="138225" y="1839673"/>
                  <a:pt x="35731" y="1821722"/>
                </a:cubicBezTo>
                <a:lnTo>
                  <a:pt x="0" y="1814848"/>
                </a:lnTo>
                <a:lnTo>
                  <a:pt x="0" y="1758489"/>
                </a:lnTo>
                <a:lnTo>
                  <a:pt x="274248" y="1808735"/>
                </a:lnTo>
                <a:cubicBezTo>
                  <a:pt x="348926" y="1821467"/>
                  <a:pt x="423604" y="1832798"/>
                  <a:pt x="498157" y="1846167"/>
                </a:cubicBezTo>
                <a:cubicBezTo>
                  <a:pt x="572708" y="1859536"/>
                  <a:pt x="647896" y="1867813"/>
                  <a:pt x="722828" y="1878635"/>
                </a:cubicBezTo>
                <a:cubicBezTo>
                  <a:pt x="797762" y="1889457"/>
                  <a:pt x="874219" y="1901426"/>
                  <a:pt x="949913" y="1912375"/>
                </a:cubicBezTo>
                <a:cubicBezTo>
                  <a:pt x="1031704" y="1924343"/>
                  <a:pt x="1113496" y="1935802"/>
                  <a:pt x="1195414" y="1947516"/>
                </a:cubicBezTo>
                <a:cubicBezTo>
                  <a:pt x="1244566" y="1954519"/>
                  <a:pt x="1293589" y="1962285"/>
                  <a:pt x="1342867" y="1968397"/>
                </a:cubicBezTo>
                <a:cubicBezTo>
                  <a:pt x="1401162" y="1975656"/>
                  <a:pt x="1459712" y="1981130"/>
                  <a:pt x="1518007" y="1988006"/>
                </a:cubicBezTo>
                <a:cubicBezTo>
                  <a:pt x="1579224" y="1995263"/>
                  <a:pt x="1640186" y="2003411"/>
                  <a:pt x="1701403" y="2010669"/>
                </a:cubicBezTo>
                <a:cubicBezTo>
                  <a:pt x="1762618" y="2017926"/>
                  <a:pt x="1820279" y="2024292"/>
                  <a:pt x="1879210" y="2031167"/>
                </a:cubicBezTo>
                <a:cubicBezTo>
                  <a:pt x="1942712" y="2038425"/>
                  <a:pt x="2006214" y="2046064"/>
                  <a:pt x="2068702" y="2052940"/>
                </a:cubicBezTo>
                <a:cubicBezTo>
                  <a:pt x="2116455" y="2058160"/>
                  <a:pt x="2164335" y="2062362"/>
                  <a:pt x="2212090" y="2067583"/>
                </a:cubicBezTo>
                <a:cubicBezTo>
                  <a:pt x="2280419" y="2074967"/>
                  <a:pt x="2348493" y="2085152"/>
                  <a:pt x="2416949" y="2089609"/>
                </a:cubicBezTo>
                <a:cubicBezTo>
                  <a:pt x="2472070" y="2093302"/>
                  <a:pt x="2526936" y="2099540"/>
                  <a:pt x="2582055" y="2105397"/>
                </a:cubicBezTo>
                <a:cubicBezTo>
                  <a:pt x="2655337" y="2113291"/>
                  <a:pt x="2729001" y="2119785"/>
                  <a:pt x="2802282" y="2126405"/>
                </a:cubicBezTo>
                <a:cubicBezTo>
                  <a:pt x="2862991" y="2131753"/>
                  <a:pt x="2924207" y="2136337"/>
                  <a:pt x="2984916" y="2141684"/>
                </a:cubicBezTo>
                <a:cubicBezTo>
                  <a:pt x="3070516" y="2149324"/>
                  <a:pt x="3156373" y="2152888"/>
                  <a:pt x="3241847" y="2164094"/>
                </a:cubicBezTo>
                <a:cubicBezTo>
                  <a:pt x="3307255" y="2172624"/>
                  <a:pt x="3374060" y="2169822"/>
                  <a:pt x="3439848" y="2176826"/>
                </a:cubicBezTo>
                <a:cubicBezTo>
                  <a:pt x="3512622" y="2184592"/>
                  <a:pt x="3585777" y="2186247"/>
                  <a:pt x="3658678" y="2194523"/>
                </a:cubicBezTo>
                <a:cubicBezTo>
                  <a:pt x="3731578" y="2202800"/>
                  <a:pt x="3807019" y="2201781"/>
                  <a:pt x="3881317" y="2206491"/>
                </a:cubicBezTo>
                <a:cubicBezTo>
                  <a:pt x="3970222" y="2212094"/>
                  <a:pt x="4059124" y="2223552"/>
                  <a:pt x="4148916" y="2225081"/>
                </a:cubicBezTo>
                <a:cubicBezTo>
                  <a:pt x="4255600" y="2226736"/>
                  <a:pt x="4361779" y="2236539"/>
                  <a:pt x="4468337" y="2237813"/>
                </a:cubicBezTo>
                <a:cubicBezTo>
                  <a:pt x="4511390" y="2238577"/>
                  <a:pt x="4554190" y="2246852"/>
                  <a:pt x="4605375" y="2240232"/>
                </a:cubicBezTo>
                <a:cubicBezTo>
                  <a:pt x="4574131" y="2238704"/>
                  <a:pt x="4550762" y="2237940"/>
                  <a:pt x="4527647" y="2236412"/>
                </a:cubicBezTo>
                <a:cubicBezTo>
                  <a:pt x="4410293" y="2228773"/>
                  <a:pt x="4292942" y="2220751"/>
                  <a:pt x="4175589" y="2212985"/>
                </a:cubicBezTo>
                <a:cubicBezTo>
                  <a:pt x="4113101" y="2208783"/>
                  <a:pt x="4050615" y="2205219"/>
                  <a:pt x="3988255" y="2200253"/>
                </a:cubicBezTo>
                <a:cubicBezTo>
                  <a:pt x="3887668" y="2192487"/>
                  <a:pt x="3787079" y="2184082"/>
                  <a:pt x="3686492" y="2176062"/>
                </a:cubicBezTo>
                <a:cubicBezTo>
                  <a:pt x="3630102" y="2171605"/>
                  <a:pt x="3573711" y="2168040"/>
                  <a:pt x="3517320" y="2163330"/>
                </a:cubicBezTo>
                <a:cubicBezTo>
                  <a:pt x="3430958" y="2155689"/>
                  <a:pt x="3344721" y="2147159"/>
                  <a:pt x="3258357" y="2139519"/>
                </a:cubicBezTo>
                <a:cubicBezTo>
                  <a:pt x="3206031" y="2134809"/>
                  <a:pt x="3153705" y="2131371"/>
                  <a:pt x="3101506" y="2126787"/>
                </a:cubicBezTo>
                <a:cubicBezTo>
                  <a:pt x="3004220" y="2117365"/>
                  <a:pt x="2907061" y="2106798"/>
                  <a:pt x="2809395" y="2097502"/>
                </a:cubicBezTo>
                <a:cubicBezTo>
                  <a:pt x="2739161" y="2090628"/>
                  <a:pt x="2668673" y="2085916"/>
                  <a:pt x="2598566" y="2078532"/>
                </a:cubicBezTo>
                <a:cubicBezTo>
                  <a:pt x="2511441" y="2069365"/>
                  <a:pt x="2424569" y="2058160"/>
                  <a:pt x="2337444" y="2048611"/>
                </a:cubicBezTo>
                <a:cubicBezTo>
                  <a:pt x="2255399" y="2039699"/>
                  <a:pt x="2173099" y="2032950"/>
                  <a:pt x="2091054" y="2023146"/>
                </a:cubicBezTo>
                <a:cubicBezTo>
                  <a:pt x="1979162" y="2010414"/>
                  <a:pt x="1867524" y="1995008"/>
                  <a:pt x="1755761" y="1981384"/>
                </a:cubicBezTo>
                <a:cubicBezTo>
                  <a:pt x="1650982" y="1968652"/>
                  <a:pt x="1545821" y="1957830"/>
                  <a:pt x="1441169" y="1943824"/>
                </a:cubicBezTo>
                <a:cubicBezTo>
                  <a:pt x="1299813" y="1924980"/>
                  <a:pt x="1158837" y="1903718"/>
                  <a:pt x="1017607" y="1883345"/>
                </a:cubicBezTo>
                <a:cubicBezTo>
                  <a:pt x="876378" y="1862974"/>
                  <a:pt x="735402" y="1844003"/>
                  <a:pt x="594427" y="1821849"/>
                </a:cubicBezTo>
                <a:cubicBezTo>
                  <a:pt x="462850" y="1801222"/>
                  <a:pt x="331526" y="1778304"/>
                  <a:pt x="200711" y="1755132"/>
                </a:cubicBezTo>
                <a:lnTo>
                  <a:pt x="0" y="1718743"/>
                </a:lnTo>
                <a:close/>
              </a:path>
            </a:pathLst>
          </a:custGeom>
          <a:solidFill>
            <a:srgbClr val="CF972C"/>
          </a:solidFill>
          <a:ln w="819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03E281-EBC5-64DE-893D-3C19A16AF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1221"/>
            <a:ext cx="10515600" cy="1348065"/>
          </a:xfrm>
        </p:spPr>
        <p:txBody>
          <a:bodyPr>
            <a:normAutofit/>
          </a:bodyPr>
          <a:lstStyle/>
          <a:p>
            <a:r>
              <a:rPr lang="en-US" sz="6800" dirty="0">
                <a:solidFill>
                  <a:schemeClr val="bg1"/>
                </a:solidFill>
              </a:rPr>
              <a:t>Condition </a:t>
            </a:r>
            <a:r>
              <a:rPr lang="en-US" sz="6800" dirty="0" err="1">
                <a:solidFill>
                  <a:schemeClr val="bg1"/>
                </a:solidFill>
              </a:rPr>
              <a:t>initiale</a:t>
            </a:r>
            <a:endParaRPr lang="fr-CA" sz="6800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674F4A-4ABC-6742-7F21-26A28F8FDA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86789"/>
            <a:ext cx="10515600" cy="3590174"/>
          </a:xfrm>
        </p:spPr>
        <p:txBody>
          <a:bodyPr>
            <a:normAutofit/>
          </a:bodyPr>
          <a:lstStyle/>
          <a:p>
            <a:r>
              <a:rPr lang="en-US" dirty="0"/>
              <a:t>Approximation </a:t>
            </a:r>
            <a:r>
              <a:rPr lang="en-US" dirty="0" err="1"/>
              <a:t>quadratique</a:t>
            </a:r>
            <a:r>
              <a:rPr lang="en-US" dirty="0"/>
              <a:t> avec </a:t>
            </a:r>
            <a:r>
              <a:rPr lang="en-US" dirty="0" err="1"/>
              <a:t>Vandermonde</a:t>
            </a:r>
            <a:r>
              <a:rPr lang="en-US" dirty="0"/>
              <a:t> à  t=1 min.</a:t>
            </a:r>
            <a:endParaRPr lang="fr-CA" dirty="0"/>
          </a:p>
        </p:txBody>
      </p:sp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B0C2C746-385F-4B83-82C0-AC97292E93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9953236"/>
              </p:ext>
            </p:extLst>
          </p:nvPr>
        </p:nvGraphicFramePr>
        <p:xfrm>
          <a:off x="1470723" y="3824936"/>
          <a:ext cx="3069390" cy="17829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4695">
                  <a:extLst>
                    <a:ext uri="{9D8B030D-6E8A-4147-A177-3AD203B41FA5}">
                      <a16:colId xmlns:a16="http://schemas.microsoft.com/office/drawing/2014/main" val="2436083253"/>
                    </a:ext>
                  </a:extLst>
                </a:gridCol>
                <a:gridCol w="1534695">
                  <a:extLst>
                    <a:ext uri="{9D8B030D-6E8A-4147-A177-3AD203B41FA5}">
                      <a16:colId xmlns:a16="http://schemas.microsoft.com/office/drawing/2014/main" val="3412607007"/>
                    </a:ext>
                  </a:extLst>
                </a:gridCol>
              </a:tblGrid>
              <a:tr h="445726">
                <a:tc>
                  <a:txBody>
                    <a:bodyPr/>
                    <a:lstStyle/>
                    <a:p>
                      <a:pPr algn="ctr"/>
                      <a:r>
                        <a:rPr lang="fr-CA" b="1" dirty="0">
                          <a:latin typeface="Abadi Extra Light" panose="020B0604020202020204" pitchFamily="34" charset="0"/>
                        </a:rPr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b="1" dirty="0">
                          <a:latin typeface="Abadi Extra Light" panose="020B0604020202020204" pitchFamily="34" charset="0"/>
                        </a:rPr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548250"/>
                  </a:ext>
                </a:extLst>
              </a:tr>
              <a:tr h="445726">
                <a:tc>
                  <a:txBody>
                    <a:bodyPr/>
                    <a:lstStyle/>
                    <a:p>
                      <a:pPr algn="ctr"/>
                      <a:r>
                        <a:rPr lang="fr-CA" b="1" dirty="0">
                          <a:latin typeface="Abadi Extra Light" panose="020B060402020202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b="1" dirty="0">
                          <a:latin typeface="Abadi Extra Light" panose="020B0604020202020204" pitchFamily="34" charset="0"/>
                        </a:rPr>
                        <a:t>27,92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4984559"/>
                  </a:ext>
                </a:extLst>
              </a:tr>
              <a:tr h="445726">
                <a:tc>
                  <a:txBody>
                    <a:bodyPr/>
                    <a:lstStyle/>
                    <a:p>
                      <a:pPr algn="ctr"/>
                      <a:r>
                        <a:rPr lang="fr-CA" b="1" dirty="0">
                          <a:latin typeface="Abadi Extra Light" panose="020B0604020202020204" pitchFamily="34" charset="0"/>
                        </a:rPr>
                        <a:t>0,0225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b="1" dirty="0">
                          <a:latin typeface="Abadi Extra Light" panose="020B0604020202020204" pitchFamily="34" charset="0"/>
                        </a:rPr>
                        <a:t>24,01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8347196"/>
                  </a:ext>
                </a:extLst>
              </a:tr>
              <a:tr h="445726">
                <a:tc>
                  <a:txBody>
                    <a:bodyPr/>
                    <a:lstStyle/>
                    <a:p>
                      <a:pPr algn="ctr"/>
                      <a:r>
                        <a:rPr lang="fr-CA" b="1" dirty="0">
                          <a:latin typeface="Abadi Extra Light" panose="020B0604020202020204" pitchFamily="34" charset="0"/>
                        </a:rPr>
                        <a:t>0,045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b="1" dirty="0">
                          <a:latin typeface="Abadi Extra Light" panose="020B0604020202020204" pitchFamily="34" charset="0"/>
                        </a:rPr>
                        <a:t>23,12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830741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4DDBDC24-6B64-F813-AD24-00B5962CE738}"/>
                  </a:ext>
                </a:extLst>
              </p:cNvPr>
              <p:cNvSpPr txBox="1"/>
              <p:nvPr/>
            </p:nvSpPr>
            <p:spPr>
              <a:xfrm>
                <a:off x="5359223" y="4510596"/>
                <a:ext cx="616450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28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fr-CA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A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fr-CA" sz="2800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e>
                      </m:d>
                      <m:r>
                        <a:rPr lang="fr-CA" sz="2800" b="0" i="1" smtClean="0">
                          <a:latin typeface="Cambria Math" panose="02040503050406030204" pitchFamily="18" charset="0"/>
                        </a:rPr>
                        <m:t>=2982,72</m:t>
                      </m:r>
                      <m:sSup>
                        <m:sSupPr>
                          <m:ctrlPr>
                            <a:rPr lang="fr-CA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fr-CA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fr-CA" sz="2800" b="0" i="1" smtClean="0">
                          <a:latin typeface="Cambria Math" panose="02040503050406030204" pitchFamily="18" charset="0"/>
                        </a:rPr>
                        <m:t>−240,89</m:t>
                      </m:r>
                      <m:r>
                        <a:rPr lang="fr-CA" sz="28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fr-CA" sz="2800" b="0" i="1" smtClean="0">
                          <a:latin typeface="Cambria Math" panose="02040503050406030204" pitchFamily="18" charset="0"/>
                        </a:rPr>
                        <m:t>+27,92</m:t>
                      </m:r>
                    </m:oMath>
                  </m:oMathPara>
                </a14:m>
                <a:endParaRPr lang="fr-CA" sz="2800" dirty="0"/>
              </a:p>
            </p:txBody>
          </p:sp>
        </mc:Choice>
        <mc:Fallback xmlns=""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4DDBDC24-6B64-F813-AD24-00B5962CE7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9223" y="4510596"/>
                <a:ext cx="6164508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58094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C17DE74-01C9-4859-B65A-85CF999E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68C0432-0E90-4CC1-8CD3-D44A90DF0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7414"/>
          </a:xfrm>
          <a:custGeom>
            <a:avLst/>
            <a:gdLst>
              <a:gd name="connsiteX0" fmla="*/ 0 w 12192000"/>
              <a:gd name="connsiteY0" fmla="*/ 0 h 2347414"/>
              <a:gd name="connsiteX1" fmla="*/ 12192000 w 12192000"/>
              <a:gd name="connsiteY1" fmla="*/ 0 h 2347414"/>
              <a:gd name="connsiteX2" fmla="*/ 12192000 w 12192000"/>
              <a:gd name="connsiteY2" fmla="*/ 1736458 h 2347414"/>
              <a:gd name="connsiteX3" fmla="*/ 11967601 w 12192000"/>
              <a:gd name="connsiteY3" fmla="*/ 1784034 h 2347414"/>
              <a:gd name="connsiteX4" fmla="*/ 10829000 w 12192000"/>
              <a:gd name="connsiteY4" fmla="*/ 1983294 h 2347414"/>
              <a:gd name="connsiteX5" fmla="*/ 10743779 w 12192000"/>
              <a:gd name="connsiteY5" fmla="*/ 1996027 h 2347414"/>
              <a:gd name="connsiteX6" fmla="*/ 10829254 w 12192000"/>
              <a:gd name="connsiteY6" fmla="*/ 1987751 h 2347414"/>
              <a:gd name="connsiteX7" fmla="*/ 10847162 w 12192000"/>
              <a:gd name="connsiteY7" fmla="*/ 1988388 h 2347414"/>
              <a:gd name="connsiteX8" fmla="*/ 11575155 w 12192000"/>
              <a:gd name="connsiteY8" fmla="*/ 1921415 h 2347414"/>
              <a:gd name="connsiteX9" fmla="*/ 12192000 w 12192000"/>
              <a:gd name="connsiteY9" fmla="*/ 1851213 h 2347414"/>
              <a:gd name="connsiteX10" fmla="*/ 12192000 w 12192000"/>
              <a:gd name="connsiteY10" fmla="*/ 1907356 h 2347414"/>
              <a:gd name="connsiteX11" fmla="*/ 12035532 w 12192000"/>
              <a:gd name="connsiteY11" fmla="*/ 1927033 h 2347414"/>
              <a:gd name="connsiteX12" fmla="*/ 11576932 w 12192000"/>
              <a:gd name="connsiteY12" fmla="*/ 1976291 h 2347414"/>
              <a:gd name="connsiteX13" fmla="*/ 10627316 w 12192000"/>
              <a:gd name="connsiteY13" fmla="*/ 2061470 h 2347414"/>
              <a:gd name="connsiteX14" fmla="*/ 9804196 w 12192000"/>
              <a:gd name="connsiteY14" fmla="*/ 2123478 h 2347414"/>
              <a:gd name="connsiteX15" fmla="*/ 9243851 w 12192000"/>
              <a:gd name="connsiteY15" fmla="*/ 2180008 h 2347414"/>
              <a:gd name="connsiteX16" fmla="*/ 8731259 w 12192000"/>
              <a:gd name="connsiteY16" fmla="*/ 2225081 h 2347414"/>
              <a:gd name="connsiteX17" fmla="*/ 8065752 w 12192000"/>
              <a:gd name="connsiteY17" fmla="*/ 2271681 h 2347414"/>
              <a:gd name="connsiteX18" fmla="*/ 7658065 w 12192000"/>
              <a:gd name="connsiteY18" fmla="*/ 2292562 h 2347414"/>
              <a:gd name="connsiteX19" fmla="*/ 6531024 w 12192000"/>
              <a:gd name="connsiteY19" fmla="*/ 2324138 h 2347414"/>
              <a:gd name="connsiteX20" fmla="*/ 6178331 w 12192000"/>
              <a:gd name="connsiteY20" fmla="*/ 2345655 h 2347414"/>
              <a:gd name="connsiteX21" fmla="*/ 5977282 w 12192000"/>
              <a:gd name="connsiteY21" fmla="*/ 2344127 h 2347414"/>
              <a:gd name="connsiteX22" fmla="*/ 5367658 w 12192000"/>
              <a:gd name="connsiteY22" fmla="*/ 2329230 h 2347414"/>
              <a:gd name="connsiteX23" fmla="*/ 4387306 w 12192000"/>
              <a:gd name="connsiteY23" fmla="*/ 2288614 h 2347414"/>
              <a:gd name="connsiteX24" fmla="*/ 4180287 w 12192000"/>
              <a:gd name="connsiteY24" fmla="*/ 2280211 h 2347414"/>
              <a:gd name="connsiteX25" fmla="*/ 3842199 w 12192000"/>
              <a:gd name="connsiteY25" fmla="*/ 2257039 h 2347414"/>
              <a:gd name="connsiteX26" fmla="*/ 3730309 w 12192000"/>
              <a:gd name="connsiteY26" fmla="*/ 2251182 h 2347414"/>
              <a:gd name="connsiteX27" fmla="*/ 3425496 w 12192000"/>
              <a:gd name="connsiteY27" fmla="*/ 2231320 h 2347414"/>
              <a:gd name="connsiteX28" fmla="*/ 3076106 w 12192000"/>
              <a:gd name="connsiteY28" fmla="*/ 2201781 h 2347414"/>
              <a:gd name="connsiteX29" fmla="*/ 2819682 w 12192000"/>
              <a:gd name="connsiteY29" fmla="*/ 2182427 h 2347414"/>
              <a:gd name="connsiteX30" fmla="*/ 2525539 w 12192000"/>
              <a:gd name="connsiteY30" fmla="*/ 2152888 h 2347414"/>
              <a:gd name="connsiteX31" fmla="*/ 2311915 w 12192000"/>
              <a:gd name="connsiteY31" fmla="*/ 2133536 h 2347414"/>
              <a:gd name="connsiteX32" fmla="*/ 2054223 w 12192000"/>
              <a:gd name="connsiteY32" fmla="*/ 2104760 h 2347414"/>
              <a:gd name="connsiteX33" fmla="*/ 1865367 w 12192000"/>
              <a:gd name="connsiteY33" fmla="*/ 2084770 h 2347414"/>
              <a:gd name="connsiteX34" fmla="*/ 1629263 w 12192000"/>
              <a:gd name="connsiteY34" fmla="*/ 2055996 h 2347414"/>
              <a:gd name="connsiteX35" fmla="*/ 1458823 w 12192000"/>
              <a:gd name="connsiteY35" fmla="*/ 2035751 h 2347414"/>
              <a:gd name="connsiteX36" fmla="*/ 1241390 w 12192000"/>
              <a:gd name="connsiteY36" fmla="*/ 2007103 h 2347414"/>
              <a:gd name="connsiteX37" fmla="*/ 1047453 w 12192000"/>
              <a:gd name="connsiteY37" fmla="*/ 1980748 h 2347414"/>
              <a:gd name="connsiteX38" fmla="*/ 814907 w 12192000"/>
              <a:gd name="connsiteY38" fmla="*/ 1949045 h 2347414"/>
              <a:gd name="connsiteX39" fmla="*/ 592649 w 12192000"/>
              <a:gd name="connsiteY39" fmla="*/ 1913776 h 2347414"/>
              <a:gd name="connsiteX40" fmla="*/ 343591 w 12192000"/>
              <a:gd name="connsiteY40" fmla="*/ 1872650 h 2347414"/>
              <a:gd name="connsiteX41" fmla="*/ 35731 w 12192000"/>
              <a:gd name="connsiteY41" fmla="*/ 1821722 h 2347414"/>
              <a:gd name="connsiteX42" fmla="*/ 0 w 12192000"/>
              <a:gd name="connsiteY42" fmla="*/ 1814848 h 2347414"/>
              <a:gd name="connsiteX43" fmla="*/ 0 w 12192000"/>
              <a:gd name="connsiteY43" fmla="*/ 1758489 h 2347414"/>
              <a:gd name="connsiteX44" fmla="*/ 274248 w 12192000"/>
              <a:gd name="connsiteY44" fmla="*/ 1808735 h 2347414"/>
              <a:gd name="connsiteX45" fmla="*/ 498157 w 12192000"/>
              <a:gd name="connsiteY45" fmla="*/ 1846167 h 2347414"/>
              <a:gd name="connsiteX46" fmla="*/ 722828 w 12192000"/>
              <a:gd name="connsiteY46" fmla="*/ 1878635 h 2347414"/>
              <a:gd name="connsiteX47" fmla="*/ 949913 w 12192000"/>
              <a:gd name="connsiteY47" fmla="*/ 1912375 h 2347414"/>
              <a:gd name="connsiteX48" fmla="*/ 1195414 w 12192000"/>
              <a:gd name="connsiteY48" fmla="*/ 1947516 h 2347414"/>
              <a:gd name="connsiteX49" fmla="*/ 1342867 w 12192000"/>
              <a:gd name="connsiteY49" fmla="*/ 1968397 h 2347414"/>
              <a:gd name="connsiteX50" fmla="*/ 1518007 w 12192000"/>
              <a:gd name="connsiteY50" fmla="*/ 1988006 h 2347414"/>
              <a:gd name="connsiteX51" fmla="*/ 1701403 w 12192000"/>
              <a:gd name="connsiteY51" fmla="*/ 2010669 h 2347414"/>
              <a:gd name="connsiteX52" fmla="*/ 1879210 w 12192000"/>
              <a:gd name="connsiteY52" fmla="*/ 2031167 h 2347414"/>
              <a:gd name="connsiteX53" fmla="*/ 2068702 w 12192000"/>
              <a:gd name="connsiteY53" fmla="*/ 2052940 h 2347414"/>
              <a:gd name="connsiteX54" fmla="*/ 2212090 w 12192000"/>
              <a:gd name="connsiteY54" fmla="*/ 2067583 h 2347414"/>
              <a:gd name="connsiteX55" fmla="*/ 2416949 w 12192000"/>
              <a:gd name="connsiteY55" fmla="*/ 2089609 h 2347414"/>
              <a:gd name="connsiteX56" fmla="*/ 2582055 w 12192000"/>
              <a:gd name="connsiteY56" fmla="*/ 2105397 h 2347414"/>
              <a:gd name="connsiteX57" fmla="*/ 2802282 w 12192000"/>
              <a:gd name="connsiteY57" fmla="*/ 2126405 h 2347414"/>
              <a:gd name="connsiteX58" fmla="*/ 2984916 w 12192000"/>
              <a:gd name="connsiteY58" fmla="*/ 2141684 h 2347414"/>
              <a:gd name="connsiteX59" fmla="*/ 3241847 w 12192000"/>
              <a:gd name="connsiteY59" fmla="*/ 2164094 h 2347414"/>
              <a:gd name="connsiteX60" fmla="*/ 3439848 w 12192000"/>
              <a:gd name="connsiteY60" fmla="*/ 2176826 h 2347414"/>
              <a:gd name="connsiteX61" fmla="*/ 3658678 w 12192000"/>
              <a:gd name="connsiteY61" fmla="*/ 2194523 h 2347414"/>
              <a:gd name="connsiteX62" fmla="*/ 3881317 w 12192000"/>
              <a:gd name="connsiteY62" fmla="*/ 2206491 h 2347414"/>
              <a:gd name="connsiteX63" fmla="*/ 4148916 w 12192000"/>
              <a:gd name="connsiteY63" fmla="*/ 2225081 h 2347414"/>
              <a:gd name="connsiteX64" fmla="*/ 4468337 w 12192000"/>
              <a:gd name="connsiteY64" fmla="*/ 2237813 h 2347414"/>
              <a:gd name="connsiteX65" fmla="*/ 4605375 w 12192000"/>
              <a:gd name="connsiteY65" fmla="*/ 2240232 h 2347414"/>
              <a:gd name="connsiteX66" fmla="*/ 4527647 w 12192000"/>
              <a:gd name="connsiteY66" fmla="*/ 2236412 h 2347414"/>
              <a:gd name="connsiteX67" fmla="*/ 4175589 w 12192000"/>
              <a:gd name="connsiteY67" fmla="*/ 2212985 h 2347414"/>
              <a:gd name="connsiteX68" fmla="*/ 3988255 w 12192000"/>
              <a:gd name="connsiteY68" fmla="*/ 2200253 h 2347414"/>
              <a:gd name="connsiteX69" fmla="*/ 3686492 w 12192000"/>
              <a:gd name="connsiteY69" fmla="*/ 2176062 h 2347414"/>
              <a:gd name="connsiteX70" fmla="*/ 3517320 w 12192000"/>
              <a:gd name="connsiteY70" fmla="*/ 2163330 h 2347414"/>
              <a:gd name="connsiteX71" fmla="*/ 3258357 w 12192000"/>
              <a:gd name="connsiteY71" fmla="*/ 2139519 h 2347414"/>
              <a:gd name="connsiteX72" fmla="*/ 3101506 w 12192000"/>
              <a:gd name="connsiteY72" fmla="*/ 2126787 h 2347414"/>
              <a:gd name="connsiteX73" fmla="*/ 2809395 w 12192000"/>
              <a:gd name="connsiteY73" fmla="*/ 2097502 h 2347414"/>
              <a:gd name="connsiteX74" fmla="*/ 2598566 w 12192000"/>
              <a:gd name="connsiteY74" fmla="*/ 2078532 h 2347414"/>
              <a:gd name="connsiteX75" fmla="*/ 2337444 w 12192000"/>
              <a:gd name="connsiteY75" fmla="*/ 2048611 h 2347414"/>
              <a:gd name="connsiteX76" fmla="*/ 2091054 w 12192000"/>
              <a:gd name="connsiteY76" fmla="*/ 2023146 h 2347414"/>
              <a:gd name="connsiteX77" fmla="*/ 1755761 w 12192000"/>
              <a:gd name="connsiteY77" fmla="*/ 1981384 h 2347414"/>
              <a:gd name="connsiteX78" fmla="*/ 1441169 w 12192000"/>
              <a:gd name="connsiteY78" fmla="*/ 1943824 h 2347414"/>
              <a:gd name="connsiteX79" fmla="*/ 1017607 w 12192000"/>
              <a:gd name="connsiteY79" fmla="*/ 1883345 h 2347414"/>
              <a:gd name="connsiteX80" fmla="*/ 594427 w 12192000"/>
              <a:gd name="connsiteY80" fmla="*/ 1821849 h 2347414"/>
              <a:gd name="connsiteX81" fmla="*/ 200711 w 12192000"/>
              <a:gd name="connsiteY81" fmla="*/ 1755132 h 2347414"/>
              <a:gd name="connsiteX82" fmla="*/ 0 w 12192000"/>
              <a:gd name="connsiteY82" fmla="*/ 1718743 h 234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2192000" h="2347414">
                <a:moveTo>
                  <a:pt x="0" y="0"/>
                </a:moveTo>
                <a:lnTo>
                  <a:pt x="12192000" y="0"/>
                </a:lnTo>
                <a:lnTo>
                  <a:pt x="12192000" y="1736458"/>
                </a:lnTo>
                <a:lnTo>
                  <a:pt x="11967601" y="1784034"/>
                </a:lnTo>
                <a:cubicBezTo>
                  <a:pt x="11589888" y="1859409"/>
                  <a:pt x="11209762" y="1923961"/>
                  <a:pt x="10829000" y="1983294"/>
                </a:cubicBezTo>
                <a:lnTo>
                  <a:pt x="10743779" y="1996027"/>
                </a:lnTo>
                <a:cubicBezTo>
                  <a:pt x="10772495" y="1996778"/>
                  <a:pt x="10801211" y="1993989"/>
                  <a:pt x="10829254" y="1987751"/>
                </a:cubicBezTo>
                <a:cubicBezTo>
                  <a:pt x="10835198" y="1988337"/>
                  <a:pt x="10841180" y="1988553"/>
                  <a:pt x="10847162" y="1988388"/>
                </a:cubicBezTo>
                <a:cubicBezTo>
                  <a:pt x="11090123" y="1968907"/>
                  <a:pt x="11332703" y="1945734"/>
                  <a:pt x="11575155" y="1921415"/>
                </a:cubicBezTo>
                <a:lnTo>
                  <a:pt x="12192000" y="1851213"/>
                </a:lnTo>
                <a:lnTo>
                  <a:pt x="12192000" y="1907356"/>
                </a:lnTo>
                <a:lnTo>
                  <a:pt x="12035532" y="1927033"/>
                </a:lnTo>
                <a:cubicBezTo>
                  <a:pt x="11882793" y="1944747"/>
                  <a:pt x="11729910" y="1961077"/>
                  <a:pt x="11576932" y="1976291"/>
                </a:cubicBezTo>
                <a:cubicBezTo>
                  <a:pt x="11260690" y="2008122"/>
                  <a:pt x="10944193" y="2037279"/>
                  <a:pt x="10627316" y="2061470"/>
                </a:cubicBezTo>
                <a:cubicBezTo>
                  <a:pt x="10352985" y="2082351"/>
                  <a:pt x="10078401" y="2100431"/>
                  <a:pt x="9804196" y="2123478"/>
                </a:cubicBezTo>
                <a:cubicBezTo>
                  <a:pt x="9617118" y="2139137"/>
                  <a:pt x="9430675" y="2161674"/>
                  <a:pt x="9243851" y="2180008"/>
                </a:cubicBezTo>
                <a:cubicBezTo>
                  <a:pt x="9073157" y="2196433"/>
                  <a:pt x="8902207" y="2211966"/>
                  <a:pt x="8731259" y="2225081"/>
                </a:cubicBezTo>
                <a:cubicBezTo>
                  <a:pt x="8509507" y="2242054"/>
                  <a:pt x="8287667" y="2257586"/>
                  <a:pt x="8065752" y="2271681"/>
                </a:cubicBezTo>
                <a:cubicBezTo>
                  <a:pt x="7929984" y="2280466"/>
                  <a:pt x="7793961" y="2285814"/>
                  <a:pt x="7658065" y="2292562"/>
                </a:cubicBezTo>
                <a:cubicBezTo>
                  <a:pt x="7282640" y="2311661"/>
                  <a:pt x="6906704" y="2314208"/>
                  <a:pt x="6531024" y="2324138"/>
                </a:cubicBezTo>
                <a:cubicBezTo>
                  <a:pt x="6413417" y="2327322"/>
                  <a:pt x="6295937" y="2338399"/>
                  <a:pt x="6178331" y="2345655"/>
                </a:cubicBezTo>
                <a:cubicBezTo>
                  <a:pt x="6111271" y="2349730"/>
                  <a:pt x="6044342" y="2345655"/>
                  <a:pt x="5977282" y="2344127"/>
                </a:cubicBezTo>
                <a:cubicBezTo>
                  <a:pt x="5774073" y="2338908"/>
                  <a:pt x="5570866" y="2334960"/>
                  <a:pt x="5367658" y="2329230"/>
                </a:cubicBezTo>
                <a:cubicBezTo>
                  <a:pt x="5040746" y="2319809"/>
                  <a:pt x="4713963" y="2306274"/>
                  <a:pt x="4387306" y="2288614"/>
                </a:cubicBezTo>
                <a:cubicBezTo>
                  <a:pt x="4318342" y="2284796"/>
                  <a:pt x="4249253" y="2284286"/>
                  <a:pt x="4180287" y="2280211"/>
                </a:cubicBezTo>
                <a:cubicBezTo>
                  <a:pt x="4067634" y="2273463"/>
                  <a:pt x="3954980" y="2265060"/>
                  <a:pt x="3842199" y="2257039"/>
                </a:cubicBezTo>
                <a:cubicBezTo>
                  <a:pt x="3804988" y="2254492"/>
                  <a:pt x="3767648" y="2254620"/>
                  <a:pt x="3730309" y="2251182"/>
                </a:cubicBezTo>
                <a:cubicBezTo>
                  <a:pt x="3628704" y="2242142"/>
                  <a:pt x="3527101" y="2238449"/>
                  <a:pt x="3425496" y="2231320"/>
                </a:cubicBezTo>
                <a:cubicBezTo>
                  <a:pt x="3308906" y="2222534"/>
                  <a:pt x="3192569" y="2211330"/>
                  <a:pt x="3076106" y="2201781"/>
                </a:cubicBezTo>
                <a:cubicBezTo>
                  <a:pt x="2990757" y="2194905"/>
                  <a:pt x="2905157" y="2190067"/>
                  <a:pt x="2819682" y="2182427"/>
                </a:cubicBezTo>
                <a:cubicBezTo>
                  <a:pt x="2721507" y="2173515"/>
                  <a:pt x="2623586" y="2162311"/>
                  <a:pt x="2525539" y="2152888"/>
                </a:cubicBezTo>
                <a:cubicBezTo>
                  <a:pt x="2454289" y="2145886"/>
                  <a:pt x="2383038" y="2140920"/>
                  <a:pt x="2311915" y="2133536"/>
                </a:cubicBezTo>
                <a:cubicBezTo>
                  <a:pt x="2225933" y="2124749"/>
                  <a:pt x="2140204" y="2114182"/>
                  <a:pt x="2054223" y="2104760"/>
                </a:cubicBezTo>
                <a:cubicBezTo>
                  <a:pt x="1990719" y="2097758"/>
                  <a:pt x="1928233" y="2092028"/>
                  <a:pt x="1865367" y="2084770"/>
                </a:cubicBezTo>
                <a:cubicBezTo>
                  <a:pt x="1786622" y="2075603"/>
                  <a:pt x="1708006" y="2065545"/>
                  <a:pt x="1629263" y="2055996"/>
                </a:cubicBezTo>
                <a:cubicBezTo>
                  <a:pt x="1572492" y="2049120"/>
                  <a:pt x="1515595" y="2043264"/>
                  <a:pt x="1458823" y="2035751"/>
                </a:cubicBezTo>
                <a:cubicBezTo>
                  <a:pt x="1386303" y="2026585"/>
                  <a:pt x="1313784" y="2016780"/>
                  <a:pt x="1241390" y="2007103"/>
                </a:cubicBezTo>
                <a:lnTo>
                  <a:pt x="1047453" y="1980748"/>
                </a:lnTo>
                <a:cubicBezTo>
                  <a:pt x="969980" y="1970180"/>
                  <a:pt x="892254" y="1960377"/>
                  <a:pt x="814907" y="1949045"/>
                </a:cubicBezTo>
                <a:cubicBezTo>
                  <a:pt x="740609" y="1938094"/>
                  <a:pt x="666692" y="1925744"/>
                  <a:pt x="592649" y="1913776"/>
                </a:cubicBezTo>
                <a:cubicBezTo>
                  <a:pt x="509587" y="1900280"/>
                  <a:pt x="426653" y="1886274"/>
                  <a:pt x="343591" y="1872650"/>
                </a:cubicBezTo>
                <a:cubicBezTo>
                  <a:pt x="240972" y="1855716"/>
                  <a:pt x="138225" y="1839673"/>
                  <a:pt x="35731" y="1821722"/>
                </a:cubicBezTo>
                <a:lnTo>
                  <a:pt x="0" y="1814848"/>
                </a:lnTo>
                <a:lnTo>
                  <a:pt x="0" y="1758489"/>
                </a:lnTo>
                <a:lnTo>
                  <a:pt x="274248" y="1808735"/>
                </a:lnTo>
                <a:cubicBezTo>
                  <a:pt x="348926" y="1821467"/>
                  <a:pt x="423604" y="1832798"/>
                  <a:pt x="498157" y="1846167"/>
                </a:cubicBezTo>
                <a:cubicBezTo>
                  <a:pt x="572708" y="1859536"/>
                  <a:pt x="647896" y="1867813"/>
                  <a:pt x="722828" y="1878635"/>
                </a:cubicBezTo>
                <a:cubicBezTo>
                  <a:pt x="797762" y="1889457"/>
                  <a:pt x="874219" y="1901426"/>
                  <a:pt x="949913" y="1912375"/>
                </a:cubicBezTo>
                <a:cubicBezTo>
                  <a:pt x="1031704" y="1924343"/>
                  <a:pt x="1113496" y="1935802"/>
                  <a:pt x="1195414" y="1947516"/>
                </a:cubicBezTo>
                <a:cubicBezTo>
                  <a:pt x="1244566" y="1954519"/>
                  <a:pt x="1293589" y="1962285"/>
                  <a:pt x="1342867" y="1968397"/>
                </a:cubicBezTo>
                <a:cubicBezTo>
                  <a:pt x="1401162" y="1975656"/>
                  <a:pt x="1459712" y="1981130"/>
                  <a:pt x="1518007" y="1988006"/>
                </a:cubicBezTo>
                <a:cubicBezTo>
                  <a:pt x="1579224" y="1995263"/>
                  <a:pt x="1640186" y="2003411"/>
                  <a:pt x="1701403" y="2010669"/>
                </a:cubicBezTo>
                <a:cubicBezTo>
                  <a:pt x="1762618" y="2017926"/>
                  <a:pt x="1820279" y="2024292"/>
                  <a:pt x="1879210" y="2031167"/>
                </a:cubicBezTo>
                <a:cubicBezTo>
                  <a:pt x="1942712" y="2038425"/>
                  <a:pt x="2006214" y="2046064"/>
                  <a:pt x="2068702" y="2052940"/>
                </a:cubicBezTo>
                <a:cubicBezTo>
                  <a:pt x="2116455" y="2058160"/>
                  <a:pt x="2164335" y="2062362"/>
                  <a:pt x="2212090" y="2067583"/>
                </a:cubicBezTo>
                <a:cubicBezTo>
                  <a:pt x="2280419" y="2074967"/>
                  <a:pt x="2348493" y="2085152"/>
                  <a:pt x="2416949" y="2089609"/>
                </a:cubicBezTo>
                <a:cubicBezTo>
                  <a:pt x="2472070" y="2093302"/>
                  <a:pt x="2526936" y="2099540"/>
                  <a:pt x="2582055" y="2105397"/>
                </a:cubicBezTo>
                <a:cubicBezTo>
                  <a:pt x="2655337" y="2113291"/>
                  <a:pt x="2729001" y="2119785"/>
                  <a:pt x="2802282" y="2126405"/>
                </a:cubicBezTo>
                <a:cubicBezTo>
                  <a:pt x="2862991" y="2131753"/>
                  <a:pt x="2924207" y="2136337"/>
                  <a:pt x="2984916" y="2141684"/>
                </a:cubicBezTo>
                <a:cubicBezTo>
                  <a:pt x="3070516" y="2149324"/>
                  <a:pt x="3156373" y="2152888"/>
                  <a:pt x="3241847" y="2164094"/>
                </a:cubicBezTo>
                <a:cubicBezTo>
                  <a:pt x="3307255" y="2172624"/>
                  <a:pt x="3374060" y="2169822"/>
                  <a:pt x="3439848" y="2176826"/>
                </a:cubicBezTo>
                <a:cubicBezTo>
                  <a:pt x="3512622" y="2184592"/>
                  <a:pt x="3585777" y="2186247"/>
                  <a:pt x="3658678" y="2194523"/>
                </a:cubicBezTo>
                <a:cubicBezTo>
                  <a:pt x="3731578" y="2202800"/>
                  <a:pt x="3807019" y="2201781"/>
                  <a:pt x="3881317" y="2206491"/>
                </a:cubicBezTo>
                <a:cubicBezTo>
                  <a:pt x="3970222" y="2212094"/>
                  <a:pt x="4059124" y="2223552"/>
                  <a:pt x="4148916" y="2225081"/>
                </a:cubicBezTo>
                <a:cubicBezTo>
                  <a:pt x="4255600" y="2226736"/>
                  <a:pt x="4361779" y="2236539"/>
                  <a:pt x="4468337" y="2237813"/>
                </a:cubicBezTo>
                <a:cubicBezTo>
                  <a:pt x="4511390" y="2238577"/>
                  <a:pt x="4554190" y="2246852"/>
                  <a:pt x="4605375" y="2240232"/>
                </a:cubicBezTo>
                <a:cubicBezTo>
                  <a:pt x="4574131" y="2238704"/>
                  <a:pt x="4550762" y="2237940"/>
                  <a:pt x="4527647" y="2236412"/>
                </a:cubicBezTo>
                <a:cubicBezTo>
                  <a:pt x="4410293" y="2228773"/>
                  <a:pt x="4292942" y="2220751"/>
                  <a:pt x="4175589" y="2212985"/>
                </a:cubicBezTo>
                <a:cubicBezTo>
                  <a:pt x="4113101" y="2208783"/>
                  <a:pt x="4050615" y="2205219"/>
                  <a:pt x="3988255" y="2200253"/>
                </a:cubicBezTo>
                <a:cubicBezTo>
                  <a:pt x="3887668" y="2192487"/>
                  <a:pt x="3787079" y="2184082"/>
                  <a:pt x="3686492" y="2176062"/>
                </a:cubicBezTo>
                <a:cubicBezTo>
                  <a:pt x="3630102" y="2171605"/>
                  <a:pt x="3573711" y="2168040"/>
                  <a:pt x="3517320" y="2163330"/>
                </a:cubicBezTo>
                <a:cubicBezTo>
                  <a:pt x="3430958" y="2155689"/>
                  <a:pt x="3344721" y="2147159"/>
                  <a:pt x="3258357" y="2139519"/>
                </a:cubicBezTo>
                <a:cubicBezTo>
                  <a:pt x="3206031" y="2134809"/>
                  <a:pt x="3153705" y="2131371"/>
                  <a:pt x="3101506" y="2126787"/>
                </a:cubicBezTo>
                <a:cubicBezTo>
                  <a:pt x="3004220" y="2117365"/>
                  <a:pt x="2907061" y="2106798"/>
                  <a:pt x="2809395" y="2097502"/>
                </a:cubicBezTo>
                <a:cubicBezTo>
                  <a:pt x="2739161" y="2090628"/>
                  <a:pt x="2668673" y="2085916"/>
                  <a:pt x="2598566" y="2078532"/>
                </a:cubicBezTo>
                <a:cubicBezTo>
                  <a:pt x="2511441" y="2069365"/>
                  <a:pt x="2424569" y="2058160"/>
                  <a:pt x="2337444" y="2048611"/>
                </a:cubicBezTo>
                <a:cubicBezTo>
                  <a:pt x="2255399" y="2039699"/>
                  <a:pt x="2173099" y="2032950"/>
                  <a:pt x="2091054" y="2023146"/>
                </a:cubicBezTo>
                <a:cubicBezTo>
                  <a:pt x="1979162" y="2010414"/>
                  <a:pt x="1867524" y="1995008"/>
                  <a:pt x="1755761" y="1981384"/>
                </a:cubicBezTo>
                <a:cubicBezTo>
                  <a:pt x="1650982" y="1968652"/>
                  <a:pt x="1545821" y="1957830"/>
                  <a:pt x="1441169" y="1943824"/>
                </a:cubicBezTo>
                <a:cubicBezTo>
                  <a:pt x="1299813" y="1924980"/>
                  <a:pt x="1158837" y="1903718"/>
                  <a:pt x="1017607" y="1883345"/>
                </a:cubicBezTo>
                <a:cubicBezTo>
                  <a:pt x="876378" y="1862974"/>
                  <a:pt x="735402" y="1844003"/>
                  <a:pt x="594427" y="1821849"/>
                </a:cubicBezTo>
                <a:cubicBezTo>
                  <a:pt x="462850" y="1801222"/>
                  <a:pt x="331526" y="1778304"/>
                  <a:pt x="200711" y="1755132"/>
                </a:cubicBezTo>
                <a:lnTo>
                  <a:pt x="0" y="1718743"/>
                </a:lnTo>
                <a:close/>
              </a:path>
            </a:pathLst>
          </a:custGeom>
          <a:solidFill>
            <a:srgbClr val="CF972C"/>
          </a:solidFill>
          <a:ln w="819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A6E41B-BDAD-9EAE-7A39-CF9889B31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1221"/>
            <a:ext cx="10515600" cy="1348065"/>
          </a:xfrm>
        </p:spPr>
        <p:txBody>
          <a:bodyPr>
            <a:normAutofit/>
          </a:bodyPr>
          <a:lstStyle/>
          <a:p>
            <a:r>
              <a:rPr lang="en-US" sz="6800" dirty="0">
                <a:solidFill>
                  <a:schemeClr val="bg1"/>
                </a:solidFill>
              </a:rPr>
              <a:t>Conditions aux </a:t>
            </a:r>
            <a:r>
              <a:rPr lang="en-US" sz="6800" dirty="0" err="1">
                <a:solidFill>
                  <a:schemeClr val="bg1"/>
                </a:solidFill>
              </a:rPr>
              <a:t>limites</a:t>
            </a:r>
            <a:endParaRPr lang="fr-CA" sz="68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14D107A-A941-DB92-A0B4-D01C923198A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586789"/>
                <a:ext cx="10515600" cy="3590174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Convection de </a:t>
                </a:r>
                <a:r>
                  <a:rPr lang="en-US" dirty="0" err="1"/>
                  <a:t>l’air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𝛁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𝑻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𝒏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𝑇𝑎𝑖𝑟</m:t>
                          </m:r>
                        </m:e>
                      </m:d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f>
                        <m:fPr>
                          <m:ctrlPr>
                            <a:rPr lang="fr-CA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num>
                        <m:den>
                          <m:r>
                            <a:rPr lang="fr-CA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r>
                        <a:rPr lang="fr-CA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𝑇𝑎𝑖𝑟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CA" dirty="0"/>
              </a:p>
              <a:p>
                <a:r>
                  <a:rPr lang="fr-CA" dirty="0"/>
                  <a:t>Approximation linéaire à z=0 m au bas du plan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14D107A-A941-DB92-A0B4-D01C923198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586789"/>
                <a:ext cx="10515600" cy="3590174"/>
              </a:xfrm>
              <a:blipFill>
                <a:blip r:embed="rId2"/>
                <a:stretch>
                  <a:fillRect l="-1043" t="-1188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33010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>
            <a:extLst>
              <a:ext uri="{FF2B5EF4-FFF2-40B4-BE49-F238E27FC236}">
                <a16:creationId xmlns:a16="http://schemas.microsoft.com/office/drawing/2014/main" id="{EBDD1931-9E86-4402-9A68-33A2D9EF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0DBD5E-82FE-E9F8-88C6-4D94F5C5B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000"/>
              <a:t>Équations discrétisées pour chaque méthode de résolution</a:t>
            </a:r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2862" y="2395728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rgbClr val="CF972C"/>
          </a:solidFill>
          <a:ln w="38100" cap="rnd">
            <a:solidFill>
              <a:srgbClr val="CF972C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9D297B-34C4-5AFE-6E8F-74EE2A09EBB8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5297762" y="2706624"/>
                <a:ext cx="6251110" cy="3483864"/>
              </a:xfrm>
            </p:spPr>
            <p:txBody>
              <a:bodyPr vert="horz" lIns="91440" tIns="45720" rIns="91440" bIns="45720" rtlCol="0">
                <a:normAutofit/>
              </a:bodyPr>
              <a:lstStyle/>
              <a:p>
                <a:r>
                  <a:rPr lang="en-US" dirty="0"/>
                  <a:t>Euler </a:t>
                </a:r>
                <a:r>
                  <a:rPr lang="en-US"/>
                  <a:t>explicite</a:t>
                </a:r>
                <a:r>
                  <a:rPr lang="en-US" dirty="0"/>
                  <a:t>:</a:t>
                </a:r>
              </a:p>
              <a:p>
                <a:pPr marL="0"/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>
                            <a:latin typeface="Cambria Math" panose="02040503050406030204" pitchFamily="18" charset="0"/>
                          </a:rPr>
                          <m:t>+∆</m:t>
                        </m:r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b="0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d>
                      <m:d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𝑡𝑘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b="0" i="1">
                                <a:latin typeface="Cambria Math" panose="02040503050406030204" pitchFamily="18" charset="0"/>
                              </a:rPr>
                              <m:t>ϱ</m:t>
                            </m:r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𝐶𝑝</m:t>
                            </m:r>
                            <m:sSup>
                              <m:sSupPr>
                                <m:ctrlPr>
                                  <a:rPr lang="en-US" b="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>
                                    <a:latin typeface="Cambria Math" panose="02040503050406030204" pitchFamily="18" charset="0"/>
                                  </a:rPr>
                                  <m:t>∆</m:t>
                                </m:r>
                                <m:r>
                                  <a:rPr lang="en-US" b="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b="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b="0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d>
                      <m:d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1−</m:t>
                        </m:r>
                        <m:f>
                          <m:f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2∆</m:t>
                            </m:r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𝑡𝑘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b="0" i="1">
                                <a:latin typeface="Cambria Math" panose="02040503050406030204" pitchFamily="18" charset="0"/>
                              </a:rPr>
                              <m:t>ϱ</m:t>
                            </m:r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𝐶𝑝</m:t>
                            </m:r>
                            <m:sSup>
                              <m:sSupPr>
                                <m:ctrlPr>
                                  <a:rPr lang="en-US" b="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>
                                    <a:latin typeface="Cambria Math" panose="02040503050406030204" pitchFamily="18" charset="0"/>
                                  </a:rPr>
                                  <m:t>∆</m:t>
                                </m:r>
                                <m:r>
                                  <a:rPr lang="en-US" b="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b="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b="0" i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d>
                      <m:d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𝑡𝑘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ϱ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𝐶𝑝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∆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endParaRPr lang="en-US"/>
              </a:p>
              <a:p>
                <a:pPr marL="0"/>
                <a:endParaRPr lang="en-US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9D297B-34C4-5AFE-6E8F-74EE2A09EB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5297762" y="2706624"/>
                <a:ext cx="6251110" cy="3483864"/>
              </a:xfrm>
              <a:blipFill>
                <a:blip r:embed="rId2"/>
                <a:stretch>
                  <a:fillRect l="-2242" t="-1748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Formule de calcul">
            <a:extLst>
              <a:ext uri="{FF2B5EF4-FFF2-40B4-BE49-F238E27FC236}">
                <a16:creationId xmlns:a16="http://schemas.microsoft.com/office/drawing/2014/main" id="{C917F582-E975-EDE0-5B1C-7321E61DED3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313" r="30356" b="-1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109692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>
            <a:extLst>
              <a:ext uri="{FF2B5EF4-FFF2-40B4-BE49-F238E27FC236}">
                <a16:creationId xmlns:a16="http://schemas.microsoft.com/office/drawing/2014/main" id="{EBDD1931-9E86-4402-9A68-33A2D9EF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0DBD5E-82FE-E9F8-88C6-4D94F5C5B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000"/>
              <a:t>Équations discrétisées pour chaque méthode de resolution (suite)</a:t>
            </a:r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2862" y="2395728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rgbClr val="CF972C"/>
          </a:solidFill>
          <a:ln w="38100" cap="rnd">
            <a:solidFill>
              <a:srgbClr val="CF972C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9D297B-34C4-5AFE-6E8F-74EE2A09EBB8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5297762" y="2706624"/>
                <a:ext cx="6251110" cy="3483864"/>
              </a:xfrm>
            </p:spPr>
            <p:txBody>
              <a:bodyPr vert="horz" lIns="91440" tIns="45720" rIns="91440" bIns="45720" rtlCol="0">
                <a:normAutofit fontScale="92500"/>
              </a:bodyPr>
              <a:lstStyle/>
              <a:p>
                <a:r>
                  <a:rPr lang="en-US" dirty="0"/>
                  <a:t>Euler </a:t>
                </a:r>
                <a:r>
                  <a:rPr lang="en-US" dirty="0" err="1"/>
                  <a:t>implicite</a:t>
                </a:r>
                <a:r>
                  <a:rPr lang="en-US" dirty="0"/>
                  <a:t>:</a:t>
                </a:r>
              </a:p>
              <a:p>
                <a:pPr marL="0"/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b="0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>
                            <a:latin typeface="Cambria Math" panose="02040503050406030204" pitchFamily="18" charset="0"/>
                          </a:rPr>
                          <m:t>+∆</m:t>
                        </m:r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d>
                      <m:d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𝑡𝑘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b="0" i="1">
                                <a:latin typeface="Cambria Math" panose="02040503050406030204" pitchFamily="18" charset="0"/>
                              </a:rPr>
                              <m:t>ϱ</m:t>
                            </m:r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𝐶𝑝</m:t>
                            </m:r>
                            <m:sSup>
                              <m:sSupPr>
                                <m:ctrlPr>
                                  <a:rPr lang="en-US" b="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>
                                    <a:latin typeface="Cambria Math" panose="02040503050406030204" pitchFamily="18" charset="0"/>
                                  </a:rPr>
                                  <m:t>∆</m:t>
                                </m:r>
                                <m:r>
                                  <a:rPr lang="en-US" b="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b="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b="0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>
                            <a:latin typeface="Cambria Math" panose="02040503050406030204" pitchFamily="18" charset="0"/>
                          </a:rPr>
                          <m:t>+∆</m:t>
                        </m:r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d>
                      <m:d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1+</m:t>
                        </m:r>
                        <m:f>
                          <m:f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2∆</m:t>
                            </m:r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𝑡𝑘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b="0" i="1">
                                <a:latin typeface="Cambria Math" panose="02040503050406030204" pitchFamily="18" charset="0"/>
                              </a:rPr>
                              <m:t>ϱ</m:t>
                            </m:r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𝐶𝑝</m:t>
                            </m:r>
                            <m:sSup>
                              <m:sSupPr>
                                <m:ctrlPr>
                                  <a:rPr lang="en-US" b="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>
                                    <a:latin typeface="Cambria Math" panose="02040503050406030204" pitchFamily="18" charset="0"/>
                                  </a:rPr>
                                  <m:t>∆</m:t>
                                </m:r>
                                <m:r>
                                  <a:rPr lang="en-US" b="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b="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b="0" i="0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>
                            <a:latin typeface="Cambria Math" panose="02040503050406030204" pitchFamily="18" charset="0"/>
                          </a:rPr>
                          <m:t>+∆</m:t>
                        </m:r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d>
                      <m:d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𝑡𝑘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ϱ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𝐶𝑝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∆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endParaRPr lang="en-US" dirty="0"/>
              </a:p>
              <a:p>
                <a:pPr marL="0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9D297B-34C4-5AFE-6E8F-74EE2A09EB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5297762" y="2706624"/>
                <a:ext cx="6251110" cy="3483864"/>
              </a:xfrm>
              <a:blipFill>
                <a:blip r:embed="rId2"/>
                <a:stretch>
                  <a:fillRect l="-1949" t="-1748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Formule de calcul">
            <a:extLst>
              <a:ext uri="{FF2B5EF4-FFF2-40B4-BE49-F238E27FC236}">
                <a16:creationId xmlns:a16="http://schemas.microsoft.com/office/drawing/2014/main" id="{023E789D-C5A0-B332-189D-27B53797C4A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313" r="30356" b="-1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8004602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C05CBC3C-2E5A-4839-8B9B-2E5A6ADF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827FF362-FC97-4BF5-949B-D4ADFA26E4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888549">
            <a:off x="-1059473" y="-1108988"/>
            <a:ext cx="7179830" cy="5226565"/>
          </a:xfrm>
          <a:custGeom>
            <a:avLst/>
            <a:gdLst>
              <a:gd name="connsiteX0" fmla="*/ 5217841 w 7179830"/>
              <a:gd name="connsiteY0" fmla="*/ 464824 h 5226565"/>
              <a:gd name="connsiteX1" fmla="*/ 5222490 w 7179830"/>
              <a:gd name="connsiteY1" fmla="*/ 464289 h 5226565"/>
              <a:gd name="connsiteX2" fmla="*/ 5216768 w 7179830"/>
              <a:gd name="connsiteY2" fmla="*/ 463394 h 5226565"/>
              <a:gd name="connsiteX3" fmla="*/ 5217841 w 7179830"/>
              <a:gd name="connsiteY3" fmla="*/ 464824 h 5226565"/>
              <a:gd name="connsiteX4" fmla="*/ 4945201 w 7179830"/>
              <a:gd name="connsiteY4" fmla="*/ 5226565 h 5226565"/>
              <a:gd name="connsiteX5" fmla="*/ 140449 w 7179830"/>
              <a:gd name="connsiteY5" fmla="*/ 2240811 h 5226565"/>
              <a:gd name="connsiteX6" fmla="*/ 232913 w 7179830"/>
              <a:gd name="connsiteY6" fmla="*/ 2052782 h 5226565"/>
              <a:gd name="connsiteX7" fmla="*/ 375714 w 7179830"/>
              <a:gd name="connsiteY7" fmla="*/ 1803205 h 5226565"/>
              <a:gd name="connsiteX8" fmla="*/ 1512756 w 7179830"/>
              <a:gd name="connsiteY8" fmla="*/ 638448 h 5226565"/>
              <a:gd name="connsiteX9" fmla="*/ 2902095 w 7179830"/>
              <a:gd name="connsiteY9" fmla="*/ 120440 h 5226565"/>
              <a:gd name="connsiteX10" fmla="*/ 2848453 w 7179830"/>
              <a:gd name="connsiteY10" fmla="*/ 125626 h 5226565"/>
              <a:gd name="connsiteX11" fmla="*/ 1837830 w 7179830"/>
              <a:gd name="connsiteY11" fmla="*/ 426203 h 5226565"/>
              <a:gd name="connsiteX12" fmla="*/ 214608 w 7179830"/>
              <a:gd name="connsiteY12" fmla="*/ 1882239 h 5226565"/>
              <a:gd name="connsiteX13" fmla="*/ 91317 w 7179830"/>
              <a:gd name="connsiteY13" fmla="*/ 2123701 h 5226565"/>
              <a:gd name="connsiteX14" fmla="*/ 64092 w 7179830"/>
              <a:gd name="connsiteY14" fmla="*/ 2193361 h 5226565"/>
              <a:gd name="connsiteX15" fmla="*/ 0 w 7179830"/>
              <a:gd name="connsiteY15" fmla="*/ 2153533 h 5226565"/>
              <a:gd name="connsiteX16" fmla="*/ 42834 w 7179830"/>
              <a:gd name="connsiteY16" fmla="*/ 2047277 h 5226565"/>
              <a:gd name="connsiteX17" fmla="*/ 923582 w 7179830"/>
              <a:gd name="connsiteY17" fmla="*/ 915600 h 5226565"/>
              <a:gd name="connsiteX18" fmla="*/ 2686989 w 7179830"/>
              <a:gd name="connsiteY18" fmla="*/ 73950 h 5226565"/>
              <a:gd name="connsiteX19" fmla="*/ 3059983 w 7179830"/>
              <a:gd name="connsiteY19" fmla="*/ 20308 h 5226565"/>
              <a:gd name="connsiteX20" fmla="*/ 3454435 w 7179830"/>
              <a:gd name="connsiteY20" fmla="*/ 1176 h 5226565"/>
              <a:gd name="connsiteX21" fmla="*/ 3923806 w 7179830"/>
              <a:gd name="connsiteY21" fmla="*/ 49990 h 5226565"/>
              <a:gd name="connsiteX22" fmla="*/ 5350874 w 7179830"/>
              <a:gd name="connsiteY22" fmla="*/ 426917 h 5226565"/>
              <a:gd name="connsiteX23" fmla="*/ 6607360 w 7179830"/>
              <a:gd name="connsiteY23" fmla="*/ 1075097 h 5226565"/>
              <a:gd name="connsiteX24" fmla="*/ 7110534 w 7179830"/>
              <a:gd name="connsiteY24" fmla="*/ 1541421 h 5226565"/>
              <a:gd name="connsiteX25" fmla="*/ 7179830 w 7179830"/>
              <a:gd name="connsiteY25" fmla="*/ 1630542 h 5226565"/>
              <a:gd name="connsiteX26" fmla="*/ 7136295 w 7179830"/>
              <a:gd name="connsiteY26" fmla="*/ 1700600 h 5226565"/>
              <a:gd name="connsiteX27" fmla="*/ 7131140 w 7179830"/>
              <a:gd name="connsiteY27" fmla="*/ 1693045 h 5226565"/>
              <a:gd name="connsiteX28" fmla="*/ 6577499 w 7179830"/>
              <a:gd name="connsiteY28" fmla="*/ 1148230 h 5226565"/>
              <a:gd name="connsiteX29" fmla="*/ 5494816 w 7179830"/>
              <a:gd name="connsiteY29" fmla="*/ 563527 h 5226565"/>
              <a:gd name="connsiteX30" fmla="*/ 5366967 w 7179830"/>
              <a:gd name="connsiteY30" fmla="*/ 514176 h 5226565"/>
              <a:gd name="connsiteX31" fmla="*/ 5244661 w 7179830"/>
              <a:gd name="connsiteY31" fmla="*/ 470725 h 5226565"/>
              <a:gd name="connsiteX32" fmla="*/ 5904822 w 7179830"/>
              <a:gd name="connsiteY32" fmla="*/ 815468 h 5226565"/>
              <a:gd name="connsiteX33" fmla="*/ 7015222 w 7179830"/>
              <a:gd name="connsiteY33" fmla="*/ 1815185 h 5226565"/>
              <a:gd name="connsiteX34" fmla="*/ 7040454 w 7179830"/>
              <a:gd name="connsiteY34" fmla="*/ 1854830 h 5226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7179830" h="5226565">
                <a:moveTo>
                  <a:pt x="5217841" y="464824"/>
                </a:moveTo>
                <a:lnTo>
                  <a:pt x="5222490" y="464289"/>
                </a:lnTo>
                <a:lnTo>
                  <a:pt x="5216768" y="463394"/>
                </a:lnTo>
                <a:cubicBezTo>
                  <a:pt x="5216768" y="463394"/>
                  <a:pt x="5216768" y="464646"/>
                  <a:pt x="5217841" y="464824"/>
                </a:cubicBezTo>
                <a:close/>
                <a:moveTo>
                  <a:pt x="4945201" y="5226565"/>
                </a:moveTo>
                <a:lnTo>
                  <a:pt x="140449" y="2240811"/>
                </a:lnTo>
                <a:lnTo>
                  <a:pt x="232913" y="2052782"/>
                </a:lnTo>
                <a:cubicBezTo>
                  <a:pt x="277693" y="1968290"/>
                  <a:pt x="325201" y="1885054"/>
                  <a:pt x="375714" y="1803205"/>
                </a:cubicBezTo>
                <a:cubicBezTo>
                  <a:pt x="667528" y="1329721"/>
                  <a:pt x="1039629" y="935091"/>
                  <a:pt x="1512756" y="638448"/>
                </a:cubicBezTo>
                <a:cubicBezTo>
                  <a:pt x="1939392" y="370950"/>
                  <a:pt x="2405724" y="210560"/>
                  <a:pt x="2902095" y="120440"/>
                </a:cubicBezTo>
                <a:cubicBezTo>
                  <a:pt x="2884054" y="118134"/>
                  <a:pt x="2865727" y="119904"/>
                  <a:pt x="2848453" y="125626"/>
                </a:cubicBezTo>
                <a:cubicBezTo>
                  <a:pt x="2498704" y="175943"/>
                  <a:pt x="2158217" y="277201"/>
                  <a:pt x="1837830" y="426203"/>
                </a:cubicBezTo>
                <a:cubicBezTo>
                  <a:pt x="1147094" y="744660"/>
                  <a:pt x="593502" y="1217071"/>
                  <a:pt x="214608" y="1882239"/>
                </a:cubicBezTo>
                <a:cubicBezTo>
                  <a:pt x="169441" y="1960776"/>
                  <a:pt x="128308" y="2041369"/>
                  <a:pt x="91317" y="2123701"/>
                </a:cubicBezTo>
                <a:lnTo>
                  <a:pt x="64092" y="2193361"/>
                </a:lnTo>
                <a:lnTo>
                  <a:pt x="0" y="2153533"/>
                </a:lnTo>
                <a:lnTo>
                  <a:pt x="42834" y="2047277"/>
                </a:lnTo>
                <a:cubicBezTo>
                  <a:pt x="241792" y="1615775"/>
                  <a:pt x="541268" y="1241591"/>
                  <a:pt x="923582" y="915600"/>
                </a:cubicBezTo>
                <a:cubicBezTo>
                  <a:pt x="1435331" y="478415"/>
                  <a:pt x="2028081" y="205375"/>
                  <a:pt x="2686989" y="73950"/>
                </a:cubicBezTo>
                <a:cubicBezTo>
                  <a:pt x="2810367" y="49274"/>
                  <a:pt x="2934818" y="32466"/>
                  <a:pt x="3059983" y="20308"/>
                </a:cubicBezTo>
                <a:cubicBezTo>
                  <a:pt x="3185149" y="8148"/>
                  <a:pt x="3308706" y="2963"/>
                  <a:pt x="3454435" y="1176"/>
                </a:cubicBezTo>
                <a:cubicBezTo>
                  <a:pt x="3599805" y="-5977"/>
                  <a:pt x="3761985" y="20665"/>
                  <a:pt x="3923806" y="49990"/>
                </a:cubicBezTo>
                <a:cubicBezTo>
                  <a:pt x="4409449" y="137964"/>
                  <a:pt x="4886867" y="257228"/>
                  <a:pt x="5350874" y="426917"/>
                </a:cubicBezTo>
                <a:cubicBezTo>
                  <a:pt x="5797001" y="589991"/>
                  <a:pt x="6223101" y="792223"/>
                  <a:pt x="6607360" y="1075097"/>
                </a:cubicBezTo>
                <a:cubicBezTo>
                  <a:pt x="6794438" y="1212779"/>
                  <a:pt x="6965102" y="1365689"/>
                  <a:pt x="7110534" y="1541421"/>
                </a:cubicBezTo>
                <a:lnTo>
                  <a:pt x="7179830" y="1630542"/>
                </a:lnTo>
                <a:lnTo>
                  <a:pt x="7136295" y="1700600"/>
                </a:lnTo>
                <a:lnTo>
                  <a:pt x="7131140" y="1693045"/>
                </a:lnTo>
                <a:cubicBezTo>
                  <a:pt x="6977874" y="1483026"/>
                  <a:pt x="6788448" y="1305671"/>
                  <a:pt x="6577499" y="1148230"/>
                </a:cubicBezTo>
                <a:cubicBezTo>
                  <a:pt x="6245452" y="900401"/>
                  <a:pt x="5878538" y="716408"/>
                  <a:pt x="5494816" y="563527"/>
                </a:cubicBezTo>
                <a:cubicBezTo>
                  <a:pt x="5452491" y="546487"/>
                  <a:pt x="5409881" y="530036"/>
                  <a:pt x="5366967" y="514176"/>
                </a:cubicBezTo>
                <a:cubicBezTo>
                  <a:pt x="5326377" y="499156"/>
                  <a:pt x="5285430" y="485210"/>
                  <a:pt x="5244661" y="470725"/>
                </a:cubicBezTo>
                <a:cubicBezTo>
                  <a:pt x="5471517" y="572127"/>
                  <a:pt x="5691970" y="687263"/>
                  <a:pt x="5904822" y="815468"/>
                </a:cubicBezTo>
                <a:cubicBezTo>
                  <a:pt x="6336645" y="1080104"/>
                  <a:pt x="6718758" y="1400351"/>
                  <a:pt x="7015222" y="1815185"/>
                </a:cubicBezTo>
                <a:lnTo>
                  <a:pt x="7040454" y="1854830"/>
                </a:lnTo>
                <a:close/>
              </a:path>
            </a:pathLst>
          </a:custGeom>
          <a:solidFill>
            <a:srgbClr val="CF972C"/>
          </a:solidFill>
          <a:ln w="1270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F03C4D-3279-2DD7-2A99-7BAAC13A4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6" y="673770"/>
            <a:ext cx="3644489" cy="2414488"/>
          </a:xfrm>
        </p:spPr>
        <p:txBody>
          <a:bodyPr anchor="t">
            <a:normAutofit/>
          </a:bodyPr>
          <a:lstStyle/>
          <a:p>
            <a:r>
              <a:rPr lang="en-US" sz="6600">
                <a:solidFill>
                  <a:schemeClr val="bg1"/>
                </a:solidFill>
              </a:rPr>
              <a:t>Logiciel</a:t>
            </a:r>
            <a:endParaRPr lang="fr-CA" sz="660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F80CD-3457-7C79-BAD6-6FEC117E88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882315"/>
            <a:ext cx="5254754" cy="5294647"/>
          </a:xfrm>
        </p:spPr>
        <p:txBody>
          <a:bodyPr>
            <a:normAutofit/>
          </a:bodyPr>
          <a:lstStyle/>
          <a:p>
            <a:r>
              <a:rPr lang="en-US" dirty="0" err="1"/>
              <a:t>Utilisation</a:t>
            </a:r>
            <a:r>
              <a:rPr lang="en-US" dirty="0"/>
              <a:t> de </a:t>
            </a:r>
            <a:r>
              <a:rPr lang="en-US" dirty="0" err="1"/>
              <a:t>fonctions</a:t>
            </a:r>
            <a:r>
              <a:rPr lang="en-US" dirty="0"/>
              <a:t> pour les deux </a:t>
            </a:r>
            <a:r>
              <a:rPr lang="en-US" dirty="0" err="1"/>
              <a:t>méthodes</a:t>
            </a:r>
            <a:r>
              <a:rPr lang="en-US" dirty="0"/>
              <a:t> de resolution, condition </a:t>
            </a:r>
            <a:r>
              <a:rPr lang="en-US" dirty="0" err="1"/>
              <a:t>initiale</a:t>
            </a:r>
            <a:r>
              <a:rPr lang="en-US" dirty="0"/>
              <a:t> et condition au bas du plan</a:t>
            </a:r>
          </a:p>
          <a:p>
            <a:r>
              <a:rPr lang="en-US" dirty="0" err="1"/>
              <a:t>Utilisation</a:t>
            </a:r>
            <a:r>
              <a:rPr lang="en-US" dirty="0"/>
              <a:t> </a:t>
            </a:r>
            <a:r>
              <a:rPr lang="en-US" dirty="0" err="1"/>
              <a:t>d’une</a:t>
            </a:r>
            <a:r>
              <a:rPr lang="en-US" dirty="0"/>
              <a:t> </a:t>
            </a:r>
            <a:r>
              <a:rPr lang="en-US" dirty="0" err="1"/>
              <a:t>classe</a:t>
            </a:r>
            <a:r>
              <a:rPr lang="en-US" dirty="0"/>
              <a:t> pour les </a:t>
            </a:r>
            <a:r>
              <a:rPr lang="en-US" dirty="0" err="1"/>
              <a:t>paramètres</a:t>
            </a:r>
            <a:endParaRPr lang="en-US" dirty="0"/>
          </a:p>
          <a:p>
            <a:r>
              <a:rPr lang="en-US" dirty="0" err="1"/>
              <a:t>Calcul</a:t>
            </a:r>
            <a:r>
              <a:rPr lang="en-US" dirty="0"/>
              <a:t> avec des </a:t>
            </a:r>
            <a:r>
              <a:rPr lang="en-US" dirty="0" err="1"/>
              <a:t>boucles</a:t>
            </a:r>
            <a:r>
              <a:rPr lang="en-US" dirty="0"/>
              <a:t> &lt;&lt;for&gt;&gt; (</a:t>
            </a:r>
            <a:r>
              <a:rPr lang="en-US" dirty="0" err="1"/>
              <a:t>Simplicité</a:t>
            </a:r>
            <a:r>
              <a:rPr lang="en-US" dirty="0"/>
              <a:t>)</a:t>
            </a:r>
          </a:p>
          <a:p>
            <a:r>
              <a:rPr lang="en-US" dirty="0" err="1"/>
              <a:t>Vectoriellement</a:t>
            </a:r>
            <a:r>
              <a:rPr lang="en-US" dirty="0"/>
              <a:t> (</a:t>
            </a:r>
            <a:r>
              <a:rPr lang="en-US" dirty="0" err="1"/>
              <a:t>Efficacité</a:t>
            </a:r>
            <a:r>
              <a:rPr lang="en-US" dirty="0"/>
              <a:t>)</a:t>
            </a:r>
          </a:p>
          <a:p>
            <a:r>
              <a:rPr lang="en-US" dirty="0" err="1"/>
              <a:t>Fichier</a:t>
            </a:r>
            <a:r>
              <a:rPr lang="en-US" dirty="0"/>
              <a:t> de correction distinct</a:t>
            </a:r>
          </a:p>
          <a:p>
            <a:r>
              <a:rPr lang="en-US" dirty="0" err="1"/>
              <a:t>Utilisation</a:t>
            </a:r>
            <a:r>
              <a:rPr lang="en-US" dirty="0"/>
              <a:t> de GitHub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144716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AnalogousFromRegularSeedLeftStep">
      <a:dk1>
        <a:srgbClr val="000000"/>
      </a:dk1>
      <a:lt1>
        <a:srgbClr val="FFFFFF"/>
      </a:lt1>
      <a:dk2>
        <a:srgbClr val="311C20"/>
      </a:dk2>
      <a:lt2>
        <a:srgbClr val="F0F1F3"/>
      </a:lt2>
      <a:accent1>
        <a:srgbClr val="CF972C"/>
      </a:accent1>
      <a:accent2>
        <a:srgbClr val="CE481E"/>
      </a:accent2>
      <a:accent3>
        <a:srgbClr val="E0304F"/>
      </a:accent3>
      <a:accent4>
        <a:srgbClr val="CE1E87"/>
      </a:accent4>
      <a:accent5>
        <a:srgbClr val="DE30E0"/>
      </a:accent5>
      <a:accent6>
        <a:srgbClr val="831ECE"/>
      </a:accent6>
      <a:hlink>
        <a:srgbClr val="436EC0"/>
      </a:hlink>
      <a:folHlink>
        <a:srgbClr val="7F7F7F"/>
      </a:folHlink>
    </a:clrScheme>
    <a:fontScheme name="Custom 2">
      <a:majorFont>
        <a:latin typeface="Modern Love"/>
        <a:ea typeface=""/>
        <a:cs typeface=""/>
      </a:majorFont>
      <a:minorFont>
        <a:latin typeface="The Ha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412</TotalTime>
  <Words>459</Words>
  <Application>Microsoft Office PowerPoint</Application>
  <PresentationFormat>Widescreen</PresentationFormat>
  <Paragraphs>75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Abadi Extra Light</vt:lpstr>
      <vt:lpstr>Arial</vt:lpstr>
      <vt:lpstr>Calibri</vt:lpstr>
      <vt:lpstr>Cambria Math</vt:lpstr>
      <vt:lpstr>Modern Love</vt:lpstr>
      <vt:lpstr>The Hand</vt:lpstr>
      <vt:lpstr>SketchyVTI</vt:lpstr>
      <vt:lpstr>Pâte à bagel</vt:lpstr>
      <vt:lpstr>PowerPoint Presentation</vt:lpstr>
      <vt:lpstr>Visualisation du problème</vt:lpstr>
      <vt:lpstr>Équation à résoudre</vt:lpstr>
      <vt:lpstr>Condition initiale</vt:lpstr>
      <vt:lpstr>Conditions aux limites</vt:lpstr>
      <vt:lpstr>Équations discrétisées pour chaque méthode de résolution</vt:lpstr>
      <vt:lpstr>Équations discrétisées pour chaque méthode de resolution (suite)</vt:lpstr>
      <vt:lpstr>Logiciel</vt:lpstr>
      <vt:lpstr>1)Optimisation</vt:lpstr>
      <vt:lpstr>1) Optimisation</vt:lpstr>
      <vt:lpstr>2) Stabilité </vt:lpstr>
      <vt:lpstr>2) Stabilité</vt:lpstr>
      <vt:lpstr>3) Résolution des équations</vt:lpstr>
      <vt:lpstr>3) Résolution des équations</vt:lpstr>
      <vt:lpstr>3) Résolution des équations</vt:lpstr>
      <vt:lpstr>Vérification</vt:lpstr>
      <vt:lpstr>Vérification d’une condition</vt:lpstr>
      <vt:lpstr>Vérification et validation des méthodes </vt:lpstr>
      <vt:lpstr>Défis à relever</vt:lpstr>
      <vt:lpstr>Points forts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Pâte à bagel</dc:title>
  <dc:creator>Rosalie Turgeon</dc:creator>
  <cp:lastModifiedBy>Rosalie Turgeon</cp:lastModifiedBy>
  <cp:revision>17</cp:revision>
  <dcterms:created xsi:type="dcterms:W3CDTF">2022-12-02T19:07:53Z</dcterms:created>
  <dcterms:modified xsi:type="dcterms:W3CDTF">2022-12-05T04:47:52Z</dcterms:modified>
</cp:coreProperties>
</file>