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8"/>
  </p:notesMasterIdLst>
  <p:sldIdLst>
    <p:sldId id="257" r:id="rId2"/>
    <p:sldId id="259" r:id="rId3"/>
    <p:sldId id="276" r:id="rId4"/>
    <p:sldId id="277" r:id="rId5"/>
    <p:sldId id="287" r:id="rId6"/>
    <p:sldId id="288" r:id="rId7"/>
    <p:sldId id="269" r:id="rId8"/>
    <p:sldId id="278" r:id="rId9"/>
    <p:sldId id="279" r:id="rId10"/>
    <p:sldId id="280" r:id="rId11"/>
    <p:sldId id="281" r:id="rId12"/>
    <p:sldId id="282" r:id="rId13"/>
    <p:sldId id="286" r:id="rId14"/>
    <p:sldId id="283" r:id="rId15"/>
    <p:sldId id="284" r:id="rId16"/>
    <p:sldId id="28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1C6B34-C2A6-394A-A15E-6F867B25255C}" v="69" dt="2021-12-18T03:07:17.4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220"/>
    <p:restoredTop sz="94649"/>
  </p:normalViewPr>
  <p:slideViewPr>
    <p:cSldViewPr snapToGrid="0" snapToObjects="1" showGuides="1">
      <p:cViewPr varScale="1">
        <p:scale>
          <a:sx n="98" d="100"/>
          <a:sy n="98" d="100"/>
        </p:scale>
        <p:origin x="216" y="272"/>
      </p:cViewPr>
      <p:guideLst/>
    </p:cSldViewPr>
  </p:slideViewPr>
  <p:notesTextViewPr>
    <p:cViewPr>
      <p:scale>
        <a:sx n="1" d="1"/>
        <a:sy n="1" d="1"/>
      </p:scale>
      <p:origin x="0" y="-19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win Hicks" userId="60e75db196afaf99" providerId="LiveId" clId="{DC1C6B34-C2A6-394A-A15E-6F867B25255C}"/>
    <pc:docChg chg="custSel addSld modSld">
      <pc:chgData name="Edwin Hicks" userId="60e75db196afaf99" providerId="LiveId" clId="{DC1C6B34-C2A6-394A-A15E-6F867B25255C}" dt="2021-12-18T03:13:18.883" v="1143" actId="20577"/>
      <pc:docMkLst>
        <pc:docMk/>
      </pc:docMkLst>
      <pc:sldChg chg="modNotesTx">
        <pc:chgData name="Edwin Hicks" userId="60e75db196afaf99" providerId="LiveId" clId="{DC1C6B34-C2A6-394A-A15E-6F867B25255C}" dt="2021-12-18T02:33:29.212" v="2" actId="20577"/>
        <pc:sldMkLst>
          <pc:docMk/>
          <pc:sldMk cId="3926576269" sldId="278"/>
        </pc:sldMkLst>
      </pc:sldChg>
      <pc:sldChg chg="modNotesTx">
        <pc:chgData name="Edwin Hicks" userId="60e75db196afaf99" providerId="LiveId" clId="{DC1C6B34-C2A6-394A-A15E-6F867B25255C}" dt="2021-12-18T02:36:13.494" v="298" actId="20577"/>
        <pc:sldMkLst>
          <pc:docMk/>
          <pc:sldMk cId="3186989356" sldId="279"/>
        </pc:sldMkLst>
      </pc:sldChg>
      <pc:sldChg chg="modNotesTx">
        <pc:chgData name="Edwin Hicks" userId="60e75db196afaf99" providerId="LiveId" clId="{DC1C6B34-C2A6-394A-A15E-6F867B25255C}" dt="2021-12-18T03:08:19.827" v="962" actId="20577"/>
        <pc:sldMkLst>
          <pc:docMk/>
          <pc:sldMk cId="1114180148" sldId="283"/>
        </pc:sldMkLst>
      </pc:sldChg>
      <pc:sldChg chg="modSp mod modNotesTx">
        <pc:chgData name="Edwin Hicks" userId="60e75db196afaf99" providerId="LiveId" clId="{DC1C6B34-C2A6-394A-A15E-6F867B25255C}" dt="2021-12-18T03:11:44.476" v="1128" actId="20577"/>
        <pc:sldMkLst>
          <pc:docMk/>
          <pc:sldMk cId="2319009225" sldId="285"/>
        </pc:sldMkLst>
        <pc:spChg chg="mod">
          <ac:chgData name="Edwin Hicks" userId="60e75db196afaf99" providerId="LiveId" clId="{DC1C6B34-C2A6-394A-A15E-6F867B25255C}" dt="2021-12-18T03:07:01.763" v="959" actId="20577"/>
          <ac:spMkLst>
            <pc:docMk/>
            <pc:sldMk cId="2319009225" sldId="285"/>
            <ac:spMk id="5" creationId="{FE54B6C7-DA18-614C-ACA0-8F6822F747B0}"/>
          </ac:spMkLst>
        </pc:spChg>
      </pc:sldChg>
      <pc:sldChg chg="modNotesTx">
        <pc:chgData name="Edwin Hicks" userId="60e75db196afaf99" providerId="LiveId" clId="{DC1C6B34-C2A6-394A-A15E-6F867B25255C}" dt="2021-12-18T03:13:18.883" v="1143" actId="20577"/>
        <pc:sldMkLst>
          <pc:docMk/>
          <pc:sldMk cId="156118349" sldId="286"/>
        </pc:sldMkLst>
      </pc:sldChg>
      <pc:sldChg chg="modSp new mod">
        <pc:chgData name="Edwin Hicks" userId="60e75db196afaf99" providerId="LiveId" clId="{DC1C6B34-C2A6-394A-A15E-6F867B25255C}" dt="2021-12-18T03:03:11.891" v="862" actId="20577"/>
        <pc:sldMkLst>
          <pc:docMk/>
          <pc:sldMk cId="286529242" sldId="287"/>
        </pc:sldMkLst>
        <pc:spChg chg="mod">
          <ac:chgData name="Edwin Hicks" userId="60e75db196afaf99" providerId="LiveId" clId="{DC1C6B34-C2A6-394A-A15E-6F867B25255C}" dt="2021-12-18T02:46:03.470" v="312" actId="20577"/>
          <ac:spMkLst>
            <pc:docMk/>
            <pc:sldMk cId="286529242" sldId="287"/>
            <ac:spMk id="2" creationId="{4B85D515-4EC9-1B42-93DF-6CFDF0676286}"/>
          </ac:spMkLst>
        </pc:spChg>
        <pc:spChg chg="mod">
          <ac:chgData name="Edwin Hicks" userId="60e75db196afaf99" providerId="LiveId" clId="{DC1C6B34-C2A6-394A-A15E-6F867B25255C}" dt="2021-12-18T03:03:11.891" v="862" actId="20577"/>
          <ac:spMkLst>
            <pc:docMk/>
            <pc:sldMk cId="286529242" sldId="287"/>
            <ac:spMk id="3" creationId="{F30E03AE-83F8-2B4B-BAA1-F0D5FB74A3E4}"/>
          </ac:spMkLst>
        </pc:spChg>
      </pc:sldChg>
      <pc:sldChg chg="modSp new mod">
        <pc:chgData name="Edwin Hicks" userId="60e75db196afaf99" providerId="LiveId" clId="{DC1C6B34-C2A6-394A-A15E-6F867B25255C}" dt="2021-12-18T02:46:20.285" v="317"/>
        <pc:sldMkLst>
          <pc:docMk/>
          <pc:sldMk cId="2659699166" sldId="288"/>
        </pc:sldMkLst>
        <pc:spChg chg="mod">
          <ac:chgData name="Edwin Hicks" userId="60e75db196afaf99" providerId="LiveId" clId="{DC1C6B34-C2A6-394A-A15E-6F867B25255C}" dt="2021-12-18T02:46:12.495" v="316" actId="20577"/>
          <ac:spMkLst>
            <pc:docMk/>
            <pc:sldMk cId="2659699166" sldId="288"/>
            <ac:spMk id="2" creationId="{4B71CDF8-71D0-E448-99D9-21B69934B044}"/>
          </ac:spMkLst>
        </pc:spChg>
        <pc:spChg chg="mod">
          <ac:chgData name="Edwin Hicks" userId="60e75db196afaf99" providerId="LiveId" clId="{DC1C6B34-C2A6-394A-A15E-6F867B25255C}" dt="2021-12-18T02:46:20.285" v="317"/>
          <ac:spMkLst>
            <pc:docMk/>
            <pc:sldMk cId="2659699166" sldId="288"/>
            <ac:spMk id="3" creationId="{586EDD8F-4AD6-6644-9B05-CA5EB3B3612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0239D73C-AF14-7643-8BC7-209F4FB10DDF}" type="datetimeFigureOut">
              <a:rPr lang="en-US" smtClean="0"/>
              <a:pPr/>
              <a:t>12/17/21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52A25F9-16D3-E64A-8639-7B020C319E7B}" type="slidenum">
              <a:rPr lang="en-US" smtClean="0"/>
              <a:pPr/>
              <a:t>‹#›</a:t>
            </a:fld>
            <a:endParaRPr lang="en-US" dirty="0"/>
          </a:p>
        </p:txBody>
      </p:sp>
    </p:spTree>
    <p:extLst>
      <p:ext uri="{BB962C8B-B14F-4D97-AF65-F5344CB8AC3E}">
        <p14:creationId xmlns:p14="http://schemas.microsoft.com/office/powerpoint/2010/main" val="1908973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Vaccinations are a hot topic in America, especially now that the booster shots are becoming available. We are interested in seeing if there is any connection between political orientation, and the decision to be vaccinated in America.</a:t>
            </a:r>
          </a:p>
          <a:p>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2</a:t>
            </a:fld>
            <a:endParaRPr lang="en-US" dirty="0"/>
          </a:p>
        </p:txBody>
      </p:sp>
    </p:spTree>
    <p:extLst>
      <p:ext uri="{BB962C8B-B14F-4D97-AF65-F5344CB8AC3E}">
        <p14:creationId xmlns:p14="http://schemas.microsoft.com/office/powerpoint/2010/main" val="1971999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final map comparison. There does seem to be a pattern shared between the two maps. The west and east coast states are mostly blue states, and also seem to have a higher percentage for full vaccinations. The middle states are mostly red states, and seem to have a lower percentage for full vaccinations. However, there </a:t>
            </a:r>
            <a:r>
              <a:rPr lang="en-US"/>
              <a:t>are some </a:t>
            </a:r>
            <a:r>
              <a:rPr lang="en-US" dirty="0"/>
              <a:t>outliers such as Nevada, Texas, and Georgia.</a:t>
            </a:r>
          </a:p>
        </p:txBody>
      </p:sp>
      <p:sp>
        <p:nvSpPr>
          <p:cNvPr id="4" name="Slide Number Placeholder 3"/>
          <p:cNvSpPr>
            <a:spLocks noGrp="1"/>
          </p:cNvSpPr>
          <p:nvPr>
            <p:ph type="sldNum" sz="quarter" idx="5"/>
          </p:nvPr>
        </p:nvSpPr>
        <p:spPr/>
        <p:txBody>
          <a:bodyPr/>
          <a:lstStyle/>
          <a:p>
            <a:fld id="{F52A25F9-16D3-E64A-8639-7B020C319E7B}" type="slidenum">
              <a:rPr lang="en-US" smtClean="0"/>
              <a:pPr/>
              <a:t>13</a:t>
            </a:fld>
            <a:endParaRPr lang="en-US" dirty="0"/>
          </a:p>
        </p:txBody>
      </p:sp>
    </p:spTree>
    <p:extLst>
      <p:ext uri="{BB962C8B-B14F-4D97-AF65-F5344CB8AC3E}">
        <p14:creationId xmlns:p14="http://schemas.microsoft.com/office/powerpoint/2010/main" val="2531822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shows the relation between the total number of people fully vaccinated and the total number of votes for the blue (Democratic) states. There is no clear trend here, and the slope of the graph is basically 1.</a:t>
            </a:r>
          </a:p>
        </p:txBody>
      </p:sp>
      <p:sp>
        <p:nvSpPr>
          <p:cNvPr id="4" name="Slide Number Placeholder 3"/>
          <p:cNvSpPr>
            <a:spLocks noGrp="1"/>
          </p:cNvSpPr>
          <p:nvPr>
            <p:ph type="sldNum" sz="quarter" idx="5"/>
          </p:nvPr>
        </p:nvSpPr>
        <p:spPr/>
        <p:txBody>
          <a:bodyPr/>
          <a:lstStyle/>
          <a:p>
            <a:fld id="{F52A25F9-16D3-E64A-8639-7B020C319E7B}" type="slidenum">
              <a:rPr lang="en-US" smtClean="0"/>
              <a:pPr/>
              <a:t>14</a:t>
            </a:fld>
            <a:endParaRPr lang="en-US" dirty="0"/>
          </a:p>
        </p:txBody>
      </p:sp>
    </p:spTree>
    <p:extLst>
      <p:ext uri="{BB962C8B-B14F-4D97-AF65-F5344CB8AC3E}">
        <p14:creationId xmlns:p14="http://schemas.microsoft.com/office/powerpoint/2010/main" val="2021296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graph shows the relation between the total number of people fully vaccinated and the total number of votes for the red (Republican) states. There is also no clear trend here, and the slope of the graph is 1 again. </a:t>
            </a:r>
          </a:p>
          <a:p>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15</a:t>
            </a:fld>
            <a:endParaRPr lang="en-US" dirty="0"/>
          </a:p>
        </p:txBody>
      </p:sp>
    </p:spTree>
    <p:extLst>
      <p:ext uri="{BB962C8B-B14F-4D97-AF65-F5344CB8AC3E}">
        <p14:creationId xmlns:p14="http://schemas.microsoft.com/office/powerpoint/2010/main" val="2757220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scatterplots of people fully vaccinated vs total votes for the red and blue states did not yield any kind of connection. The choropleth map comparison showed some connection between political views and vaccination rates, implying that democratic states have a slightly higher vaccination rate than republican states.</a:t>
            </a:r>
          </a:p>
        </p:txBody>
      </p:sp>
      <p:sp>
        <p:nvSpPr>
          <p:cNvPr id="4" name="Slide Number Placeholder 3"/>
          <p:cNvSpPr>
            <a:spLocks noGrp="1"/>
          </p:cNvSpPr>
          <p:nvPr>
            <p:ph type="sldNum" sz="quarter" idx="5"/>
          </p:nvPr>
        </p:nvSpPr>
        <p:spPr/>
        <p:txBody>
          <a:bodyPr/>
          <a:lstStyle/>
          <a:p>
            <a:fld id="{F52A25F9-16D3-E64A-8639-7B020C319E7B}" type="slidenum">
              <a:rPr lang="en-US" smtClean="0"/>
              <a:pPr/>
              <a:t>16</a:t>
            </a:fld>
            <a:endParaRPr lang="en-US" dirty="0"/>
          </a:p>
        </p:txBody>
      </p:sp>
    </p:spTree>
    <p:extLst>
      <p:ext uri="{BB962C8B-B14F-4D97-AF65-F5344CB8AC3E}">
        <p14:creationId xmlns:p14="http://schemas.microsoft.com/office/powerpoint/2010/main" val="1865591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Political orientation is very complicated. We decided to generalize the overall political views of America state by state. Using data from the 2020 election, we can see the overall political position of a state by which presidential candidate won the popular vote. We will also look at the major political parties involved, as well as which states voted the most. The election data was given by county, so we grouped each county into their respective states to determine the overall state political orientation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3</a:t>
            </a:fld>
            <a:endParaRPr lang="en-US" dirty="0"/>
          </a:p>
        </p:txBody>
      </p:sp>
    </p:spTree>
    <p:extLst>
      <p:ext uri="{BB962C8B-B14F-4D97-AF65-F5344CB8AC3E}">
        <p14:creationId xmlns:p14="http://schemas.microsoft.com/office/powerpoint/2010/main" val="1220140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compare our findings from the election dataset with vaccination data for each state. The vaccination dataset that we used had lots of vaccination information for each state, including the number of vaccinations distributed, the number of vaccinations actually used, and the number of people fully vaccinated. </a:t>
            </a:r>
          </a:p>
          <a:p>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4</a:t>
            </a:fld>
            <a:endParaRPr lang="en-US" dirty="0"/>
          </a:p>
        </p:txBody>
      </p:sp>
    </p:spTree>
    <p:extLst>
      <p:ext uri="{BB962C8B-B14F-4D97-AF65-F5344CB8AC3E}">
        <p14:creationId xmlns:p14="http://schemas.microsoft.com/office/powerpoint/2010/main" val="228970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total votes per state. California, Texas, Florida, and New York voted the most in the 2020 election.</a:t>
            </a:r>
          </a:p>
        </p:txBody>
      </p:sp>
      <p:sp>
        <p:nvSpPr>
          <p:cNvPr id="4" name="Slide Number Placeholder 3"/>
          <p:cNvSpPr>
            <a:spLocks noGrp="1"/>
          </p:cNvSpPr>
          <p:nvPr>
            <p:ph type="sldNum" sz="quarter" idx="5"/>
          </p:nvPr>
        </p:nvSpPr>
        <p:spPr/>
        <p:txBody>
          <a:bodyPr/>
          <a:lstStyle/>
          <a:p>
            <a:fld id="{F52A25F9-16D3-E64A-8639-7B020C319E7B}" type="slidenum">
              <a:rPr lang="en-US" smtClean="0"/>
              <a:pPr/>
              <a:t>7</a:t>
            </a:fld>
            <a:endParaRPr lang="en-US" dirty="0"/>
          </a:p>
        </p:txBody>
      </p:sp>
    </p:spTree>
    <p:extLst>
      <p:ext uri="{BB962C8B-B14F-4D97-AF65-F5344CB8AC3E}">
        <p14:creationId xmlns:p14="http://schemas.microsoft.com/office/powerpoint/2010/main" val="3680846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shows the percentage of counties won by each political party. While the republican party won more total counties, they still lost the overall election. This is due to the fact that some counties are more populated than others.</a:t>
            </a:r>
          </a:p>
        </p:txBody>
      </p:sp>
      <p:sp>
        <p:nvSpPr>
          <p:cNvPr id="4" name="Slide Number Placeholder 3"/>
          <p:cNvSpPr>
            <a:spLocks noGrp="1"/>
          </p:cNvSpPr>
          <p:nvPr>
            <p:ph type="sldNum" sz="quarter" idx="5"/>
          </p:nvPr>
        </p:nvSpPr>
        <p:spPr/>
        <p:txBody>
          <a:bodyPr/>
          <a:lstStyle/>
          <a:p>
            <a:fld id="{F52A25F9-16D3-E64A-8639-7B020C319E7B}" type="slidenum">
              <a:rPr lang="en-US" smtClean="0"/>
              <a:pPr/>
              <a:t>8</a:t>
            </a:fld>
            <a:endParaRPr lang="en-US" dirty="0"/>
          </a:p>
        </p:txBody>
      </p:sp>
    </p:spTree>
    <p:extLst>
      <p:ext uri="{BB962C8B-B14F-4D97-AF65-F5344CB8AC3E}">
        <p14:creationId xmlns:p14="http://schemas.microsoft.com/office/powerpoint/2010/main" val="2332747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shows the total vaccinations distributed for the top 20 states. The top 4 states here were also the states with the most total votes for the election. Again, this makes sense considering these are the most populated states</a:t>
            </a:r>
          </a:p>
        </p:txBody>
      </p:sp>
      <p:sp>
        <p:nvSpPr>
          <p:cNvPr id="4" name="Slide Number Placeholder 3"/>
          <p:cNvSpPr>
            <a:spLocks noGrp="1"/>
          </p:cNvSpPr>
          <p:nvPr>
            <p:ph type="sldNum" sz="quarter" idx="5"/>
          </p:nvPr>
        </p:nvSpPr>
        <p:spPr/>
        <p:txBody>
          <a:bodyPr/>
          <a:lstStyle/>
          <a:p>
            <a:fld id="{F52A25F9-16D3-E64A-8639-7B020C319E7B}" type="slidenum">
              <a:rPr lang="en-US" smtClean="0"/>
              <a:pPr/>
              <a:t>9</a:t>
            </a:fld>
            <a:endParaRPr lang="en-US" dirty="0"/>
          </a:p>
        </p:txBody>
      </p:sp>
    </p:spTree>
    <p:extLst>
      <p:ext uri="{BB962C8B-B14F-4D97-AF65-F5344CB8AC3E}">
        <p14:creationId xmlns:p14="http://schemas.microsoft.com/office/powerpoint/2010/main" val="1092673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shows the vaccination efficiency for each state. </a:t>
            </a:r>
            <a:r>
              <a:rPr lang="en-US" dirty="0" err="1"/>
              <a:t>share_doses_used</a:t>
            </a:r>
            <a:r>
              <a:rPr lang="en-US" dirty="0"/>
              <a:t> is the number of vaccinations used per the number of vaccinations distributed. The other states hover around .5 or lower, meaning they use half or less than half of the vaccinations that they are given.</a:t>
            </a:r>
          </a:p>
        </p:txBody>
      </p:sp>
      <p:sp>
        <p:nvSpPr>
          <p:cNvPr id="4" name="Slide Number Placeholder 3"/>
          <p:cNvSpPr>
            <a:spLocks noGrp="1"/>
          </p:cNvSpPr>
          <p:nvPr>
            <p:ph type="sldNum" sz="quarter" idx="5"/>
          </p:nvPr>
        </p:nvSpPr>
        <p:spPr/>
        <p:txBody>
          <a:bodyPr/>
          <a:lstStyle/>
          <a:p>
            <a:fld id="{F52A25F9-16D3-E64A-8639-7B020C319E7B}" type="slidenum">
              <a:rPr lang="en-US" smtClean="0"/>
              <a:pPr/>
              <a:t>10</a:t>
            </a:fld>
            <a:endParaRPr lang="en-US" dirty="0"/>
          </a:p>
        </p:txBody>
      </p:sp>
    </p:spTree>
    <p:extLst>
      <p:ext uri="{BB962C8B-B14F-4D97-AF65-F5344CB8AC3E}">
        <p14:creationId xmlns:p14="http://schemas.microsoft.com/office/powerpoint/2010/main" val="3303028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map shows the overall political orientation of each state. Red is for the Republican party, and blue is for the Democratic party. </a:t>
            </a:r>
          </a:p>
        </p:txBody>
      </p:sp>
      <p:sp>
        <p:nvSpPr>
          <p:cNvPr id="4" name="Slide Number Placeholder 3"/>
          <p:cNvSpPr>
            <a:spLocks noGrp="1"/>
          </p:cNvSpPr>
          <p:nvPr>
            <p:ph type="sldNum" sz="quarter" idx="5"/>
          </p:nvPr>
        </p:nvSpPr>
        <p:spPr/>
        <p:txBody>
          <a:bodyPr/>
          <a:lstStyle/>
          <a:p>
            <a:fld id="{F52A25F9-16D3-E64A-8639-7B020C319E7B}" type="slidenum">
              <a:rPr lang="en-US" smtClean="0"/>
              <a:pPr/>
              <a:t>11</a:t>
            </a:fld>
            <a:endParaRPr lang="en-US" dirty="0"/>
          </a:p>
        </p:txBody>
      </p:sp>
    </p:spTree>
    <p:extLst>
      <p:ext uri="{BB962C8B-B14F-4D97-AF65-F5344CB8AC3E}">
        <p14:creationId xmlns:p14="http://schemas.microsoft.com/office/powerpoint/2010/main" val="837062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map shows the ratio of the number of people vaccinated per 100 people for each state. Every state is above 40% for people fully vaccinated.</a:t>
            </a:r>
          </a:p>
        </p:txBody>
      </p:sp>
      <p:sp>
        <p:nvSpPr>
          <p:cNvPr id="4" name="Slide Number Placeholder 3"/>
          <p:cNvSpPr>
            <a:spLocks noGrp="1"/>
          </p:cNvSpPr>
          <p:nvPr>
            <p:ph type="sldNum" sz="quarter" idx="5"/>
          </p:nvPr>
        </p:nvSpPr>
        <p:spPr/>
        <p:txBody>
          <a:bodyPr/>
          <a:lstStyle/>
          <a:p>
            <a:fld id="{F52A25F9-16D3-E64A-8639-7B020C319E7B}" type="slidenum">
              <a:rPr lang="en-US" smtClean="0"/>
              <a:pPr/>
              <a:t>12</a:t>
            </a:fld>
            <a:endParaRPr lang="en-US" dirty="0"/>
          </a:p>
        </p:txBody>
      </p:sp>
    </p:spTree>
    <p:extLst>
      <p:ext uri="{BB962C8B-B14F-4D97-AF65-F5344CB8AC3E}">
        <p14:creationId xmlns:p14="http://schemas.microsoft.com/office/powerpoint/2010/main" val="37439632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tx1"/>
                </a:solidFill>
                <a:latin typeface="+mn-lt"/>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tx2"/>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stretch>
            <a:fillRect/>
          </a:stretch>
        </p:blipFill>
        <p:spPr>
          <a:xfrm>
            <a:off x="660400" y="6041329"/>
            <a:ext cx="4800600" cy="355823"/>
          </a:xfrm>
          <a:prstGeom prst="rect">
            <a:avLst/>
          </a:prstGeom>
        </p:spPr>
      </p:pic>
    </p:spTree>
    <p:extLst>
      <p:ext uri="{BB962C8B-B14F-4D97-AF65-F5344CB8AC3E}">
        <p14:creationId xmlns:p14="http://schemas.microsoft.com/office/powerpoint/2010/main" val="38254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10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DC6EF38F-8DF7-3941-B22C-502232E4CB0B}"/>
              </a:ext>
            </a:extLst>
          </p:cNvPr>
          <p:cNvSpPr>
            <a:spLocks noGrp="1" noChangeAspect="1"/>
          </p:cNvSpPr>
          <p:nvPr>
            <p:ph type="pic" idx="13"/>
          </p:nvPr>
        </p:nvSpPr>
        <p:spPr>
          <a:xfrm>
            <a:off x="5098566" y="1079500"/>
            <a:ext cx="7093434" cy="57785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616792"/>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2">
            <a:extLst>
              <a:ext uri="{FF2B5EF4-FFF2-40B4-BE49-F238E27FC236}">
                <a16:creationId xmlns:a16="http://schemas.microsoft.com/office/drawing/2014/main" id="{0CAA554F-B37C-9E47-B5E4-82235D4EC6CD}"/>
              </a:ext>
            </a:extLst>
          </p:cNvPr>
          <p:cNvSpPr>
            <a:spLocks noGrp="1" noChangeAspect="1"/>
          </p:cNvSpPr>
          <p:nvPr>
            <p:ph type="pic" idx="13"/>
          </p:nvPr>
        </p:nvSpPr>
        <p:spPr>
          <a:xfrm>
            <a:off x="5114631" y="1066800"/>
            <a:ext cx="7077369" cy="293259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8" name="Picture Placeholder 2">
            <a:extLst>
              <a:ext uri="{FF2B5EF4-FFF2-40B4-BE49-F238E27FC236}">
                <a16:creationId xmlns:a16="http://schemas.microsoft.com/office/drawing/2014/main" id="{9F5FDDA2-E7AF-294B-ACDF-BDB5997277BC}"/>
              </a:ext>
            </a:extLst>
          </p:cNvPr>
          <p:cNvSpPr>
            <a:spLocks noGrp="1" noChangeAspect="1"/>
          </p:cNvSpPr>
          <p:nvPr>
            <p:ph type="pic" idx="14"/>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9" name="Picture Placeholder 2">
            <a:extLst>
              <a:ext uri="{FF2B5EF4-FFF2-40B4-BE49-F238E27FC236}">
                <a16:creationId xmlns:a16="http://schemas.microsoft.com/office/drawing/2014/main" id="{F2499D1A-BF4E-8444-BF94-86863CA11648}"/>
              </a:ext>
            </a:extLst>
          </p:cNvPr>
          <p:cNvSpPr>
            <a:spLocks noGrp="1" noChangeAspect="1"/>
          </p:cNvSpPr>
          <p:nvPr>
            <p:ph type="pic" idx="15"/>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Tree>
    <p:extLst>
      <p:ext uri="{BB962C8B-B14F-4D97-AF65-F5344CB8AC3E}">
        <p14:creationId xmlns:p14="http://schemas.microsoft.com/office/powerpoint/2010/main" val="54085193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Wid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06A37-D6A5-0C40-A676-03633A9FD245}"/>
              </a:ext>
            </a:extLst>
          </p:cNvPr>
          <p:cNvSpPr>
            <a:spLocks noGrp="1"/>
          </p:cNvSpPr>
          <p:nvPr>
            <p:ph type="title"/>
          </p:nvPr>
        </p:nvSpPr>
        <p:spPr/>
        <p:txBody>
          <a:bodyPr/>
          <a:lstStyle/>
          <a:p>
            <a:r>
              <a:rPr lang="en-US" dirty="0"/>
              <a:t>Click to edit</a:t>
            </a:r>
          </a:p>
        </p:txBody>
      </p:sp>
      <p:sp>
        <p:nvSpPr>
          <p:cNvPr id="3" name="Picture Placeholder 2">
            <a:extLst>
              <a:ext uri="{FF2B5EF4-FFF2-40B4-BE49-F238E27FC236}">
                <a16:creationId xmlns:a16="http://schemas.microsoft.com/office/drawing/2014/main" id="{CB21EA68-2B0A-7648-9710-0081FFDD7D68}"/>
              </a:ext>
            </a:extLst>
          </p:cNvPr>
          <p:cNvSpPr>
            <a:spLocks noGrp="1" noChangeAspect="1"/>
          </p:cNvSpPr>
          <p:nvPr>
            <p:ph type="pic" idx="13"/>
          </p:nvPr>
        </p:nvSpPr>
        <p:spPr>
          <a:xfrm>
            <a:off x="0" y="1066800"/>
            <a:ext cx="12192000" cy="57912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Tree>
    <p:extLst>
      <p:ext uri="{BB962C8B-B14F-4D97-AF65-F5344CB8AC3E}">
        <p14:creationId xmlns:p14="http://schemas.microsoft.com/office/powerpoint/2010/main" val="276045891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hart Placeholder 2">
            <a:extLst>
              <a:ext uri="{FF2B5EF4-FFF2-40B4-BE49-F238E27FC236}">
                <a16:creationId xmlns:a16="http://schemas.microsoft.com/office/drawing/2014/main" id="{7B782143-2792-E14B-AE51-0FFA9028EB8A}"/>
              </a:ext>
            </a:extLst>
          </p:cNvPr>
          <p:cNvSpPr>
            <a:spLocks noGrp="1"/>
          </p:cNvSpPr>
          <p:nvPr>
            <p:ph type="chart" sz="quarter" idx="16"/>
          </p:nvPr>
        </p:nvSpPr>
        <p:spPr>
          <a:xfrm>
            <a:off x="5161935" y="1976285"/>
            <a:ext cx="6325152" cy="3967316"/>
          </a:xfrm>
          <a:prstGeom prst="rect">
            <a:avLst/>
          </a:prstGeom>
          <a:solidFill>
            <a:schemeClr val="bg2">
              <a:lumMod val="75000"/>
            </a:schemeClr>
          </a:solidFill>
          <a:ln>
            <a:noFill/>
          </a:ln>
        </p:spPr>
        <p:style>
          <a:lnRef idx="1">
            <a:schemeClr val="accent3"/>
          </a:lnRef>
          <a:fillRef idx="2">
            <a:schemeClr val="accent3"/>
          </a:fillRef>
          <a:effectRef idx="1">
            <a:schemeClr val="accent3"/>
          </a:effectRef>
          <a:fontRef idx="none"/>
        </p:style>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charset="0"/>
                <a:ea typeface="Arial" charset="0"/>
                <a:cs typeface="Arial" charset="0"/>
              </a:defRPr>
            </a:lvl1pPr>
          </a:lstStyle>
          <a:p>
            <a:endParaRPr lang="en-US" dirty="0"/>
          </a:p>
          <a:p>
            <a:r>
              <a:rPr lang="en-US" dirty="0"/>
              <a:t>Drag chart to placeholder or click icon to add chart</a:t>
            </a:r>
          </a:p>
          <a:p>
            <a:endParaRPr lang="en-US" dirty="0"/>
          </a:p>
        </p:txBody>
      </p:sp>
    </p:spTree>
    <p:extLst>
      <p:ext uri="{BB962C8B-B14F-4D97-AF65-F5344CB8AC3E}">
        <p14:creationId xmlns:p14="http://schemas.microsoft.com/office/powerpoint/2010/main" val="61249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bg1"/>
                </a:solidFill>
                <a:latin typeface="+mn-lt"/>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stretch>
            <a:fillRect/>
          </a:stretch>
        </p:blipFill>
        <p:spPr>
          <a:xfrm>
            <a:off x="660402" y="6041329"/>
            <a:ext cx="4800595" cy="355823"/>
          </a:xfrm>
          <a:prstGeom prst="rect">
            <a:avLst/>
          </a:prstGeom>
        </p:spPr>
      </p:pic>
    </p:spTree>
    <p:extLst>
      <p:ext uri="{BB962C8B-B14F-4D97-AF65-F5344CB8AC3E}">
        <p14:creationId xmlns:p14="http://schemas.microsoft.com/office/powerpoint/2010/main" val="3910948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bg1"/>
                </a:solidFill>
                <a:latin typeface="+mn-lt"/>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pic>
        <p:nvPicPr>
          <p:cNvPr id="7" name="Picture 6" descr="University at Buffalo, The State University of New York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Tree>
    <p:extLst>
      <p:ext uri="{BB962C8B-B14F-4D97-AF65-F5344CB8AC3E}">
        <p14:creationId xmlns:p14="http://schemas.microsoft.com/office/powerpoint/2010/main" val="2527521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tx2"/>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tx1"/>
                </a:solidFill>
                <a:latin typeface="+mn-lt"/>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pic>
        <p:nvPicPr>
          <p:cNvPr id="7" name="Picture 6" descr="University at Buffalo, The State University of New York logo"/>
          <p:cNvPicPr>
            <a:picLocks noChangeAspect="1"/>
          </p:cNvPicPr>
          <p:nvPr userDrawn="1"/>
        </p:nvPicPr>
        <p:blipFill>
          <a:blip r:embed="rId3"/>
          <a:stretch>
            <a:fillRect/>
          </a:stretch>
        </p:blipFill>
        <p:spPr>
          <a:xfrm>
            <a:off x="355600" y="321249"/>
            <a:ext cx="4800600" cy="355823"/>
          </a:xfrm>
          <a:prstGeom prst="rect">
            <a:avLst/>
          </a:prstGeom>
        </p:spPr>
      </p:pic>
    </p:spTree>
    <p:extLst>
      <p:ext uri="{BB962C8B-B14F-4D97-AF65-F5344CB8AC3E}">
        <p14:creationId xmlns:p14="http://schemas.microsoft.com/office/powerpoint/2010/main" val="2079564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12402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321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2B2E-D090-724F-8681-FBE0CDA2F117}"/>
              </a:ext>
            </a:extLst>
          </p:cNvPr>
          <p:cNvSpPr>
            <a:spLocks noGrp="1"/>
          </p:cNvSpPr>
          <p:nvPr>
            <p:ph type="title"/>
          </p:nvPr>
        </p:nvSpPr>
        <p:spPr>
          <a:xfrm>
            <a:off x="566928" y="1499616"/>
            <a:ext cx="10515600"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E559530-982F-0F4F-B296-9DB2F44D8051}"/>
              </a:ext>
            </a:extLst>
          </p:cNvPr>
          <p:cNvSpPr>
            <a:spLocks noGrp="1"/>
          </p:cNvSpPr>
          <p:nvPr>
            <p:ph sz="half" idx="1"/>
          </p:nvPr>
        </p:nvSpPr>
        <p:spPr>
          <a:xfrm>
            <a:off x="566928" y="2185416"/>
            <a:ext cx="4500372" cy="394868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90367C6-4AC8-9C47-BDFA-A5613CF90E15}"/>
              </a:ext>
            </a:extLst>
          </p:cNvPr>
          <p:cNvSpPr>
            <a:spLocks noGrp="1"/>
          </p:cNvSpPr>
          <p:nvPr>
            <p:ph sz="half" idx="2"/>
          </p:nvPr>
        </p:nvSpPr>
        <p:spPr>
          <a:xfrm>
            <a:off x="5410200" y="2185416"/>
            <a:ext cx="4498848" cy="395020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9462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C5C1-32E2-374C-809B-D54BEC11EB3F}"/>
              </a:ext>
            </a:extLst>
          </p:cNvPr>
          <p:cNvSpPr>
            <a:spLocks noGrp="1"/>
          </p:cNvSpPr>
          <p:nvPr>
            <p:ph type="title"/>
          </p:nvPr>
        </p:nvSpPr>
        <p:spPr>
          <a:xfrm>
            <a:off x="566928" y="1499616"/>
            <a:ext cx="10515600" cy="590931"/>
          </a:xfrm>
        </p:spPr>
        <p:txBody>
          <a:bodyPr>
            <a:spAutoFit/>
          </a:bodyPr>
          <a:lstStyle/>
          <a:p>
            <a:r>
              <a:rPr lang="en-US" dirty="0"/>
              <a:t>Click to edit Master title style</a:t>
            </a:r>
          </a:p>
        </p:txBody>
      </p:sp>
      <p:sp>
        <p:nvSpPr>
          <p:cNvPr id="3" name="Text Placeholder 2">
            <a:extLst>
              <a:ext uri="{FF2B5EF4-FFF2-40B4-BE49-F238E27FC236}">
                <a16:creationId xmlns:a16="http://schemas.microsoft.com/office/drawing/2014/main" id="{9798817A-73B4-F340-8D0E-FB813E55F799}"/>
              </a:ext>
            </a:extLst>
          </p:cNvPr>
          <p:cNvSpPr>
            <a:spLocks noGrp="1"/>
          </p:cNvSpPr>
          <p:nvPr>
            <p:ph type="body" idx="1" hasCustomPrompt="1"/>
          </p:nvPr>
        </p:nvSpPr>
        <p:spPr>
          <a:xfrm>
            <a:off x="566928" y="2185416"/>
            <a:ext cx="5138928" cy="393192"/>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B5126641-0094-3D49-865E-3DB9ECAC43C4}"/>
              </a:ext>
            </a:extLst>
          </p:cNvPr>
          <p:cNvSpPr>
            <a:spLocks noGrp="1"/>
          </p:cNvSpPr>
          <p:nvPr>
            <p:ph sz="half" idx="2"/>
          </p:nvPr>
        </p:nvSpPr>
        <p:spPr>
          <a:xfrm>
            <a:off x="566928" y="2593340"/>
            <a:ext cx="5140515" cy="3535744"/>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6E11705-25F9-194A-9D2F-C9FEEA3A5744}"/>
              </a:ext>
            </a:extLst>
          </p:cNvPr>
          <p:cNvSpPr>
            <a:spLocks noGrp="1"/>
          </p:cNvSpPr>
          <p:nvPr>
            <p:ph type="body" sz="quarter" idx="3" hasCustomPrompt="1"/>
          </p:nvPr>
        </p:nvSpPr>
        <p:spPr>
          <a:xfrm>
            <a:off x="6172200" y="2185416"/>
            <a:ext cx="5138928" cy="394980"/>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7D978716-6004-6344-B5D2-C780B062C9CF}"/>
              </a:ext>
            </a:extLst>
          </p:cNvPr>
          <p:cNvSpPr>
            <a:spLocks noGrp="1"/>
          </p:cNvSpPr>
          <p:nvPr>
            <p:ph sz="quarter" idx="4"/>
          </p:nvPr>
        </p:nvSpPr>
        <p:spPr>
          <a:xfrm>
            <a:off x="6172200" y="2590800"/>
            <a:ext cx="5138928" cy="3538728"/>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4844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2439-3BDA-DB47-AA02-5590274D40F8}"/>
              </a:ext>
            </a:extLst>
          </p:cNvPr>
          <p:cNvSpPr>
            <a:spLocks noGrp="1"/>
          </p:cNvSpPr>
          <p:nvPr>
            <p:ph type="title"/>
          </p:nvPr>
        </p:nvSpPr>
        <p:spPr/>
        <p:txBody>
          <a:bodyPr>
            <a:spAutoFit/>
          </a:bodyPr>
          <a:lstStyle/>
          <a:p>
            <a:r>
              <a:rPr lang="en-US" dirty="0"/>
              <a:t>Click to edit Master title style</a:t>
            </a:r>
          </a:p>
        </p:txBody>
      </p:sp>
    </p:spTree>
    <p:extLst>
      <p:ext uri="{BB962C8B-B14F-4D97-AF65-F5344CB8AC3E}">
        <p14:creationId xmlns:p14="http://schemas.microsoft.com/office/powerpoint/2010/main" val="1209253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614BA-85C5-BA49-A402-F7BCCCDB2C4F}"/>
              </a:ext>
            </a:extLst>
          </p:cNvPr>
          <p:cNvSpPr>
            <a:spLocks noGrp="1"/>
          </p:cNvSpPr>
          <p:nvPr>
            <p:ph type="title"/>
          </p:nvPr>
        </p:nvSpPr>
        <p:spPr>
          <a:xfrm>
            <a:off x="566928" y="1499616"/>
            <a:ext cx="10515600" cy="590931"/>
          </a:xfrm>
          <a:prstGeom prst="rect">
            <a:avLst/>
          </a:prstGeom>
        </p:spPr>
        <p:txBody>
          <a:bodyPr vert="horz" lIns="91440" tIns="45720" rIns="91440" bIns="45720" rtlCol="0" anchor="b" anchorCtr="0">
            <a:spAutoFit/>
          </a:bodyPr>
          <a:lstStyle/>
          <a:p>
            <a:r>
              <a:rPr lang="en-US" dirty="0"/>
              <a:t>Click to edit Master title style</a:t>
            </a:r>
          </a:p>
        </p:txBody>
      </p:sp>
      <p:sp>
        <p:nvSpPr>
          <p:cNvPr id="3" name="Text Placeholder 2">
            <a:extLst>
              <a:ext uri="{FF2B5EF4-FFF2-40B4-BE49-F238E27FC236}">
                <a16:creationId xmlns:a16="http://schemas.microsoft.com/office/drawing/2014/main" id="{C6A66ADF-AEA5-DC4B-841D-168372B891D6}"/>
              </a:ext>
            </a:extLst>
          </p:cNvPr>
          <p:cNvSpPr>
            <a:spLocks noGrp="1"/>
          </p:cNvSpPr>
          <p:nvPr>
            <p:ph type="body" idx="1"/>
          </p:nvPr>
        </p:nvSpPr>
        <p:spPr>
          <a:xfrm>
            <a:off x="566928" y="2185416"/>
            <a:ext cx="10515600" cy="3968249"/>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University at Buffalo, The State University of New York logo">
            <a:extLst>
              <a:ext uri="{FF2B5EF4-FFF2-40B4-BE49-F238E27FC236}">
                <a16:creationId xmlns:a16="http://schemas.microsoft.com/office/drawing/2014/main" id="{27B0F206-4721-B742-B71F-C0AADA23A984}"/>
              </a:ext>
            </a:extLst>
          </p:cNvPr>
          <p:cNvPicPr>
            <a:picLocks noChangeAspect="1"/>
          </p:cNvPicPr>
          <p:nvPr userDrawn="1"/>
        </p:nvPicPr>
        <p:blipFill>
          <a:blip r:embed="rId17"/>
          <a:stretch>
            <a:fillRect/>
          </a:stretch>
        </p:blipFill>
        <p:spPr>
          <a:xfrm>
            <a:off x="355600" y="321249"/>
            <a:ext cx="4800600" cy="355823"/>
          </a:xfrm>
          <a:prstGeom prst="rect">
            <a:avLst/>
          </a:prstGeom>
        </p:spPr>
      </p:pic>
      <p:sp>
        <p:nvSpPr>
          <p:cNvPr id="7" name="Footer Placeholder 4">
            <a:extLst>
              <a:ext uri="{FF2B5EF4-FFF2-40B4-BE49-F238E27FC236}">
                <a16:creationId xmlns:a16="http://schemas.microsoft.com/office/drawing/2014/main" id="{D439930E-F253-DE46-B952-3E0957740773}"/>
              </a:ext>
            </a:extLst>
          </p:cNvPr>
          <p:cNvSpPr txBox="1">
            <a:spLocks/>
          </p:cNvSpPr>
          <p:nvPr userDrawn="1"/>
        </p:nvSpPr>
        <p:spPr>
          <a:xfrm>
            <a:off x="6938176" y="6319774"/>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53C135-CEC6-A548-8917-8F7FEB82358B}" type="slidenum">
              <a:rPr lang="en-US" b="1" smtClean="0"/>
              <a:pPr/>
              <a:t>‹#›</a:t>
            </a:fld>
            <a:endParaRPr lang="en-US" b="1" dirty="0"/>
          </a:p>
        </p:txBody>
      </p:sp>
    </p:spTree>
    <p:extLst>
      <p:ext uri="{BB962C8B-B14F-4D97-AF65-F5344CB8AC3E}">
        <p14:creationId xmlns:p14="http://schemas.microsoft.com/office/powerpoint/2010/main" val="2937971482"/>
      </p:ext>
    </p:extLst>
  </p:cSld>
  <p:clrMap bg1="lt1" tx1="dk1" bg2="lt2" tx2="dk2" accent1="accent1" accent2="accent2" accent3="accent3" accent4="accent4" accent5="accent5" accent6="accent6" hlink="hlink" folHlink="folHlink"/>
  <p:sldLayoutIdLst>
    <p:sldLayoutId id="2147483662" r:id="rId1"/>
    <p:sldLayoutId id="2147483668" r:id="rId2"/>
    <p:sldLayoutId id="2147483663" r:id="rId3"/>
    <p:sldLayoutId id="2147483669" r:id="rId4"/>
    <p:sldLayoutId id="2147483650" r:id="rId5"/>
    <p:sldLayoutId id="2147483664" r:id="rId6"/>
    <p:sldLayoutId id="2147483652" r:id="rId7"/>
    <p:sldLayoutId id="2147483653" r:id="rId8"/>
    <p:sldLayoutId id="2147483654" r:id="rId9"/>
    <p:sldLayoutId id="2147483655" r:id="rId10"/>
    <p:sldLayoutId id="2147483665" r:id="rId11"/>
    <p:sldLayoutId id="2147483666" r:id="rId12"/>
    <p:sldLayoutId id="2147483660" r:id="rId13"/>
    <p:sldLayoutId id="2147483667" r:id="rId14"/>
  </p:sldLayoutIdLst>
  <p:hf hdr="0" dt="0"/>
  <p:txStyles>
    <p:titleStyle>
      <a:lvl1pPr algn="l" defTabSz="914400" rtl="0" eaLnBrk="1" latinLnBrk="0" hangingPunct="1">
        <a:lnSpc>
          <a:spcPct val="90000"/>
        </a:lnSpc>
        <a:spcBef>
          <a:spcPct val="0"/>
        </a:spcBef>
        <a:buNone/>
        <a:defRPr sz="3600" b="0" i="0" kern="1200">
          <a:solidFill>
            <a:schemeClr val="tx2"/>
          </a:solidFill>
          <a:latin typeface="+mj-lt"/>
          <a:ea typeface="+mj-ea"/>
          <a:cs typeface="+mj-cs"/>
        </a:defRPr>
      </a:lvl1pPr>
    </p:titleStyle>
    <p:body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esentation Title">
            <a:extLst>
              <a:ext uri="{FF2B5EF4-FFF2-40B4-BE49-F238E27FC236}">
                <a16:creationId xmlns:a16="http://schemas.microsoft.com/office/drawing/2014/main" id="{1089AC9A-5D7D-5A4C-8605-7607252D4FA1}"/>
              </a:ext>
            </a:extLst>
          </p:cNvPr>
          <p:cNvSpPr>
            <a:spLocks noGrp="1"/>
          </p:cNvSpPr>
          <p:nvPr>
            <p:ph type="ctrTitle"/>
          </p:nvPr>
        </p:nvSpPr>
        <p:spPr/>
        <p:txBody>
          <a:bodyPr/>
          <a:lstStyle/>
          <a:p>
            <a:r>
              <a:rPr lang="en-US" dirty="0"/>
              <a:t>Politics and Vaccinations in America</a:t>
            </a:r>
          </a:p>
        </p:txBody>
      </p:sp>
      <p:sp>
        <p:nvSpPr>
          <p:cNvPr id="7" name="Sub-topic">
            <a:extLst>
              <a:ext uri="{FF2B5EF4-FFF2-40B4-BE49-F238E27FC236}">
                <a16:creationId xmlns:a16="http://schemas.microsoft.com/office/drawing/2014/main" id="{9C71998B-4791-F94C-B599-D1D76743645B}"/>
              </a:ext>
            </a:extLst>
          </p:cNvPr>
          <p:cNvSpPr>
            <a:spLocks noGrp="1"/>
          </p:cNvSpPr>
          <p:nvPr>
            <p:ph type="body" sz="quarter" idx="10"/>
          </p:nvPr>
        </p:nvSpPr>
        <p:spPr/>
        <p:txBody>
          <a:bodyPr/>
          <a:lstStyle/>
          <a:p>
            <a:r>
              <a:rPr lang="en-US" dirty="0"/>
              <a:t>Edwin Hicks, </a:t>
            </a:r>
            <a:r>
              <a:rPr lang="en-US" dirty="0" err="1"/>
              <a:t>Ilja</a:t>
            </a:r>
            <a:r>
              <a:rPr lang="en-US" dirty="0"/>
              <a:t> </a:t>
            </a:r>
            <a:r>
              <a:rPr lang="en-US" dirty="0" err="1"/>
              <a:t>Afanasjevs</a:t>
            </a:r>
            <a:r>
              <a:rPr lang="en-US" dirty="0"/>
              <a:t>, Aniket </a:t>
            </a:r>
            <a:r>
              <a:rPr lang="en-US" dirty="0" err="1"/>
              <a:t>Kamlender</a:t>
            </a:r>
            <a:r>
              <a:rPr lang="en-US" dirty="0"/>
              <a:t> Maheshwari, Dennis </a:t>
            </a:r>
            <a:r>
              <a:rPr lang="en-US" dirty="0" err="1"/>
              <a:t>Kyalo</a:t>
            </a:r>
            <a:endParaRPr lang="en-US" dirty="0"/>
          </a:p>
          <a:p>
            <a:endParaRPr lang="en-US" dirty="0"/>
          </a:p>
        </p:txBody>
      </p:sp>
    </p:spTree>
    <p:extLst>
      <p:ext uri="{BB962C8B-B14F-4D97-AF65-F5344CB8AC3E}">
        <p14:creationId xmlns:p14="http://schemas.microsoft.com/office/powerpoint/2010/main" val="407818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icon&#10;&#10;Description automatically generated">
            <a:extLst>
              <a:ext uri="{FF2B5EF4-FFF2-40B4-BE49-F238E27FC236}">
                <a16:creationId xmlns:a16="http://schemas.microsoft.com/office/drawing/2014/main" id="{9C3C84F8-BCC4-794C-A032-D55FD101D3AD}"/>
              </a:ext>
            </a:extLst>
          </p:cNvPr>
          <p:cNvPicPr>
            <a:picLocks noChangeAspect="1"/>
          </p:cNvPicPr>
          <p:nvPr/>
        </p:nvPicPr>
        <p:blipFill>
          <a:blip r:embed="rId3"/>
          <a:stretch>
            <a:fillRect/>
          </a:stretch>
        </p:blipFill>
        <p:spPr>
          <a:xfrm>
            <a:off x="2720292" y="895514"/>
            <a:ext cx="6751416" cy="5962486"/>
          </a:xfrm>
          <a:prstGeom prst="rect">
            <a:avLst/>
          </a:prstGeom>
        </p:spPr>
      </p:pic>
    </p:spTree>
    <p:extLst>
      <p:ext uri="{BB962C8B-B14F-4D97-AF65-F5344CB8AC3E}">
        <p14:creationId xmlns:p14="http://schemas.microsoft.com/office/powerpoint/2010/main" val="3583341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C4EA0-4890-3140-BC7B-CDA5623BACF3}"/>
              </a:ext>
            </a:extLst>
          </p:cNvPr>
          <p:cNvSpPr>
            <a:spLocks noGrp="1"/>
          </p:cNvSpPr>
          <p:nvPr>
            <p:ph type="title"/>
          </p:nvPr>
        </p:nvSpPr>
        <p:spPr/>
        <p:txBody>
          <a:bodyPr/>
          <a:lstStyle/>
          <a:p>
            <a:endParaRPr lang="en-US"/>
          </a:p>
        </p:txBody>
      </p:sp>
      <p:pic>
        <p:nvPicPr>
          <p:cNvPr id="5" name="Picture Placeholder 4" descr="A picture containing text&#10;&#10;Description automatically generated">
            <a:extLst>
              <a:ext uri="{FF2B5EF4-FFF2-40B4-BE49-F238E27FC236}">
                <a16:creationId xmlns:a16="http://schemas.microsoft.com/office/drawing/2014/main" id="{52ED3EF8-92AC-3641-A87A-788D58367594}"/>
              </a:ext>
            </a:extLst>
          </p:cNvPr>
          <p:cNvPicPr>
            <a:picLocks noGrp="1" noChangeAspect="1"/>
          </p:cNvPicPr>
          <p:nvPr>
            <p:ph type="pic" idx="13"/>
          </p:nvPr>
        </p:nvPicPr>
        <p:blipFill>
          <a:blip r:embed="rId3"/>
          <a:srcRect t="6035" b="6035"/>
          <a:stretch>
            <a:fillRect/>
          </a:stretch>
        </p:blipFill>
        <p:spPr/>
      </p:pic>
    </p:spTree>
    <p:extLst>
      <p:ext uri="{BB962C8B-B14F-4D97-AF65-F5344CB8AC3E}">
        <p14:creationId xmlns:p14="http://schemas.microsoft.com/office/powerpoint/2010/main" val="3460134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Map&#10;&#10;Description automatically generated">
            <a:extLst>
              <a:ext uri="{FF2B5EF4-FFF2-40B4-BE49-F238E27FC236}">
                <a16:creationId xmlns:a16="http://schemas.microsoft.com/office/drawing/2014/main" id="{4EF4F424-8B2B-6641-89FA-7489B7F23A28}"/>
              </a:ext>
            </a:extLst>
          </p:cNvPr>
          <p:cNvPicPr>
            <a:picLocks noChangeAspect="1"/>
          </p:cNvPicPr>
          <p:nvPr/>
        </p:nvPicPr>
        <p:blipFill>
          <a:blip r:embed="rId3"/>
          <a:stretch>
            <a:fillRect/>
          </a:stretch>
        </p:blipFill>
        <p:spPr>
          <a:xfrm>
            <a:off x="273797" y="1018208"/>
            <a:ext cx="11644405" cy="5839792"/>
          </a:xfrm>
          <a:prstGeom prst="rect">
            <a:avLst/>
          </a:prstGeom>
        </p:spPr>
      </p:pic>
    </p:spTree>
    <p:extLst>
      <p:ext uri="{BB962C8B-B14F-4D97-AF65-F5344CB8AC3E}">
        <p14:creationId xmlns:p14="http://schemas.microsoft.com/office/powerpoint/2010/main" val="1162710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89D612-2387-1743-8576-C515CD4A3743}"/>
              </a:ext>
            </a:extLst>
          </p:cNvPr>
          <p:cNvSpPr>
            <a:spLocks noGrp="1"/>
          </p:cNvSpPr>
          <p:nvPr>
            <p:ph type="title"/>
          </p:nvPr>
        </p:nvSpPr>
        <p:spPr/>
        <p:txBody>
          <a:bodyPr/>
          <a:lstStyle/>
          <a:p>
            <a:r>
              <a:rPr lang="en-US" dirty="0"/>
              <a:t>Map Comparison</a:t>
            </a:r>
          </a:p>
        </p:txBody>
      </p:sp>
      <p:pic>
        <p:nvPicPr>
          <p:cNvPr id="12" name="Content Placeholder 11" descr="Map&#10;&#10;Description automatically generated">
            <a:extLst>
              <a:ext uri="{FF2B5EF4-FFF2-40B4-BE49-F238E27FC236}">
                <a16:creationId xmlns:a16="http://schemas.microsoft.com/office/drawing/2014/main" id="{2F384FB1-7F3A-444E-BD5B-8FC2929BAC2D}"/>
              </a:ext>
            </a:extLst>
          </p:cNvPr>
          <p:cNvPicPr>
            <a:picLocks noGrp="1" noChangeAspect="1"/>
          </p:cNvPicPr>
          <p:nvPr>
            <p:ph sz="quarter" idx="4"/>
          </p:nvPr>
        </p:nvPicPr>
        <p:blipFill>
          <a:blip r:embed="rId3"/>
          <a:stretch>
            <a:fillRect/>
          </a:stretch>
        </p:blipFill>
        <p:spPr>
          <a:xfrm>
            <a:off x="6073498" y="2014548"/>
            <a:ext cx="7180910" cy="3601302"/>
          </a:xfrm>
        </p:spPr>
      </p:pic>
      <p:pic>
        <p:nvPicPr>
          <p:cNvPr id="10" name="Content Placeholder 9" descr="A picture containing text&#10;&#10;Description automatically generated">
            <a:extLst>
              <a:ext uri="{FF2B5EF4-FFF2-40B4-BE49-F238E27FC236}">
                <a16:creationId xmlns:a16="http://schemas.microsoft.com/office/drawing/2014/main" id="{51DEAB32-3DCE-ED4A-A045-4739DAC35B39}"/>
              </a:ext>
            </a:extLst>
          </p:cNvPr>
          <p:cNvPicPr>
            <a:picLocks noGrp="1" noChangeAspect="1"/>
          </p:cNvPicPr>
          <p:nvPr>
            <p:ph sz="half" idx="2"/>
          </p:nvPr>
        </p:nvPicPr>
        <p:blipFill>
          <a:blip r:embed="rId4"/>
          <a:stretch>
            <a:fillRect/>
          </a:stretch>
        </p:blipFill>
        <p:spPr>
          <a:xfrm>
            <a:off x="0" y="2322753"/>
            <a:ext cx="6096000" cy="3293097"/>
          </a:xfrm>
        </p:spPr>
      </p:pic>
    </p:spTree>
    <p:extLst>
      <p:ext uri="{BB962C8B-B14F-4D97-AF65-F5344CB8AC3E}">
        <p14:creationId xmlns:p14="http://schemas.microsoft.com/office/powerpoint/2010/main" val="156118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scatter chart&#10;&#10;Description automatically generated">
            <a:extLst>
              <a:ext uri="{FF2B5EF4-FFF2-40B4-BE49-F238E27FC236}">
                <a16:creationId xmlns:a16="http://schemas.microsoft.com/office/drawing/2014/main" id="{58DE7D87-282B-8342-90DE-775002E61317}"/>
              </a:ext>
            </a:extLst>
          </p:cNvPr>
          <p:cNvPicPr>
            <a:picLocks noChangeAspect="1"/>
          </p:cNvPicPr>
          <p:nvPr/>
        </p:nvPicPr>
        <p:blipFill>
          <a:blip r:embed="rId3"/>
          <a:stretch>
            <a:fillRect/>
          </a:stretch>
        </p:blipFill>
        <p:spPr>
          <a:xfrm>
            <a:off x="1783103" y="896471"/>
            <a:ext cx="8625794" cy="5961529"/>
          </a:xfrm>
          <a:prstGeom prst="rect">
            <a:avLst/>
          </a:prstGeom>
        </p:spPr>
      </p:pic>
    </p:spTree>
    <p:extLst>
      <p:ext uri="{BB962C8B-B14F-4D97-AF65-F5344CB8AC3E}">
        <p14:creationId xmlns:p14="http://schemas.microsoft.com/office/powerpoint/2010/main" val="1114180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scatter chart&#10;&#10;Description automatically generated">
            <a:extLst>
              <a:ext uri="{FF2B5EF4-FFF2-40B4-BE49-F238E27FC236}">
                <a16:creationId xmlns:a16="http://schemas.microsoft.com/office/drawing/2014/main" id="{6C036939-0A85-D14C-8096-D82FC6BA44E7}"/>
              </a:ext>
            </a:extLst>
          </p:cNvPr>
          <p:cNvPicPr>
            <a:picLocks noChangeAspect="1"/>
          </p:cNvPicPr>
          <p:nvPr/>
        </p:nvPicPr>
        <p:blipFill>
          <a:blip r:embed="rId3"/>
          <a:stretch>
            <a:fillRect/>
          </a:stretch>
        </p:blipFill>
        <p:spPr>
          <a:xfrm>
            <a:off x="1777509" y="888738"/>
            <a:ext cx="8636982" cy="5969262"/>
          </a:xfrm>
          <a:prstGeom prst="rect">
            <a:avLst/>
          </a:prstGeom>
        </p:spPr>
      </p:pic>
    </p:spTree>
    <p:extLst>
      <p:ext uri="{BB962C8B-B14F-4D97-AF65-F5344CB8AC3E}">
        <p14:creationId xmlns:p14="http://schemas.microsoft.com/office/powerpoint/2010/main" val="3069871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DBF066-0D02-AF40-A22D-65FEC18BA54B}"/>
              </a:ext>
            </a:extLst>
          </p:cNvPr>
          <p:cNvSpPr>
            <a:spLocks noGrp="1"/>
          </p:cNvSpPr>
          <p:nvPr>
            <p:ph type="title"/>
          </p:nvPr>
        </p:nvSpPr>
        <p:spPr/>
        <p:txBody>
          <a:bodyPr/>
          <a:lstStyle/>
          <a:p>
            <a:r>
              <a:rPr lang="en-US" dirty="0"/>
              <a:t>Conclusion</a:t>
            </a:r>
          </a:p>
        </p:txBody>
      </p:sp>
      <p:sp>
        <p:nvSpPr>
          <p:cNvPr id="5" name="Content Placeholder 4">
            <a:extLst>
              <a:ext uri="{FF2B5EF4-FFF2-40B4-BE49-F238E27FC236}">
                <a16:creationId xmlns:a16="http://schemas.microsoft.com/office/drawing/2014/main" id="{FE54B6C7-DA18-614C-ACA0-8F6822F747B0}"/>
              </a:ext>
            </a:extLst>
          </p:cNvPr>
          <p:cNvSpPr>
            <a:spLocks noGrp="1"/>
          </p:cNvSpPr>
          <p:nvPr>
            <p:ph idx="1"/>
          </p:nvPr>
        </p:nvSpPr>
        <p:spPr/>
        <p:txBody>
          <a:bodyPr/>
          <a:lstStyle/>
          <a:p>
            <a:r>
              <a:rPr lang="en-US" dirty="0"/>
              <a:t>From the slopes of the last two graphs, there does not seem to be a correlation between political and vaccination stances</a:t>
            </a:r>
          </a:p>
          <a:p>
            <a:r>
              <a:rPr lang="en-US" dirty="0"/>
              <a:t>From the map comparison, we showed that the democratic states have a slightly higher percentage of people fully vaccinated on average</a:t>
            </a:r>
          </a:p>
        </p:txBody>
      </p:sp>
    </p:spTree>
    <p:extLst>
      <p:ext uri="{BB962C8B-B14F-4D97-AF65-F5344CB8AC3E}">
        <p14:creationId xmlns:p14="http://schemas.microsoft.com/office/powerpoint/2010/main" val="2319009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p:txBody>
          <a:bodyPr/>
          <a:lstStyle/>
          <a:p>
            <a:r>
              <a:rPr lang="en-US" dirty="0"/>
              <a:t>Introduction</a:t>
            </a:r>
          </a:p>
        </p:txBody>
      </p:sp>
      <p:sp>
        <p:nvSpPr>
          <p:cNvPr id="6" name="Slide Note">
            <a:extLst>
              <a:ext uri="{FF2B5EF4-FFF2-40B4-BE49-F238E27FC236}">
                <a16:creationId xmlns:a16="http://schemas.microsoft.com/office/drawing/2014/main" id="{1E50738D-7032-9E47-B0B9-7BBDC1E9132A}"/>
              </a:ext>
            </a:extLst>
          </p:cNvPr>
          <p:cNvSpPr txBox="1"/>
          <p:nvPr/>
        </p:nvSpPr>
        <p:spPr>
          <a:xfrm>
            <a:off x="5679605" y="4930806"/>
            <a:ext cx="2194395" cy="338554"/>
          </a:xfrm>
          <a:prstGeom prst="rect">
            <a:avLst/>
          </a:prstGeom>
          <a:noFill/>
          <a:ln>
            <a:noFill/>
          </a:ln>
        </p:spPr>
        <p:txBody>
          <a:bodyPr wrap="square" rtlCol="0">
            <a:spAutoFit/>
          </a:bodyPr>
          <a:lstStyle/>
          <a:p>
            <a:endParaRPr lang="en-US" sz="1600" dirty="0">
              <a:solidFill>
                <a:schemeClr val="tx2"/>
              </a:solidFill>
              <a:latin typeface="Arial" charset="0"/>
              <a:ea typeface="Arial" charset="0"/>
              <a:cs typeface="Arial" charset="0"/>
            </a:endParaRPr>
          </a:p>
        </p:txBody>
      </p:sp>
      <p:sp>
        <p:nvSpPr>
          <p:cNvPr id="9" name="Content Placeholder 8">
            <a:extLst>
              <a:ext uri="{FF2B5EF4-FFF2-40B4-BE49-F238E27FC236}">
                <a16:creationId xmlns:a16="http://schemas.microsoft.com/office/drawing/2014/main" id="{F0397F2E-2B7D-C64C-B44C-E28DD5AA7D67}"/>
              </a:ext>
            </a:extLst>
          </p:cNvPr>
          <p:cNvSpPr>
            <a:spLocks noGrp="1"/>
          </p:cNvSpPr>
          <p:nvPr>
            <p:ph idx="1"/>
          </p:nvPr>
        </p:nvSpPr>
        <p:spPr/>
        <p:txBody>
          <a:bodyPr/>
          <a:lstStyle/>
          <a:p>
            <a:r>
              <a:rPr lang="en-US" dirty="0"/>
              <a:t>Vaccinations are a hot topic, especially now with the booster shots becoming available</a:t>
            </a:r>
          </a:p>
          <a:p>
            <a:r>
              <a:rPr lang="en-US" dirty="0"/>
              <a:t>We are interested in comparing political orientation and vaccination rates in America</a:t>
            </a:r>
          </a:p>
          <a:p>
            <a:endParaRPr lang="en-US" dirty="0"/>
          </a:p>
        </p:txBody>
      </p:sp>
    </p:spTree>
    <p:extLst>
      <p:ext uri="{BB962C8B-B14F-4D97-AF65-F5344CB8AC3E}">
        <p14:creationId xmlns:p14="http://schemas.microsoft.com/office/powerpoint/2010/main" val="916806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32BA6-BF5B-3E4E-BEC7-D54196C52C17}"/>
              </a:ext>
            </a:extLst>
          </p:cNvPr>
          <p:cNvSpPr>
            <a:spLocks noGrp="1"/>
          </p:cNvSpPr>
          <p:nvPr>
            <p:ph type="title"/>
          </p:nvPr>
        </p:nvSpPr>
        <p:spPr/>
        <p:txBody>
          <a:bodyPr/>
          <a:lstStyle/>
          <a:p>
            <a:r>
              <a:rPr lang="en-US" dirty="0"/>
              <a:t>Political Orientation</a:t>
            </a:r>
          </a:p>
        </p:txBody>
      </p:sp>
      <p:sp>
        <p:nvSpPr>
          <p:cNvPr id="3" name="Content Placeholder 2">
            <a:extLst>
              <a:ext uri="{FF2B5EF4-FFF2-40B4-BE49-F238E27FC236}">
                <a16:creationId xmlns:a16="http://schemas.microsoft.com/office/drawing/2014/main" id="{D27C7114-415D-8D46-8F6C-B1C3DE3BBFF5}"/>
              </a:ext>
            </a:extLst>
          </p:cNvPr>
          <p:cNvSpPr>
            <a:spLocks noGrp="1"/>
          </p:cNvSpPr>
          <p:nvPr>
            <p:ph idx="1"/>
          </p:nvPr>
        </p:nvSpPr>
        <p:spPr/>
        <p:txBody>
          <a:bodyPr/>
          <a:lstStyle/>
          <a:p>
            <a:r>
              <a:rPr lang="en-US" dirty="0"/>
              <a:t>The simplest way to determine the political orientation of America is to break it down into states. </a:t>
            </a:r>
          </a:p>
          <a:p>
            <a:r>
              <a:rPr lang="en-US" dirty="0"/>
              <a:t>To do this, we used the 2020 presidential election results</a:t>
            </a:r>
          </a:p>
          <a:p>
            <a:r>
              <a:rPr lang="en-US" dirty="0"/>
              <a:t>The votes from the election dataset were split by county</a:t>
            </a:r>
          </a:p>
        </p:txBody>
      </p:sp>
    </p:spTree>
    <p:extLst>
      <p:ext uri="{BB962C8B-B14F-4D97-AF65-F5344CB8AC3E}">
        <p14:creationId xmlns:p14="http://schemas.microsoft.com/office/powerpoint/2010/main" val="3137339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C5BD-5FB5-E84E-8DDF-B7ADFFC5C521}"/>
              </a:ext>
            </a:extLst>
          </p:cNvPr>
          <p:cNvSpPr>
            <a:spLocks noGrp="1"/>
          </p:cNvSpPr>
          <p:nvPr>
            <p:ph type="title"/>
          </p:nvPr>
        </p:nvSpPr>
        <p:spPr/>
        <p:txBody>
          <a:bodyPr/>
          <a:lstStyle/>
          <a:p>
            <a:r>
              <a:rPr lang="en-US" dirty="0"/>
              <a:t>Vaccinations</a:t>
            </a:r>
          </a:p>
        </p:txBody>
      </p:sp>
      <p:sp>
        <p:nvSpPr>
          <p:cNvPr id="3" name="Content Placeholder 2">
            <a:extLst>
              <a:ext uri="{FF2B5EF4-FFF2-40B4-BE49-F238E27FC236}">
                <a16:creationId xmlns:a16="http://schemas.microsoft.com/office/drawing/2014/main" id="{761F70C0-4F4E-CA48-BF1C-D1606935E9CF}"/>
              </a:ext>
            </a:extLst>
          </p:cNvPr>
          <p:cNvSpPr>
            <a:spLocks noGrp="1"/>
          </p:cNvSpPr>
          <p:nvPr>
            <p:ph idx="1"/>
          </p:nvPr>
        </p:nvSpPr>
        <p:spPr/>
        <p:txBody>
          <a:bodyPr/>
          <a:lstStyle/>
          <a:p>
            <a:r>
              <a:rPr lang="en-US" dirty="0"/>
              <a:t>We will use state vaccination data to compare to the election data</a:t>
            </a:r>
          </a:p>
          <a:p>
            <a:r>
              <a:rPr lang="en-US" dirty="0"/>
              <a:t>We will also look at which states have the most vaccinations distributed, as well as which states have the best vaccination efficiency.</a:t>
            </a:r>
          </a:p>
          <a:p>
            <a:endParaRPr lang="en-US" dirty="0"/>
          </a:p>
        </p:txBody>
      </p:sp>
    </p:spTree>
    <p:extLst>
      <p:ext uri="{BB962C8B-B14F-4D97-AF65-F5344CB8AC3E}">
        <p14:creationId xmlns:p14="http://schemas.microsoft.com/office/powerpoint/2010/main" val="4238556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5D515-4EC9-1B42-93DF-6CFDF0676286}"/>
              </a:ext>
            </a:extLst>
          </p:cNvPr>
          <p:cNvSpPr>
            <a:spLocks noGrp="1"/>
          </p:cNvSpPr>
          <p:nvPr>
            <p:ph type="title"/>
          </p:nvPr>
        </p:nvSpPr>
        <p:spPr>
          <a:xfrm>
            <a:off x="566928" y="1499616"/>
            <a:ext cx="6951472" cy="590931"/>
          </a:xfrm>
        </p:spPr>
        <p:txBody>
          <a:bodyPr/>
          <a:lstStyle/>
          <a:p>
            <a:r>
              <a:rPr lang="en-US" dirty="0"/>
              <a:t>Database Normalization Process</a:t>
            </a:r>
          </a:p>
        </p:txBody>
      </p:sp>
      <p:sp>
        <p:nvSpPr>
          <p:cNvPr id="3" name="Content Placeholder 2">
            <a:extLst>
              <a:ext uri="{FF2B5EF4-FFF2-40B4-BE49-F238E27FC236}">
                <a16:creationId xmlns:a16="http://schemas.microsoft.com/office/drawing/2014/main" id="{F30E03AE-83F8-2B4B-BAA1-F0D5FB74A3E4}"/>
              </a:ext>
            </a:extLst>
          </p:cNvPr>
          <p:cNvSpPr>
            <a:spLocks noGrp="1"/>
          </p:cNvSpPr>
          <p:nvPr>
            <p:ph idx="1"/>
          </p:nvPr>
        </p:nvSpPr>
        <p:spPr/>
        <p:txBody>
          <a:bodyPr/>
          <a:lstStyle/>
          <a:p>
            <a:r>
              <a:rPr lang="en-US" dirty="0"/>
              <a:t>Two CSV files from source:</a:t>
            </a:r>
          </a:p>
          <a:p>
            <a:pPr lvl="1"/>
            <a:r>
              <a:rPr lang="en-US" dirty="0"/>
              <a:t>Vaccination Statistic file (by state, by date)</a:t>
            </a:r>
          </a:p>
          <a:p>
            <a:pPr lvl="1"/>
            <a:r>
              <a:rPr lang="en-US" dirty="0"/>
              <a:t>Election result statistics (by States, regions, candidate and party)</a:t>
            </a:r>
          </a:p>
          <a:p>
            <a:r>
              <a:rPr lang="en-US" dirty="0"/>
              <a:t>DB Normalization improves data quality and makes easier SQL query writing</a:t>
            </a:r>
          </a:p>
          <a:p>
            <a:r>
              <a:rPr lang="en-US" dirty="0"/>
              <a:t>For normalization we used plain Python code, without libraries:</a:t>
            </a:r>
          </a:p>
          <a:p>
            <a:pPr lvl="1"/>
            <a:r>
              <a:rPr lang="en-US" dirty="0"/>
              <a:t>Read file line by line</a:t>
            </a:r>
          </a:p>
          <a:p>
            <a:pPr lvl="1"/>
            <a:r>
              <a:rPr lang="en-US" dirty="0"/>
              <a:t>Used strip() and split() functions</a:t>
            </a:r>
          </a:p>
          <a:p>
            <a:endParaRPr lang="en-US" dirty="0"/>
          </a:p>
        </p:txBody>
      </p:sp>
    </p:spTree>
    <p:extLst>
      <p:ext uri="{BB962C8B-B14F-4D97-AF65-F5344CB8AC3E}">
        <p14:creationId xmlns:p14="http://schemas.microsoft.com/office/powerpoint/2010/main" val="286529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1CDF8-71D0-E448-99D9-21B69934B044}"/>
              </a:ext>
            </a:extLst>
          </p:cNvPr>
          <p:cNvSpPr>
            <a:spLocks noGrp="1"/>
          </p:cNvSpPr>
          <p:nvPr>
            <p:ph type="title"/>
          </p:nvPr>
        </p:nvSpPr>
        <p:spPr/>
        <p:txBody>
          <a:bodyPr/>
          <a:lstStyle/>
          <a:p>
            <a:r>
              <a:rPr lang="en-US" dirty="0"/>
              <a:t>Normalization Overview</a:t>
            </a:r>
          </a:p>
        </p:txBody>
      </p:sp>
      <p:sp>
        <p:nvSpPr>
          <p:cNvPr id="3" name="Content Placeholder 2">
            <a:extLst>
              <a:ext uri="{FF2B5EF4-FFF2-40B4-BE49-F238E27FC236}">
                <a16:creationId xmlns:a16="http://schemas.microsoft.com/office/drawing/2014/main" id="{586EDD8F-4AD6-6644-9B05-CA5EB3B36120}"/>
              </a:ext>
            </a:extLst>
          </p:cNvPr>
          <p:cNvSpPr>
            <a:spLocks noGrp="1"/>
          </p:cNvSpPr>
          <p:nvPr>
            <p:ph idx="1"/>
          </p:nvPr>
        </p:nvSpPr>
        <p:spPr/>
        <p:txBody>
          <a:bodyPr/>
          <a:lstStyle/>
          <a:p>
            <a:r>
              <a:rPr lang="en-US" dirty="0"/>
              <a:t>From Vaccination CSV file we created 2 SQL tables:</a:t>
            </a:r>
          </a:p>
          <a:p>
            <a:pPr lvl="1"/>
            <a:r>
              <a:rPr lang="en-US" dirty="0"/>
              <a:t>Vaccination (Vaccination stats, Foreign Key Location table)</a:t>
            </a:r>
          </a:p>
          <a:p>
            <a:pPr lvl="1"/>
            <a:r>
              <a:rPr lang="en-US" dirty="0"/>
              <a:t>Location (</a:t>
            </a:r>
            <a:r>
              <a:rPr lang="en-US" dirty="0" err="1"/>
              <a:t>LocationID</a:t>
            </a:r>
            <a:r>
              <a:rPr lang="en-US" dirty="0"/>
              <a:t> and </a:t>
            </a:r>
            <a:r>
              <a:rPr lang="en-US" dirty="0" err="1"/>
              <a:t>LocationName</a:t>
            </a:r>
            <a:r>
              <a:rPr lang="en-US" dirty="0"/>
              <a:t>)</a:t>
            </a:r>
          </a:p>
          <a:p>
            <a:r>
              <a:rPr lang="en-US" dirty="0"/>
              <a:t>From Election CSV file we created 5 SQL tables:</a:t>
            </a:r>
          </a:p>
          <a:p>
            <a:pPr lvl="1"/>
            <a:r>
              <a:rPr lang="en-US" dirty="0"/>
              <a:t>Candidate (</a:t>
            </a:r>
            <a:r>
              <a:rPr lang="en-US" dirty="0" err="1"/>
              <a:t>CandidateID</a:t>
            </a:r>
            <a:r>
              <a:rPr lang="en-US" dirty="0"/>
              <a:t> and Candidate Name)</a:t>
            </a:r>
          </a:p>
          <a:p>
            <a:pPr lvl="1"/>
            <a:r>
              <a:rPr lang="en-US" dirty="0"/>
              <a:t>County (</a:t>
            </a:r>
            <a:r>
              <a:rPr lang="en-US" dirty="0" err="1"/>
              <a:t>CountyID</a:t>
            </a:r>
            <a:r>
              <a:rPr lang="en-US" dirty="0"/>
              <a:t> and </a:t>
            </a:r>
            <a:r>
              <a:rPr lang="en-US" dirty="0" err="1"/>
              <a:t>CountyName</a:t>
            </a:r>
            <a:r>
              <a:rPr lang="en-US" dirty="0"/>
              <a:t>)</a:t>
            </a:r>
          </a:p>
          <a:p>
            <a:pPr lvl="1"/>
            <a:r>
              <a:rPr lang="en-US" dirty="0"/>
              <a:t>Party (</a:t>
            </a:r>
            <a:r>
              <a:rPr lang="en-US" dirty="0" err="1"/>
              <a:t>PartyID</a:t>
            </a:r>
            <a:r>
              <a:rPr lang="en-US" dirty="0"/>
              <a:t> and Party Name)</a:t>
            </a:r>
          </a:p>
          <a:p>
            <a:pPr lvl="1"/>
            <a:r>
              <a:rPr lang="en-US" dirty="0" err="1"/>
              <a:t>LocationElection</a:t>
            </a:r>
            <a:r>
              <a:rPr lang="en-US" dirty="0"/>
              <a:t> (Location ID and State name)</a:t>
            </a:r>
          </a:p>
          <a:p>
            <a:pPr lvl="1"/>
            <a:r>
              <a:rPr lang="en-US" dirty="0" err="1"/>
              <a:t>ElectionRes</a:t>
            </a:r>
            <a:r>
              <a:rPr lang="en-US" dirty="0"/>
              <a:t> (Election results with 4 Foreign keys)</a:t>
            </a:r>
          </a:p>
          <a:p>
            <a:endParaRPr lang="en-US" dirty="0"/>
          </a:p>
        </p:txBody>
      </p:sp>
    </p:spTree>
    <p:extLst>
      <p:ext uri="{BB962C8B-B14F-4D97-AF65-F5344CB8AC3E}">
        <p14:creationId xmlns:p14="http://schemas.microsoft.com/office/powerpoint/2010/main" val="2659699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926C5-C52F-F949-A47F-7A5D9EEEAA93}"/>
              </a:ext>
            </a:extLst>
          </p:cNvPr>
          <p:cNvSpPr>
            <a:spLocks noGrp="1"/>
          </p:cNvSpPr>
          <p:nvPr>
            <p:ph type="title"/>
          </p:nvPr>
        </p:nvSpPr>
        <p:spPr/>
        <p:txBody>
          <a:bodyPr/>
          <a:lstStyle/>
          <a:p>
            <a:r>
              <a:rPr lang="en-US" dirty="0"/>
              <a:t>Full-width Image</a:t>
            </a:r>
          </a:p>
        </p:txBody>
      </p:sp>
      <p:pic>
        <p:nvPicPr>
          <p:cNvPr id="6" name="Picture Placeholder 5" descr="Map&#10;&#10;Description automatically generated">
            <a:extLst>
              <a:ext uri="{FF2B5EF4-FFF2-40B4-BE49-F238E27FC236}">
                <a16:creationId xmlns:a16="http://schemas.microsoft.com/office/drawing/2014/main" id="{33287194-7910-1E4A-96F7-721123884A10}"/>
              </a:ext>
            </a:extLst>
          </p:cNvPr>
          <p:cNvPicPr>
            <a:picLocks noGrp="1" noChangeAspect="1"/>
          </p:cNvPicPr>
          <p:nvPr>
            <p:ph type="pic" idx="13"/>
          </p:nvPr>
        </p:nvPicPr>
        <p:blipFill>
          <a:blip r:embed="rId3"/>
          <a:srcRect t="5999" b="5999"/>
          <a:stretch>
            <a:fillRect/>
          </a:stretch>
        </p:blipFill>
        <p:spPr>
          <a:xfrm>
            <a:off x="0" y="1062038"/>
            <a:ext cx="12192000" cy="5795962"/>
          </a:xfrm>
        </p:spPr>
      </p:pic>
    </p:spTree>
    <p:extLst>
      <p:ext uri="{BB962C8B-B14F-4D97-AF65-F5344CB8AC3E}">
        <p14:creationId xmlns:p14="http://schemas.microsoft.com/office/powerpoint/2010/main" val="1508258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Chart, pie chart&#10;&#10;Description automatically generated">
            <a:extLst>
              <a:ext uri="{FF2B5EF4-FFF2-40B4-BE49-F238E27FC236}">
                <a16:creationId xmlns:a16="http://schemas.microsoft.com/office/drawing/2014/main" id="{3B931485-55E5-2D4C-91C7-79513084B74C}"/>
              </a:ext>
            </a:extLst>
          </p:cNvPr>
          <p:cNvPicPr>
            <a:picLocks noChangeAspect="1"/>
          </p:cNvPicPr>
          <p:nvPr/>
        </p:nvPicPr>
        <p:blipFill>
          <a:blip r:embed="rId3"/>
          <a:stretch>
            <a:fillRect/>
          </a:stretch>
        </p:blipFill>
        <p:spPr>
          <a:xfrm>
            <a:off x="1737665" y="886415"/>
            <a:ext cx="8716670" cy="5971585"/>
          </a:xfrm>
          <a:prstGeom prst="rect">
            <a:avLst/>
          </a:prstGeom>
        </p:spPr>
      </p:pic>
    </p:spTree>
    <p:extLst>
      <p:ext uri="{BB962C8B-B14F-4D97-AF65-F5344CB8AC3E}">
        <p14:creationId xmlns:p14="http://schemas.microsoft.com/office/powerpoint/2010/main" val="3926576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Chart, pie chart&#10;&#10;Description automatically generated">
            <a:extLst>
              <a:ext uri="{FF2B5EF4-FFF2-40B4-BE49-F238E27FC236}">
                <a16:creationId xmlns:a16="http://schemas.microsoft.com/office/drawing/2014/main" id="{CA3D54D3-D073-BB43-B177-09BE02F6C08A}"/>
              </a:ext>
            </a:extLst>
          </p:cNvPr>
          <p:cNvPicPr>
            <a:picLocks noChangeAspect="1"/>
          </p:cNvPicPr>
          <p:nvPr/>
        </p:nvPicPr>
        <p:blipFill>
          <a:blip r:embed="rId3"/>
          <a:stretch>
            <a:fillRect/>
          </a:stretch>
        </p:blipFill>
        <p:spPr>
          <a:xfrm>
            <a:off x="2361436" y="663018"/>
            <a:ext cx="7469127" cy="6194982"/>
          </a:xfrm>
          <a:prstGeom prst="rect">
            <a:avLst/>
          </a:prstGeom>
        </p:spPr>
      </p:pic>
    </p:spTree>
    <p:extLst>
      <p:ext uri="{BB962C8B-B14F-4D97-AF65-F5344CB8AC3E}">
        <p14:creationId xmlns:p14="http://schemas.microsoft.com/office/powerpoint/2010/main" val="3186989356"/>
      </p:ext>
    </p:extLst>
  </p:cSld>
  <p:clrMapOvr>
    <a:masterClrMapping/>
  </p:clrMapOvr>
</p:sld>
</file>

<file path=ppt/theme/theme1.xml><?xml version="1.0" encoding="utf-8"?>
<a:theme xmlns:a="http://schemas.openxmlformats.org/drawingml/2006/main"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944</TotalTime>
  <Words>947</Words>
  <Application>Microsoft Macintosh PowerPoint</Application>
  <PresentationFormat>Widescreen</PresentationFormat>
  <Paragraphs>61</Paragraphs>
  <Slides>16</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Arial Regular</vt:lpstr>
      <vt:lpstr>System Font Regular</vt:lpstr>
      <vt:lpstr>Office Theme</vt:lpstr>
      <vt:lpstr>Politics and Vaccinations in America</vt:lpstr>
      <vt:lpstr>Introduction</vt:lpstr>
      <vt:lpstr>Political Orientation</vt:lpstr>
      <vt:lpstr>Vaccinations</vt:lpstr>
      <vt:lpstr>Database Normalization Process</vt:lpstr>
      <vt:lpstr>Normalization Overview</vt:lpstr>
      <vt:lpstr>Full-width Image</vt:lpstr>
      <vt:lpstr>PowerPoint Presentation</vt:lpstr>
      <vt:lpstr>PowerPoint Presentation</vt:lpstr>
      <vt:lpstr>PowerPoint Presentation</vt:lpstr>
      <vt:lpstr>PowerPoint Presentation</vt:lpstr>
      <vt:lpstr>PowerPoint Presentation</vt:lpstr>
      <vt:lpstr>Map Comparison</vt:lpstr>
      <vt:lpstr>PowerPoint Presentation</vt:lpstr>
      <vt:lpstr>PowerPoint Presentation</vt:lpstr>
      <vt:lpstr>Conclusion</vt:lpstr>
    </vt:vector>
  </TitlesOfParts>
  <Manager/>
  <Company>University at Buffalo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PowerPoint Presentation</dc:title>
  <dc:subject/>
  <dc:creator>Division of University Communications</dc:creator>
  <cp:keywords/>
  <dc:description/>
  <cp:lastModifiedBy>Edwin Hicks</cp:lastModifiedBy>
  <cp:revision>103</cp:revision>
  <dcterms:created xsi:type="dcterms:W3CDTF">2019-04-04T19:20:28Z</dcterms:created>
  <dcterms:modified xsi:type="dcterms:W3CDTF">2021-12-18T03:13:23Z</dcterms:modified>
  <cp:category/>
</cp:coreProperties>
</file>