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7ACDD81B.xml" ContentType="application/vnd.ms-powerpoint.comments+xml"/>
  <Override PartName="/ppt/comments/modernComment_105_C5453088.xml" ContentType="application/vnd.ms-powerpoint.comments+xml"/>
  <Override PartName="/ppt/comments/modernComment_102_8EE05A4E.xml" ContentType="application/vnd.ms-powerpoint.comments+xml"/>
  <Override PartName="/ppt/comments/modernComment_109_75B53508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63" r:id="rId5"/>
    <p:sldId id="265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62EB80-56C8-BBB0-B0CB-0F41D2B0F574}" name="Saket Vishwas Mokashi" initials="SM" userId="S::qo23624@bristol.ac.uk::81484ae7-39eb-4b52-b599-94f8ea4eeb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100C2-3BCF-C84B-BEE0-F70D3B53A368}" v="91" dt="2024-05-13T11:16:06.542"/>
    <p1510:client id="{6B661FDB-F955-9355-D187-61B24B28FDE4}" v="36" dt="2024-05-12T16:54:33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/>
    <p:restoredTop sz="94719"/>
  </p:normalViewPr>
  <p:slideViewPr>
    <p:cSldViewPr snapToGrid="0">
      <p:cViewPr varScale="1">
        <p:scale>
          <a:sx n="69" d="100"/>
          <a:sy n="69" d="100"/>
        </p:scale>
        <p:origin x="22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omments/modernComment_100_7ACDD81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B611C9-4DD1-43BA-B78A-5C2F97415F8A}" authorId="{6062EB80-56C8-BBB0-B0CB-0F41D2B0F574}" created="2024-05-09T15:27:40.495">
    <pc:sldMkLst xmlns:pc="http://schemas.microsoft.com/office/powerpoint/2013/main/command">
      <pc:docMk/>
      <pc:sldMk cId="2060310555" sldId="256"/>
    </pc:sldMkLst>
    <p188:txBody>
      <a:bodyPr/>
      <a:lstStyle/>
      <a:p>
        <a:r>
          <a:rPr lang="en-US"/>
          <a:t>Intro to be done by Rory</a:t>
        </a:r>
      </a:p>
    </p188:txBody>
  </p188:cm>
</p188:cmLst>
</file>

<file path=ppt/comments/modernComment_102_8EE05A4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802C36-C0ED-483E-9606-10ECA7D74D40}" authorId="{6062EB80-56C8-BBB0-B0CB-0F41D2B0F574}" created="2024-05-09T15:42:22.176">
    <pc:sldMkLst xmlns:pc="http://schemas.microsoft.com/office/powerpoint/2013/main/command">
      <pc:docMk/>
      <pc:sldMk cId="2397067854" sldId="258"/>
    </pc:sldMkLst>
    <p188:txBody>
      <a:bodyPr/>
      <a:lstStyle/>
      <a:p>
        <a:r>
          <a:rPr lang="en-US"/>
          <a:t>I or Zhou can do both the EDA parts each one getting one slide </a:t>
        </a:r>
      </a:p>
    </p188:txBody>
  </p188:cm>
</p188:cmLst>
</file>

<file path=ppt/comments/modernComment_105_C54530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D8C67F-AC53-4BCC-84AC-1DB7D159709A}" authorId="{6062EB80-56C8-BBB0-B0CB-0F41D2B0F574}" created="2024-05-09T15:41:53.457">
    <pc:sldMkLst xmlns:pc="http://schemas.microsoft.com/office/powerpoint/2013/main/command">
      <pc:docMk/>
      <pc:sldMk cId="3309645960" sldId="261"/>
    </pc:sldMkLst>
    <p188:txBody>
      <a:bodyPr/>
      <a:lstStyle/>
      <a:p>
        <a:r>
          <a:rPr lang="en-US"/>
          <a:t>Ruiqi do some more resarch like 2/3 more points</a:t>
        </a:r>
      </a:p>
    </p188:txBody>
  </p188:cm>
</p188:cmLst>
</file>

<file path=ppt/comments/modernComment_109_75B5350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8EF424-88FE-4717-9F82-BBBB287210FB}" authorId="{6062EB80-56C8-BBB0-B0CB-0F41D2B0F574}" created="2024-05-09T15:43:17.740">
    <pc:sldMkLst xmlns:pc="http://schemas.microsoft.com/office/powerpoint/2013/main/command">
      <pc:docMk/>
      <pc:sldMk cId="1974809864" sldId="265"/>
    </pc:sldMkLst>
    <p188:txBody>
      <a:bodyPr/>
      <a:lstStyle/>
      <a:p>
        <a:r>
          <a:rPr lang="en-US"/>
          <a:t>I can Introduce what an RFM model is and everything hand over to Rory to finish his model description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0_7ACDD81B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C545308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microsoft.com/office/2018/10/relationships/comments" Target="../comments/modernComment_102_8EE05A4E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09_75B5350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" name="Picture 3" descr="A black horse with a tail&#10;&#10;Description automatically generated">
            <a:extLst>
              <a:ext uri="{FF2B5EF4-FFF2-40B4-BE49-F238E27FC236}">
                <a16:creationId xmlns:a16="http://schemas.microsoft.com/office/drawing/2014/main" id="{884F224B-AA18-635D-3219-4EB0B3BB23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4459" r="-1" b="29289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62AB3-0721-E4A1-8645-513C9C6DB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6364" y="2685307"/>
            <a:ext cx="5816024" cy="2623459"/>
          </a:xfrm>
        </p:spPr>
        <p:txBody>
          <a:bodyPr>
            <a:normAutofit fontScale="90000"/>
          </a:bodyPr>
          <a:lstStyle/>
          <a:p>
            <a:pPr algn="l"/>
            <a:r>
              <a:rPr lang="en-GB" sz="4600" dirty="0"/>
              <a:t>RFM analysis: inferences from transactional datasets </a:t>
            </a:r>
            <a:br>
              <a:rPr lang="en-GB" sz="4600" dirty="0"/>
            </a:br>
            <a:endParaRPr lang="en-GB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8BC53-2289-6CCE-4FE4-C978CC784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6052" y="1525095"/>
            <a:ext cx="5676648" cy="1160213"/>
          </a:xfrm>
        </p:spPr>
        <p:txBody>
          <a:bodyPr>
            <a:normAutofit/>
          </a:bodyPr>
          <a:lstStyle/>
          <a:p>
            <a:r>
              <a:rPr lang="en-GB" sz="2000" dirty="0"/>
              <a:t>Rory Owen Bennett, </a:t>
            </a:r>
            <a:r>
              <a:rPr lang="en-GB" sz="2000" dirty="0" err="1"/>
              <a:t>Ruiqi</a:t>
            </a:r>
            <a:r>
              <a:rPr lang="en-GB" sz="2000" dirty="0"/>
              <a:t> Sheng, Saket Vishwas </a:t>
            </a:r>
            <a:r>
              <a:rPr lang="en-GB" sz="2000" dirty="0" err="1"/>
              <a:t>Mokashi</a:t>
            </a:r>
            <a:r>
              <a:rPr lang="en-GB" sz="2000" dirty="0"/>
              <a:t> and Zhou Zhou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1055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43ED-2E10-9C39-E710-1DCCBB7E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69" y="584121"/>
            <a:ext cx="7958331" cy="1077229"/>
          </a:xfrm>
        </p:spPr>
        <p:txBody>
          <a:bodyPr/>
          <a:lstStyle/>
          <a:p>
            <a:r>
              <a:rPr lang="en-GB" dirty="0"/>
              <a:t>The final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1F0B-E06F-ACFA-80ED-189F48627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430086"/>
            <a:ext cx="7796540" cy="3997828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GB" sz="2000" dirty="0"/>
              <a:t>ur initial approach and ideas for</a:t>
            </a:r>
            <a:r>
              <a:rPr lang="en-GB" dirty="0"/>
              <a:t> the first dataset.</a:t>
            </a:r>
            <a:endParaRPr lang="en-GB" sz="2000" dirty="0"/>
          </a:p>
          <a:p>
            <a:r>
              <a:rPr lang="en-GB" dirty="0"/>
              <a:t>How we progressed with the project beyond our first presentation, refining our ideas and producing our report utilising both datasets.</a:t>
            </a:r>
          </a:p>
        </p:txBody>
      </p:sp>
    </p:spTree>
    <p:extLst>
      <p:ext uri="{BB962C8B-B14F-4D97-AF65-F5344CB8AC3E}">
        <p14:creationId xmlns:p14="http://schemas.microsoft.com/office/powerpoint/2010/main" val="33096459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D7E00D-C42A-346A-FBBB-810B133A9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346" y="1410192"/>
            <a:ext cx="9193214" cy="4832626"/>
          </a:xfrm>
          <a:prstGeom prst="rect">
            <a:avLst/>
          </a:prstGeom>
        </p:spPr>
      </p:pic>
      <p:pic>
        <p:nvPicPr>
          <p:cNvPr id="6" name="Picture 5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D65FAAFA-F538-52E7-EABD-D3B6D45CE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404" y="1347005"/>
            <a:ext cx="9258872" cy="4840079"/>
          </a:xfrm>
          <a:prstGeom prst="rect">
            <a:avLst/>
          </a:prstGeom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2B3171EF-71EA-0B94-BDD7-5E13D4D6B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162" y="1409423"/>
            <a:ext cx="9347695" cy="4780095"/>
          </a:xfrm>
          <a:prstGeom prst="rect">
            <a:avLst/>
          </a:prstGeom>
        </p:spPr>
      </p:pic>
      <p:pic>
        <p:nvPicPr>
          <p:cNvPr id="8" name="Picture 7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8F67512E-B7BF-E6D5-FF27-32A2D5928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998" y="1408136"/>
            <a:ext cx="9347221" cy="450906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B1C6A56-2921-34F2-70BA-3AEE3F3D475C}"/>
              </a:ext>
            </a:extLst>
          </p:cNvPr>
          <p:cNvSpPr>
            <a:spLocks noGrp="1"/>
          </p:cNvSpPr>
          <p:nvPr/>
        </p:nvSpPr>
        <p:spPr>
          <a:xfrm>
            <a:off x="1178495" y="54135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>
                <a:cs typeface="Arial"/>
              </a:rPr>
              <a:t>Exploring the data – Dataset 1</a:t>
            </a:r>
          </a:p>
        </p:txBody>
      </p:sp>
      <p:pic>
        <p:nvPicPr>
          <p:cNvPr id="2" name="Picture 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7AD18FC-DE75-DEAB-5371-D88737ADF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780" y="1414007"/>
            <a:ext cx="8486862" cy="48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6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1C6A56-2921-34F2-70BA-3AEE3F3D475C}"/>
              </a:ext>
            </a:extLst>
          </p:cNvPr>
          <p:cNvSpPr>
            <a:spLocks noGrp="1"/>
          </p:cNvSpPr>
          <p:nvPr/>
        </p:nvSpPr>
        <p:spPr>
          <a:xfrm>
            <a:off x="3072127" y="5428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Exploring the data - </a:t>
            </a:r>
            <a:r>
              <a:rPr lang="en-GB" sz="3600" dirty="0"/>
              <a:t>Dataset 2</a:t>
            </a:r>
            <a:endParaRPr lang="en-US" sz="3600" dirty="0"/>
          </a:p>
          <a:p>
            <a:pPr algn="ctr"/>
            <a:endParaRPr lang="en-GB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A01D7C-11F6-2A28-BE30-B48EBD0F2A2A}"/>
              </a:ext>
            </a:extLst>
          </p:cNvPr>
          <p:cNvSpPr txBox="1">
            <a:spLocks/>
          </p:cNvSpPr>
          <p:nvPr/>
        </p:nvSpPr>
        <p:spPr>
          <a:xfrm>
            <a:off x="1869160" y="9483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4521B046-3DE8-7C98-2873-FA2B0022F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42" y="1481508"/>
            <a:ext cx="9688285" cy="4935605"/>
          </a:xfrm>
          <a:prstGeom prst="rect">
            <a:avLst/>
          </a:prstGeom>
        </p:spPr>
      </p:pic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751EBB67-FCC7-AE75-F850-03219058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65" y="1508721"/>
            <a:ext cx="9688285" cy="5178395"/>
          </a:xfrm>
          <a:prstGeom prst="rect">
            <a:avLst/>
          </a:prstGeom>
        </p:spPr>
      </p:pic>
      <p:pic>
        <p:nvPicPr>
          <p:cNvPr id="9" name="Picture 8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7CC746CB-6263-6EFD-E485-C6FEAC579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297" y="1507761"/>
            <a:ext cx="9555237" cy="5175499"/>
          </a:xfrm>
          <a:prstGeom prst="rect">
            <a:avLst/>
          </a:prstGeom>
        </p:spPr>
      </p:pic>
      <p:pic>
        <p:nvPicPr>
          <p:cNvPr id="10" name="Picture 9" descr="A graph showing a graph of income and expenses&#10;&#10;Description automatically generated">
            <a:extLst>
              <a:ext uri="{FF2B5EF4-FFF2-40B4-BE49-F238E27FC236}">
                <a16:creationId xmlns:a16="http://schemas.microsoft.com/office/drawing/2014/main" id="{56C3780D-61B3-7F5C-5E8D-370144C5C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614" y="1482354"/>
            <a:ext cx="9688284" cy="51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1ED8-DE6C-4570-C9F7-BB010540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249" y="563543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cs typeface="Arial"/>
              </a:rPr>
              <a:t>RFM Modelling – what and why?</a:t>
            </a:r>
            <a:endParaRPr lang="en-US" dirty="0"/>
          </a:p>
        </p:txBody>
      </p:sp>
      <p:pic>
        <p:nvPicPr>
          <p:cNvPr id="4" name="Content Placeholder 3" descr="A graph of frequency distribution&#10;&#10;Description automatically generated">
            <a:extLst>
              <a:ext uri="{FF2B5EF4-FFF2-40B4-BE49-F238E27FC236}">
                <a16:creationId xmlns:a16="http://schemas.microsoft.com/office/drawing/2014/main" id="{942D4481-98BE-01CF-73EA-E4D22254A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015" y="1965562"/>
            <a:ext cx="11588150" cy="3826566"/>
          </a:xfrm>
        </p:spPr>
      </p:pic>
    </p:spTree>
    <p:extLst>
      <p:ext uri="{BB962C8B-B14F-4D97-AF65-F5344CB8AC3E}">
        <p14:creationId xmlns:p14="http://schemas.microsoft.com/office/powerpoint/2010/main" val="19748098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FEA2-31D9-D958-2DA2-109EE0CD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103" y="431167"/>
            <a:ext cx="7958331" cy="1077229"/>
          </a:xfrm>
        </p:spPr>
        <p:txBody>
          <a:bodyPr/>
          <a:lstStyle/>
          <a:p>
            <a:r>
              <a:rPr lang="en-GB" dirty="0"/>
              <a:t>RFM Modelling – Dataset 1</a:t>
            </a:r>
            <a:endParaRPr lang="en-US" dirty="0"/>
          </a:p>
        </p:txBody>
      </p:sp>
      <p:pic>
        <p:nvPicPr>
          <p:cNvPr id="4" name="Picture 3" descr="A graph of a distribution of rfm segments&#10;&#10;Description automatically generated">
            <a:extLst>
              <a:ext uri="{FF2B5EF4-FFF2-40B4-BE49-F238E27FC236}">
                <a16:creationId xmlns:a16="http://schemas.microsoft.com/office/drawing/2014/main" id="{0AA630E0-3D9A-4DC6-17C7-73D95D46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4" y="1675580"/>
            <a:ext cx="9221491" cy="47508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AFB6E9E-2010-499B-54EF-13485B29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61" y="1678763"/>
            <a:ext cx="9214873" cy="474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1F962EC-D69D-9A19-F6F4-3FECFD623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32" y="1713605"/>
            <a:ext cx="9213817" cy="471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E4501E3-DE2A-5835-9A61-E4273CAA4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03" y="1760545"/>
            <a:ext cx="9032388" cy="458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9BEF7C-17DC-5AB6-3ED8-6EC16C81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50577"/>
              </p:ext>
            </p:extLst>
          </p:nvPr>
        </p:nvGraphicFramePr>
        <p:xfrm>
          <a:off x="5070762" y="2123520"/>
          <a:ext cx="5630000" cy="1305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6000">
                  <a:extLst>
                    <a:ext uri="{9D8B030D-6E8A-4147-A177-3AD203B41FA5}">
                      <a16:colId xmlns:a16="http://schemas.microsoft.com/office/drawing/2014/main" val="3070382647"/>
                    </a:ext>
                  </a:extLst>
                </a:gridCol>
                <a:gridCol w="1126000">
                  <a:extLst>
                    <a:ext uri="{9D8B030D-6E8A-4147-A177-3AD203B41FA5}">
                      <a16:colId xmlns:a16="http://schemas.microsoft.com/office/drawing/2014/main" val="5988327"/>
                    </a:ext>
                  </a:extLst>
                </a:gridCol>
                <a:gridCol w="1126000">
                  <a:extLst>
                    <a:ext uri="{9D8B030D-6E8A-4147-A177-3AD203B41FA5}">
                      <a16:colId xmlns:a16="http://schemas.microsoft.com/office/drawing/2014/main" val="215791806"/>
                    </a:ext>
                  </a:extLst>
                </a:gridCol>
                <a:gridCol w="1126000">
                  <a:extLst>
                    <a:ext uri="{9D8B030D-6E8A-4147-A177-3AD203B41FA5}">
                      <a16:colId xmlns:a16="http://schemas.microsoft.com/office/drawing/2014/main" val="2988754965"/>
                    </a:ext>
                  </a:extLst>
                </a:gridCol>
                <a:gridCol w="1126000">
                  <a:extLst>
                    <a:ext uri="{9D8B030D-6E8A-4147-A177-3AD203B41FA5}">
                      <a16:colId xmlns:a16="http://schemas.microsoft.com/office/drawing/2014/main" val="57250017"/>
                    </a:ext>
                  </a:extLst>
                </a:gridCol>
              </a:tblGrid>
              <a:tr h="65985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RFM Score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Customer Count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Mean Recency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Mean Frequency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Mean Monetary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04620"/>
                  </a:ext>
                </a:extLst>
              </a:tr>
              <a:tr h="32281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1-1-1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446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883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14665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0097524"/>
                  </a:ext>
                </a:extLst>
              </a:tr>
              <a:tr h="32281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4-4-4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4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1565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33090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8962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55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a line&#10;&#10;Description automatically generated">
            <a:extLst>
              <a:ext uri="{FF2B5EF4-FFF2-40B4-BE49-F238E27FC236}">
                <a16:creationId xmlns:a16="http://schemas.microsoft.com/office/drawing/2014/main" id="{34F236EA-012B-A039-6209-97636A653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226" y="1544690"/>
            <a:ext cx="10329333" cy="50251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688148-4649-ECFE-B5FA-B3E3099F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37" y="496186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cs typeface="Arial"/>
              </a:rPr>
              <a:t>RFM Modelling – Dataset 2</a:t>
            </a:r>
            <a:endParaRPr lang="en-US" dirty="0"/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56380455-1B7B-C6D1-06C1-07B92C47E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02" y="1541666"/>
            <a:ext cx="10329333" cy="5011649"/>
          </a:xfrm>
          <a:prstGeom prst="rect">
            <a:avLst/>
          </a:prstGeom>
        </p:spPr>
      </p:pic>
      <p:pic>
        <p:nvPicPr>
          <p:cNvPr id="6" name="Picture 5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B05DAFA1-FF5F-4057-C90A-D85B891E5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037" y="1525191"/>
            <a:ext cx="10341428" cy="4990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57B88B-73F3-8DE3-9B2B-47F137CAB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317" y="1508054"/>
            <a:ext cx="5486867" cy="50251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B96806-9C24-E234-4C34-297D235F9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24" y="1517475"/>
            <a:ext cx="6471010" cy="505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9C13A5E-E775-9FB7-3C85-E1C98B2B6D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517" y="939988"/>
            <a:ext cx="7772400" cy="59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2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4804-4142-4B76-870C-F337F9BB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Improvements, further work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CBD7-4D52-47FB-E6FB-8EB33959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GB" dirty="0"/>
              <a:t>What would we do differently next time?</a:t>
            </a:r>
          </a:p>
          <a:p>
            <a:pPr marL="344170" indent="-344170"/>
            <a:r>
              <a:rPr lang="en-GB" dirty="0"/>
              <a:t>What should future literature hope to address?</a:t>
            </a:r>
          </a:p>
          <a:p>
            <a:pPr marL="344170" indent="-344170"/>
            <a:r>
              <a:rPr lang="en-GB" dirty="0"/>
              <a:t>What have we concluded on this topic from our research?</a:t>
            </a:r>
          </a:p>
        </p:txBody>
      </p:sp>
    </p:spTree>
    <p:extLst>
      <p:ext uri="{BB962C8B-B14F-4D97-AF65-F5344CB8AC3E}">
        <p14:creationId xmlns:p14="http://schemas.microsoft.com/office/powerpoint/2010/main" val="8019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5187</TotalTime>
  <Words>138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MS Shell Dlg 2</vt:lpstr>
      <vt:lpstr>Wingdings</vt:lpstr>
      <vt:lpstr>Wingdings 3</vt:lpstr>
      <vt:lpstr>Madison</vt:lpstr>
      <vt:lpstr>RFM analysis: inferences from transactional datasets  </vt:lpstr>
      <vt:lpstr>The final picture</vt:lpstr>
      <vt:lpstr>PowerPoint Presentation</vt:lpstr>
      <vt:lpstr>PowerPoint Presentation</vt:lpstr>
      <vt:lpstr>RFM Modelling – what and why?</vt:lpstr>
      <vt:lpstr>RFM Modelling – Dataset 1</vt:lpstr>
      <vt:lpstr>RFM Modelling – Dataset 2</vt:lpstr>
      <vt:lpstr>Improvements, further work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DSMP Formative Presentation – Lloyds Banking Group</dc:title>
  <dc:creator>Rory Bennett</dc:creator>
  <cp:lastModifiedBy>Rory Bennett</cp:lastModifiedBy>
  <cp:revision>115</cp:revision>
  <dcterms:created xsi:type="dcterms:W3CDTF">2024-03-01T16:34:04Z</dcterms:created>
  <dcterms:modified xsi:type="dcterms:W3CDTF">2024-05-14T09:02:53Z</dcterms:modified>
</cp:coreProperties>
</file>