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6" r:id="rId12"/>
    <p:sldId id="267" r:id="rId13"/>
    <p:sldId id="268" r:id="rId14"/>
    <p:sldId id="269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566" autoAdjust="0"/>
  </p:normalViewPr>
  <p:slideViewPr>
    <p:cSldViewPr snapToGrid="0">
      <p:cViewPr varScale="1">
        <p:scale>
          <a:sx n="41" d="100"/>
          <a:sy n="41" d="100"/>
        </p:scale>
        <p:origin x="16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EFA60-6B18-43F1-BF0B-8A26D46581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C373-AD55-4AAC-865A-845DC29E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(computing)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omputer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Availability – minimal down time and fault tolerance in case of errors.</a:t>
            </a:r>
          </a:p>
          <a:p>
            <a:r>
              <a:rPr lang="en-US" dirty="0"/>
              <a:t>Unlimited Scalability – ability to add more units/power to account for increasing demand and usage. Since nothing is shared, can just keep adding more processors without the fear of being limited by the speed/performance of some shared memory, bus, or switch</a:t>
            </a:r>
          </a:p>
          <a:p>
            <a:r>
              <a:rPr lang="en-US" dirty="0"/>
              <a:t>Horizontal Scaling – adding more/taking away units to </a:t>
            </a:r>
            <a:r>
              <a:rPr lang="en-US" dirty="0" err="1"/>
              <a:t>accomodate</a:t>
            </a:r>
            <a:r>
              <a:rPr lang="en-US" dirty="0"/>
              <a:t> demand (much more preferred)</a:t>
            </a:r>
          </a:p>
          <a:p>
            <a:r>
              <a:rPr lang="en-US" dirty="0"/>
              <a:t>Vertical Scaling – increasing/decreasing the power of a particular unit to accommodate demand</a:t>
            </a:r>
          </a:p>
          <a:p>
            <a:r>
              <a:rPr lang="en-US" dirty="0"/>
              <a:t>Data Integrity – Ensuring data isn’t corrupted, falsified, lost</a:t>
            </a:r>
          </a:p>
          <a:p>
            <a:endParaRPr lang="en-US" dirty="0"/>
          </a:p>
          <a:p>
            <a:r>
              <a:rPr lang="en-US" dirty="0"/>
              <a:t>Why are these traits important in a financial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5C373-AD55-4AAC-865A-845DC29E53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Nonstop systems are comprised of modular components with loose-coupling. The components employ redundancy to ensure that if one component fails, an equivalent component can take its place immediately, minimizing down-time. Each processor does not share resources (such as memory, or storage). Rather, they send messages each other through a reliable medium. The Guardian OS is a custom operating system that allows for message passing and checkpointing for each operation. </a:t>
            </a:r>
          </a:p>
          <a:p>
            <a:endParaRPr lang="en-US" dirty="0"/>
          </a:p>
          <a:p>
            <a:r>
              <a:rPr lang="en-US" dirty="0"/>
              <a:t>Continuous availability – redundancy and replication</a:t>
            </a:r>
          </a:p>
          <a:p>
            <a:r>
              <a:rPr lang="en-US" dirty="0"/>
              <a:t>Scalability – modularized processors. To scale up, can add more processors</a:t>
            </a:r>
          </a:p>
          <a:p>
            <a:r>
              <a:rPr lang="en-US" dirty="0"/>
              <a:t>Data Integrity – checkpoints, redundancy, not sharing of memory, back-ups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5C373-AD55-4AAC-865A-845DC29E53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computer in the Nonstop line of computers</a:t>
            </a:r>
          </a:p>
          <a:p>
            <a:r>
              <a:rPr lang="en-US" dirty="0"/>
              <a:t>A primary process would clone itself to a backup. If an error occurred, Guardian reroutes a message from the failing component to a functioning component. Here we see a direct example of replication, redundancy, and a message-based architecture creates a fault-tolerant system with minimal downtime. </a:t>
            </a:r>
          </a:p>
          <a:p>
            <a:endParaRPr lang="en-US" dirty="0"/>
          </a:p>
          <a:p>
            <a:r>
              <a:rPr lang="en-US" dirty="0"/>
              <a:t>Like an actor with an understudy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5C373-AD55-4AAC-865A-845DC29E53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Along with TXP, FOX a </a:t>
            </a:r>
            <a:r>
              <a:rPr lang="en-US" dirty="0" err="1"/>
              <a:t>fibre</a:t>
            </a:r>
            <a:r>
              <a:rPr lang="en-US" dirty="0"/>
              <a:t> optic bus system was developed which allows </a:t>
            </a:r>
            <a:r>
              <a:rPr lang="en-US" dirty="0" err="1"/>
              <a:t>NonStop</a:t>
            </a:r>
            <a:r>
              <a:rPr lang="en-US" dirty="0"/>
              <a:t> systems to be connected together.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Bus - communication system that transfers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Data (computing)"/>
              </a:rPr>
              <a:t>data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between components inside a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Computer"/>
              </a:rPr>
              <a:t>computer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or between computers</a:t>
            </a:r>
            <a:endParaRPr lang="en-US" dirty="0"/>
          </a:p>
          <a:p>
            <a:r>
              <a:rPr lang="en-US" dirty="0"/>
              <a:t>This paved the way for the Himalaya system whose I/O and inter-CPU busses were based on the new </a:t>
            </a:r>
            <a:r>
              <a:rPr lang="en-US" dirty="0" err="1"/>
              <a:t>ServerNet</a:t>
            </a:r>
            <a:r>
              <a:rPr lang="en-US" dirty="0"/>
              <a:t> system which was a true peer-to-peer network. </a:t>
            </a:r>
          </a:p>
          <a:p>
            <a:endParaRPr lang="en-US" dirty="0"/>
          </a:p>
          <a:p>
            <a:r>
              <a:rPr lang="en-US" dirty="0"/>
              <a:t>Finally, in 2000, it was found that the Himalaya system had 1/4</a:t>
            </a:r>
            <a:r>
              <a:rPr lang="en-US" baseline="30000" dirty="0"/>
              <a:t>th</a:t>
            </a:r>
            <a:r>
              <a:rPr lang="en-US" dirty="0"/>
              <a:t> the downtime of other vendors’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5C373-AD55-4AAC-865A-845DC29E53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Self-checking processors – ensures that faults are detected early and that buggy/faulty processors are taken offline so as not to contaminate the rest of the system</a:t>
            </a:r>
          </a:p>
          <a:p>
            <a:r>
              <a:rPr lang="en-US" dirty="0"/>
              <a:t>Mirroring – replicate disks if one disk drive fails. Server can still operate with the mirrored copy and then return to the original when it is replaced</a:t>
            </a:r>
          </a:p>
          <a:p>
            <a:r>
              <a:rPr lang="en-US" dirty="0"/>
              <a:t>Using batteries, system can keep running in a power outage, eliminating risk of losing data</a:t>
            </a:r>
          </a:p>
          <a:p>
            <a:r>
              <a:rPr lang="en-US" dirty="0"/>
              <a:t>Two processors running 2 identical instruction streams so if there is a discrepancy between them, they are shut down immediately to prevent the corrupted data from </a:t>
            </a:r>
            <a:r>
              <a:rPr lang="en-US" dirty="0" err="1"/>
              <a:t>propogating</a:t>
            </a:r>
            <a:r>
              <a:rPr lang="en-US" dirty="0"/>
              <a:t> – like working on homework and you and your friend get different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5C373-AD55-4AAC-865A-845DC29E53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 was the original system programming language for Tandem Computers CISC machines</a:t>
            </a:r>
          </a:p>
          <a:p>
            <a:r>
              <a:rPr lang="en-US" dirty="0"/>
              <a:t>CISC – an architecture in which single instructions contain several low-level operations like memory loads, arithmetic, and memory stores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5C373-AD55-4AAC-865A-845DC29E53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2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4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7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8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10/25/2023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60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onStop_(server_computers)" TargetMode="External"/><Relationship Id="rId3" Type="http://schemas.openxmlformats.org/officeDocument/2006/relationships/hyperlink" Target="https://en.wikipedia.org/wiki/Tandem_Computers" TargetMode="External"/><Relationship Id="rId7" Type="http://schemas.openxmlformats.org/officeDocument/2006/relationships/hyperlink" Target="https://en.wikipedia.org/wiki/TACL" TargetMode="External"/><Relationship Id="rId2" Type="http://schemas.openxmlformats.org/officeDocument/2006/relationships/hyperlink" Target="https://cs.stanford.edu/people/eroberts/courses/soco/projects/2003-04/fault-tolerant-computing/how-tand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scal_(programming_language)" TargetMode="External"/><Relationship Id="rId11" Type="http://schemas.openxmlformats.org/officeDocument/2006/relationships/hyperlink" Target="https://www.hpl.hp.com/techreports/tandem/TR-91.1.pdf" TargetMode="External"/><Relationship Id="rId5" Type="http://schemas.openxmlformats.org/officeDocument/2006/relationships/hyperlink" Target="https://en.wikipedia.org/wiki/ALGOL" TargetMode="External"/><Relationship Id="rId10" Type="http://schemas.openxmlformats.org/officeDocument/2006/relationships/hyperlink" Target="http://nonstoptools.com/manuals/Tal-Guide.pdf" TargetMode="External"/><Relationship Id="rId4" Type="http://schemas.openxmlformats.org/officeDocument/2006/relationships/hyperlink" Target="https://en.wikipedia.org/wiki/Transaction_Application_Language#:~:text=Transaction%20Application%20Language%20or%20TAL,cross%20between%20C%20and%20Pascal" TargetMode="External"/><Relationship Id="rId9" Type="http://schemas.openxmlformats.org/officeDocument/2006/relationships/hyperlink" Target="https://en.wikipedia.org/wiki/Shared-nothing_architectu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39116-87CA-C091-0442-BFECCD677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Overview of Tandem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2F65E-89D3-A361-99B5-9E257425B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047488" cy="16557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grpSp>
        <p:nvGrpSpPr>
          <p:cNvPr id="2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45163DC6-E8EB-EF9B-BF27-A3248E1F4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51" b="1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6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BAF9-7356-69BE-A1B9-855018FB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 – Transaction Application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DA19-08C3-4F7A-555F-CFBDB62A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Originally “Tandem Application Language”</a:t>
            </a:r>
          </a:p>
          <a:p>
            <a:r>
              <a:rPr lang="en-US" sz="3400" dirty="0"/>
              <a:t>CISC – Complex Instruction Set Computer</a:t>
            </a:r>
          </a:p>
          <a:p>
            <a:r>
              <a:rPr lang="en-US" sz="3400" dirty="0"/>
              <a:t>Syntax like ALGOL or PASCAL</a:t>
            </a:r>
          </a:p>
          <a:p>
            <a:r>
              <a:rPr lang="en-US" sz="3400" dirty="0"/>
              <a:t>Semantics like C</a:t>
            </a:r>
          </a:p>
          <a:p>
            <a:pPr lvl="1"/>
            <a:r>
              <a:rPr lang="en-US" sz="3200" dirty="0"/>
              <a:t>No indefinite levels of nesting</a:t>
            </a:r>
          </a:p>
          <a:p>
            <a:pPr lvl="1"/>
            <a:r>
              <a:rPr lang="en-US" sz="3200" dirty="0"/>
              <a:t>Does not pass complex arguments by value</a:t>
            </a:r>
          </a:p>
          <a:p>
            <a:pPr lvl="1"/>
            <a:r>
              <a:rPr lang="en-US" sz="3200" dirty="0"/>
              <a:t>Does not strictly type most variable references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9468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E78-6B94-005D-2C38-84D07DD8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ALGOL Program: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F46561-1FD6-91C2-31E1-F1E1A005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1471044"/>
            <a:ext cx="9656350" cy="4821268"/>
          </a:xfrm>
        </p:spPr>
      </p:pic>
    </p:spTree>
    <p:extLst>
      <p:ext uri="{BB962C8B-B14F-4D97-AF65-F5344CB8AC3E}">
        <p14:creationId xmlns:p14="http://schemas.microsoft.com/office/powerpoint/2010/main" val="170553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5595-849C-71CB-85F1-41A2C232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Pascal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CF8AE-85BA-C454-0042-6A5981077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831" y="1305806"/>
            <a:ext cx="9015927" cy="5032145"/>
          </a:xfrm>
        </p:spPr>
      </p:pic>
    </p:spTree>
    <p:extLst>
      <p:ext uri="{BB962C8B-B14F-4D97-AF65-F5344CB8AC3E}">
        <p14:creationId xmlns:p14="http://schemas.microsoft.com/office/powerpoint/2010/main" val="307766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365D-D655-3584-531F-9E252AEA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TAL Programs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CED0D-3F9B-180F-40BE-3FBDAC26F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904" y="1811751"/>
            <a:ext cx="9128191" cy="4681124"/>
          </a:xfrm>
        </p:spPr>
      </p:pic>
    </p:spTree>
    <p:extLst>
      <p:ext uri="{BB962C8B-B14F-4D97-AF65-F5344CB8AC3E}">
        <p14:creationId xmlns:p14="http://schemas.microsoft.com/office/powerpoint/2010/main" val="257668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365D-D655-3584-531F-9E252AEA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TAL Programs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3AD4B-1294-98F1-800C-46B9F2F2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69D51-9B06-1E6E-A189-6C2998D0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22" y="2091383"/>
            <a:ext cx="10428228" cy="35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6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0132-C4BF-EECA-6885-A61CF757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DCBA-3EBC-8075-1EC2-09B500F9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Tandem Advanced Command Language</a:t>
            </a:r>
          </a:p>
          <a:p>
            <a:r>
              <a:rPr lang="en-US" sz="3400" dirty="0"/>
              <a:t>Scripting Language</a:t>
            </a:r>
          </a:p>
          <a:p>
            <a:r>
              <a:rPr lang="en-US" sz="3400" dirty="0"/>
              <a:t>Shell in Tandem/Nonstop computers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6093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46C4-81CB-C3D3-4E44-6D8EE601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89E4-C35E-D69E-39BB-E0D40B7BA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https://cs.stanford.edu/people/eroberts/courses/soco/projects/2003-04/fault-tolerant-computing/how-tandem.html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https://en.wikipedia.org/wiki/Tandem_Computers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https://en.wikipedia.org/wiki/Transaction_Application_Language#:~:text=Transaction%20Application%20Language%20or%20TAL,cross%20between%20C%20and%20Pascal</a:t>
            </a:r>
            <a:r>
              <a:rPr lang="en-US" dirty="0"/>
              <a:t>.</a:t>
            </a:r>
          </a:p>
          <a:p>
            <a:r>
              <a:rPr lang="en-US" dirty="0">
                <a:hlinkClick r:id="rId5"/>
              </a:rPr>
              <a:t>https://en.wikipedia.org/wiki/ALGOL</a:t>
            </a:r>
            <a:endParaRPr lang="en-US" dirty="0"/>
          </a:p>
          <a:p>
            <a:r>
              <a:rPr lang="en-US" dirty="0">
                <a:hlinkClick r:id="rId6"/>
              </a:rPr>
              <a:t>https://en.wikipedia.org/wiki/Pascal_(programming_language)</a:t>
            </a:r>
            <a:endParaRPr lang="en-US" dirty="0"/>
          </a:p>
          <a:p>
            <a:r>
              <a:rPr lang="en-US" dirty="0">
                <a:hlinkClick r:id="rId7"/>
              </a:rPr>
              <a:t>https://en.wikipedia.org/wiki/TACL</a:t>
            </a:r>
            <a:endParaRPr lang="en-US" dirty="0"/>
          </a:p>
          <a:p>
            <a:r>
              <a:rPr lang="en-US" dirty="0">
                <a:hlinkClick r:id="rId8"/>
              </a:rPr>
              <a:t>https://en.wikipedia.org/wiki/NonStop_(server_computers)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https://en.wikipedia.org/wiki/Shared-nothing_architecture</a:t>
            </a:r>
            <a:r>
              <a:rPr lang="en-US" dirty="0"/>
              <a:t> </a:t>
            </a:r>
          </a:p>
          <a:p>
            <a:r>
              <a:rPr lang="en-US" b="1" dirty="0">
                <a:hlinkClick r:id="rId10"/>
              </a:rPr>
              <a:t>http://nonstoptools.com/manuals/Tal-Guide.pdf</a:t>
            </a:r>
            <a:endParaRPr lang="en-US" b="1" dirty="0"/>
          </a:p>
          <a:p>
            <a:r>
              <a:rPr lang="en-US" b="1" dirty="0">
                <a:hlinkClick r:id="rId11"/>
              </a:rPr>
              <a:t>https://www.hpl.hp.com/techreports/tandem/TR-91.1.pdf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C222-4A11-7B29-E7EC-2449301A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Tandem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D72E-CC96-6EC2-ED3D-7D0CBFBC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Founded in 1974</a:t>
            </a:r>
          </a:p>
          <a:p>
            <a:pPr lvl="1"/>
            <a:r>
              <a:rPr lang="en-US" sz="3200" dirty="0" err="1"/>
              <a:t>NonStop</a:t>
            </a:r>
            <a:r>
              <a:rPr lang="en-US" sz="3200" dirty="0"/>
              <a:t> I finished in 1975</a:t>
            </a:r>
          </a:p>
          <a:p>
            <a:pPr lvl="1"/>
            <a:r>
              <a:rPr lang="en-US" sz="3200" dirty="0" err="1"/>
              <a:t>NonStop</a:t>
            </a:r>
            <a:r>
              <a:rPr lang="en-US" sz="3200" dirty="0"/>
              <a:t> II released in 1981</a:t>
            </a:r>
          </a:p>
          <a:p>
            <a:r>
              <a:rPr lang="en-US" sz="3600" dirty="0"/>
              <a:t>Acquired by Compaq in 1997</a:t>
            </a:r>
          </a:p>
          <a:p>
            <a:r>
              <a:rPr lang="en-US" sz="3600" dirty="0"/>
              <a:t>In 1999, it was determined that Tandem </a:t>
            </a:r>
            <a:r>
              <a:rPr lang="en-US" sz="3600" dirty="0" err="1"/>
              <a:t>NonStop</a:t>
            </a:r>
            <a:r>
              <a:rPr lang="en-US" sz="3600" dirty="0"/>
              <a:t> runs </a:t>
            </a:r>
          </a:p>
          <a:p>
            <a:pPr lvl="1"/>
            <a:r>
              <a:rPr lang="en-US" sz="3200" dirty="0"/>
              <a:t>90% of the world’s securities trades</a:t>
            </a:r>
          </a:p>
          <a:p>
            <a:pPr lvl="1"/>
            <a:r>
              <a:rPr lang="en-US" sz="3200" dirty="0"/>
              <a:t>80% of the world’s ATMs</a:t>
            </a:r>
          </a:p>
          <a:p>
            <a:pPr lvl="1"/>
            <a:r>
              <a:rPr lang="en-US" sz="3200" dirty="0"/>
              <a:t>66% credit card transactions</a:t>
            </a:r>
          </a:p>
          <a:p>
            <a:r>
              <a:rPr lang="en-US" sz="3600" dirty="0"/>
              <a:t>Compaq acquired by Hewlett-Packard in 2002</a:t>
            </a:r>
          </a:p>
        </p:txBody>
      </p:sp>
    </p:spTree>
    <p:extLst>
      <p:ext uri="{BB962C8B-B14F-4D97-AF65-F5344CB8AC3E}">
        <p14:creationId xmlns:p14="http://schemas.microsoft.com/office/powerpoint/2010/main" val="316593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2A86-7DBC-9541-ADEB-B8FC86FC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</a:t>
            </a:r>
            <a:r>
              <a:rPr lang="en-US" dirty="0" err="1"/>
              <a:t>NonStop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DF6DD-C26F-8E39-E813-9106504B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Continuous Availability</a:t>
            </a:r>
          </a:p>
          <a:p>
            <a:r>
              <a:rPr lang="en-US" sz="3600" dirty="0"/>
              <a:t>Unlimited Scalability</a:t>
            </a:r>
          </a:p>
          <a:p>
            <a:r>
              <a:rPr lang="en-US" sz="3600" dirty="0"/>
              <a:t>Data Integrity</a:t>
            </a:r>
          </a:p>
        </p:txBody>
      </p:sp>
      <p:pic>
        <p:nvPicPr>
          <p:cNvPr id="1026" name="Picture 2" descr="Scalability — Vertical or Horizontal Scaling when Designing Architectures |  by Mehmet Ozkaya | Design Microservices Architecture with Patterns &amp;  Principles | Medium">
            <a:extLst>
              <a:ext uri="{FF2B5EF4-FFF2-40B4-BE49-F238E27FC236}">
                <a16:creationId xmlns:a16="http://schemas.microsoft.com/office/drawing/2014/main" id="{2AD7DBEB-C4B8-91E3-639F-15E14B683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930" y="3234141"/>
            <a:ext cx="5380546" cy="325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C59C-A8FD-7A6D-CE44-2CAE346B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Features Achieved?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0B53-DB62-CF19-572E-3F60F1300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Redundancy</a:t>
            </a:r>
            <a:endParaRPr lang="en-US" sz="3400" dirty="0"/>
          </a:p>
          <a:p>
            <a:r>
              <a:rPr lang="en-US" sz="3400" dirty="0"/>
              <a:t>Replication</a:t>
            </a:r>
          </a:p>
          <a:p>
            <a:r>
              <a:rPr lang="en-US" sz="3400" dirty="0"/>
              <a:t>Loose Coupling</a:t>
            </a:r>
          </a:p>
          <a:p>
            <a:r>
              <a:rPr lang="en-US" sz="3400" dirty="0"/>
              <a:t>Shared Nothing</a:t>
            </a:r>
          </a:p>
          <a:p>
            <a:r>
              <a:rPr lang="en-US" sz="3400" dirty="0"/>
              <a:t>Message-Based Architecture</a:t>
            </a:r>
          </a:p>
          <a:p>
            <a:r>
              <a:rPr lang="en-US" sz="3400" dirty="0"/>
              <a:t>Guardian OS (Nonstop I)</a:t>
            </a:r>
            <a:endParaRPr lang="en-US" sz="3200" dirty="0"/>
          </a:p>
          <a:p>
            <a:r>
              <a:rPr lang="en-US" sz="3400" dirty="0"/>
              <a:t>Checkpointing</a:t>
            </a:r>
          </a:p>
        </p:txBody>
      </p:sp>
    </p:spTree>
    <p:extLst>
      <p:ext uri="{BB962C8B-B14F-4D97-AF65-F5344CB8AC3E}">
        <p14:creationId xmlns:p14="http://schemas.microsoft.com/office/powerpoint/2010/main" val="144844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BF06-0DBE-2C47-B2CA-C9B84CE5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Nonstop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56D0-4508-5FBC-269D-F328EE09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Finished in 1975</a:t>
            </a:r>
          </a:p>
          <a:p>
            <a:r>
              <a:rPr lang="en-US" sz="3600" dirty="0"/>
              <a:t>Process Pairs</a:t>
            </a:r>
          </a:p>
          <a:p>
            <a:pPr lvl="1"/>
            <a:r>
              <a:rPr lang="en-US" sz="3400" dirty="0"/>
              <a:t>Primary</a:t>
            </a:r>
          </a:p>
          <a:p>
            <a:pPr lvl="1"/>
            <a:r>
              <a:rPr lang="en-US" sz="3400" dirty="0"/>
              <a:t>Backup</a:t>
            </a:r>
          </a:p>
        </p:txBody>
      </p:sp>
      <p:pic>
        <p:nvPicPr>
          <p:cNvPr id="2050" name="Picture 2" descr="Clone trooper | Wookieepedia | Fandom">
            <a:extLst>
              <a:ext uri="{FF2B5EF4-FFF2-40B4-BE49-F238E27FC236}">
                <a16:creationId xmlns:a16="http://schemas.microsoft.com/office/drawing/2014/main" id="{417AE7F7-18C8-77A8-DBA8-A54ECC06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80" y="1317355"/>
            <a:ext cx="3627680" cy="305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Be a Broadway Swing, Understudy, or Replacement">
            <a:extLst>
              <a:ext uri="{FF2B5EF4-FFF2-40B4-BE49-F238E27FC236}">
                <a16:creationId xmlns:a16="http://schemas.microsoft.com/office/drawing/2014/main" id="{E2C05287-F104-6268-0E85-8E5F9C39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863" y="3429000"/>
            <a:ext cx="6565389" cy="37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61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7664-7D06-7F08-3E4F-56724A71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4285-7155-A3E3-6D4D-0D332408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Nonstop II</a:t>
            </a:r>
          </a:p>
          <a:p>
            <a:pPr lvl="1"/>
            <a:r>
              <a:rPr lang="en-US" sz="3200" dirty="0"/>
              <a:t>Released in 1981</a:t>
            </a:r>
          </a:p>
          <a:p>
            <a:pPr lvl="1"/>
            <a:r>
              <a:rPr lang="en-US" sz="3200" dirty="0"/>
              <a:t>Improvement of speed/memory</a:t>
            </a:r>
          </a:p>
          <a:p>
            <a:r>
              <a:rPr lang="en-US" sz="3400" dirty="0" err="1"/>
              <a:t>NonStop</a:t>
            </a:r>
            <a:r>
              <a:rPr lang="en-US" sz="3400" dirty="0"/>
              <a:t> TXP</a:t>
            </a:r>
          </a:p>
          <a:p>
            <a:pPr lvl="1"/>
            <a:r>
              <a:rPr lang="en-US" sz="3200" dirty="0"/>
              <a:t>Released in 1983</a:t>
            </a:r>
          </a:p>
          <a:p>
            <a:pPr lvl="1"/>
            <a:r>
              <a:rPr lang="en-US" sz="3200" dirty="0"/>
              <a:t>Doubled Speed</a:t>
            </a:r>
          </a:p>
          <a:p>
            <a:pPr lvl="1"/>
            <a:r>
              <a:rPr lang="en-US" sz="3200" dirty="0"/>
              <a:t>Quadrupled memory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84710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1B1E-65A0-A12A-CDDF-824B48D2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NonStop</a:t>
            </a:r>
            <a:r>
              <a:rPr lang="en-US" dirty="0"/>
              <a:t> Himalaya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0619-C1AA-6C7E-07DC-3D46FC7D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FOX – allows </a:t>
            </a:r>
            <a:r>
              <a:rPr lang="en-US" sz="3400" dirty="0" err="1"/>
              <a:t>NonStop</a:t>
            </a:r>
            <a:r>
              <a:rPr lang="en-US" sz="3400" dirty="0"/>
              <a:t> systems to be connected</a:t>
            </a:r>
          </a:p>
          <a:p>
            <a:r>
              <a:rPr lang="en-US" sz="3400" dirty="0"/>
              <a:t>Himalaya</a:t>
            </a:r>
          </a:p>
          <a:p>
            <a:pPr lvl="1"/>
            <a:r>
              <a:rPr lang="en-US" sz="3200" dirty="0"/>
              <a:t>Finished in 1993</a:t>
            </a:r>
          </a:p>
          <a:p>
            <a:pPr lvl="1"/>
            <a:r>
              <a:rPr lang="en-US" sz="3200" dirty="0"/>
              <a:t>Changed underlying architecture</a:t>
            </a:r>
          </a:p>
          <a:p>
            <a:pPr lvl="1"/>
            <a:r>
              <a:rPr lang="en-US" sz="3200" dirty="0"/>
              <a:t>Peer-to-Peer</a:t>
            </a:r>
          </a:p>
          <a:p>
            <a:pPr lvl="1"/>
            <a:r>
              <a:rPr lang="en-US" sz="3200" dirty="0"/>
              <a:t>¼ downtime of other vendors</a:t>
            </a:r>
          </a:p>
        </p:txBody>
      </p:sp>
    </p:spTree>
    <p:extLst>
      <p:ext uri="{BB962C8B-B14F-4D97-AF65-F5344CB8AC3E}">
        <p14:creationId xmlns:p14="http://schemas.microsoft.com/office/powerpoint/2010/main" val="343334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AC6F-06C1-7645-1D35-154043CB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NonStop</a:t>
            </a:r>
            <a:r>
              <a:rPr lang="en-US" dirty="0"/>
              <a:t>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B191-48FB-07C5-D2CF-E355FFBF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Self-Checking Processors</a:t>
            </a:r>
          </a:p>
          <a:p>
            <a:r>
              <a:rPr lang="en-US" sz="3400" dirty="0"/>
              <a:t>Mirroring</a:t>
            </a:r>
          </a:p>
          <a:p>
            <a:r>
              <a:rPr lang="en-US" sz="3400" dirty="0"/>
              <a:t>Power-Failure Protection</a:t>
            </a:r>
          </a:p>
          <a:p>
            <a:r>
              <a:rPr lang="en-US" sz="3400" dirty="0"/>
              <a:t>Identical Instruction Streams</a:t>
            </a:r>
          </a:p>
        </p:txBody>
      </p:sp>
      <p:pic>
        <p:nvPicPr>
          <p:cNvPr id="3074" name="Picture 2" descr="Finding your Truth. As I get older, it becomes evident that… | by Zubin |  At the Agora | Medium">
            <a:extLst>
              <a:ext uri="{FF2B5EF4-FFF2-40B4-BE49-F238E27FC236}">
                <a16:creationId xmlns:a16="http://schemas.microsoft.com/office/drawing/2014/main" id="{A4E2C0C7-4343-C4FD-0743-C77BBCCA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1476213"/>
            <a:ext cx="3686175" cy="222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28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E3A4-4E0A-72C2-A6EA-6BC0B6C8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NonStop</a:t>
            </a:r>
            <a:r>
              <a:rPr lang="en-US" dirty="0"/>
              <a:t>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0CDB-C836-42A2-C165-C1BB364A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456841"/>
            <a:ext cx="10659110" cy="5207430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Message-Based</a:t>
            </a:r>
          </a:p>
          <a:p>
            <a:r>
              <a:rPr lang="en-US" sz="3400" dirty="0"/>
              <a:t>Includes the Guardian layer</a:t>
            </a:r>
          </a:p>
          <a:p>
            <a:r>
              <a:rPr lang="en-US" sz="3400" dirty="0"/>
              <a:t>Supported Languages</a:t>
            </a:r>
          </a:p>
          <a:p>
            <a:pPr lvl="1"/>
            <a:r>
              <a:rPr lang="en-US" sz="3200" dirty="0"/>
              <a:t>Java</a:t>
            </a:r>
          </a:p>
          <a:p>
            <a:pPr lvl="1"/>
            <a:r>
              <a:rPr lang="en-US" sz="3200" dirty="0"/>
              <a:t>C</a:t>
            </a:r>
          </a:p>
          <a:p>
            <a:pPr lvl="1"/>
            <a:r>
              <a:rPr lang="en-US" sz="3200" dirty="0"/>
              <a:t>C++</a:t>
            </a:r>
          </a:p>
          <a:p>
            <a:pPr lvl="1"/>
            <a:r>
              <a:rPr lang="en-US" sz="3200" dirty="0"/>
              <a:t>COBOL</a:t>
            </a:r>
          </a:p>
          <a:p>
            <a:pPr lvl="1"/>
            <a:r>
              <a:rPr lang="en-US" sz="3200" dirty="0"/>
              <a:t>SCOBOL</a:t>
            </a:r>
          </a:p>
          <a:p>
            <a:pPr lvl="1"/>
            <a:r>
              <a:rPr lang="en-US" sz="3200" dirty="0"/>
              <a:t>TAL</a:t>
            </a:r>
          </a:p>
          <a:p>
            <a:pPr lvl="1"/>
            <a:r>
              <a:rPr lang="en-US" sz="3200" dirty="0"/>
              <a:t>TACL</a:t>
            </a:r>
          </a:p>
        </p:txBody>
      </p:sp>
    </p:spTree>
    <p:extLst>
      <p:ext uri="{BB962C8B-B14F-4D97-AF65-F5344CB8AC3E}">
        <p14:creationId xmlns:p14="http://schemas.microsoft.com/office/powerpoint/2010/main" val="32394496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947</Words>
  <Application>Microsoft Office PowerPoint</Application>
  <PresentationFormat>Widescreen</PresentationFormat>
  <Paragraphs>120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Nova</vt:lpstr>
      <vt:lpstr>ConfettiVTI</vt:lpstr>
      <vt:lpstr>Overview of Tandem</vt:lpstr>
      <vt:lpstr>History of Tandem Computers</vt:lpstr>
      <vt:lpstr>Tandem NonStop</vt:lpstr>
      <vt:lpstr>How are these Features Achieved?</vt:lpstr>
      <vt:lpstr>Nonstop I</vt:lpstr>
      <vt:lpstr>Later Versions</vt:lpstr>
      <vt:lpstr>NonStop Himalaya</vt:lpstr>
      <vt:lpstr>NonStop Today</vt:lpstr>
      <vt:lpstr>NonStop OS</vt:lpstr>
      <vt:lpstr>TAL – Transaction Application Language</vt:lpstr>
      <vt:lpstr>Sample ALGOL Program:</vt:lpstr>
      <vt:lpstr>Sample Pascal Program</vt:lpstr>
      <vt:lpstr>Sample TAL Programs</vt:lpstr>
      <vt:lpstr>Sample TAL Programs (cont.)</vt:lpstr>
      <vt:lpstr>TACL</vt:lpstr>
      <vt:lpstr>Sources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Tandem</dc:title>
  <dc:creator>Rory Eiffe</dc:creator>
  <cp:lastModifiedBy>Rory Eiffe</cp:lastModifiedBy>
  <cp:revision>40</cp:revision>
  <dcterms:created xsi:type="dcterms:W3CDTF">2023-10-19T15:05:59Z</dcterms:created>
  <dcterms:modified xsi:type="dcterms:W3CDTF">2023-10-26T17:45:27Z</dcterms:modified>
</cp:coreProperties>
</file>