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82" r:id="rId5"/>
    <p:sldId id="309" r:id="rId6"/>
    <p:sldId id="307" r:id="rId7"/>
    <p:sldId id="292" r:id="rId8"/>
    <p:sldId id="296" r:id="rId9"/>
    <p:sldId id="295" r:id="rId10"/>
    <p:sldId id="293" r:id="rId11"/>
    <p:sldId id="297" r:id="rId12"/>
    <p:sldId id="298" r:id="rId13"/>
    <p:sldId id="310" r:id="rId14"/>
    <p:sldId id="299" r:id="rId15"/>
    <p:sldId id="303" r:id="rId16"/>
    <p:sldId id="308" r:id="rId17"/>
    <p:sldId id="301" r:id="rId18"/>
    <p:sldId id="302" r:id="rId19"/>
    <p:sldId id="304" r:id="rId20"/>
    <p:sldId id="305" r:id="rId21"/>
    <p:sldId id="311" r:id="rId22"/>
    <p:sldId id="306" r:id="rId23"/>
    <p:sldId id="312" r:id="rId2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05C266-C701-45D1-8887-C7EF530D75A8}" v="8" dt="2024-04-25T23:11:13.976"/>
    <p1510:client id="{37672757-0C07-44C4-BD4D-B419A51B6AD0}" v="1556" dt="2024-04-26T10:14:25.293"/>
  </p1510:revLst>
</p1510:revInfo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FAA28-D333-4D57-AF0E-BDF53B4498B2}" type="datetime1">
              <a:rPr lang="en-GB" smtClean="0"/>
              <a:t>26/04/2024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03277C-3F5C-4673-8D79-1738A329ED93}" type="datetime1">
              <a:rPr lang="en-GB" noProof="0" smtClean="0"/>
              <a:t>26/04/2024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716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49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-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F2BFDF-E9F2-4569-A9F2-E1FFCB7FB82D}"/>
              </a:ext>
            </a:extLst>
          </p:cNvPr>
          <p:cNvSpPr txBox="1"/>
          <p:nvPr/>
        </p:nvSpPr>
        <p:spPr>
          <a:xfrm>
            <a:off x="5156211" y="3429000"/>
            <a:ext cx="1879577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Rory Flynn</a:t>
            </a:r>
            <a:br>
              <a:rPr lang="en-GB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</a:br>
            <a:r>
              <a:rPr lang="en-GB" sz="1600" b="1" spc="-100" dirty="0">
                <a:solidFill>
                  <a:schemeClr val="accent1"/>
                </a:solidFill>
                <a:latin typeface="Corbel" panose="020B0503020204020204" pitchFamily="34" charset="0"/>
              </a:rPr>
              <a:t>40259039</a:t>
            </a:r>
            <a:endParaRPr lang="en-GB" sz="1600" b="1" spc="-1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CSC4006</a:t>
            </a:r>
            <a:br>
              <a:rPr lang="en-GB" dirty="0"/>
            </a:br>
            <a:r>
              <a:rPr lang="en-GB" dirty="0"/>
              <a:t>Research 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Using approximate matching and machine learning to uncover malicious activity in logs.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 err="1"/>
              <a:t>HashAnalyser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Machine Learning Classification Engine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1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7A2D-9066-1391-79B2-0BEA1A7C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 assisted approximate matching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B94D8-34E5-36E6-CDCE-78C39B242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204957"/>
            <a:ext cx="9198116" cy="498629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Conventional approximate matching algorithms use similarity scores to measure “distance” between hashes to gauge similarity. This process typically entails counting common fragments, with measures such as Jaccard Index used frequently.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With the advancements in machine-learning in recent years, several research papers have focused on incorporating these technologies with the goal of improving the digest comparison stage.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approach leverages the superior pattern matching capabilities of machine-learning when compared to conventional similarity scores to classify objects based on their fuzzy hashes.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Here we introduce the second aspect of the research which focuses on utilising the fuzzy hashes of network logs produced by SSDHash to classify logs based on their behaviour.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0C65F-BD34-14F5-36A7-185D254E4EA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3512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1551-673E-91DA-8899-235BBDCE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Hash analyser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86181-C949-0AA1-8F0F-9B7152EC4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developed framework was developed completely in C#, utilising ML.NET and TorchSharp (C# wrapper of PyTorch) to create classifiers.</a:t>
            </a:r>
          </a:p>
          <a:p>
            <a:r>
              <a:rPr lang="en-GB" dirty="0"/>
              <a:t>The framework consists of two classifiers to perform multi-stage classification on the fuzzy hashes of log inputs.</a:t>
            </a:r>
          </a:p>
          <a:p>
            <a:pPr lvl="1"/>
            <a:r>
              <a:rPr lang="en-GB" dirty="0"/>
              <a:t>The first classifier (SVM) essentially operates as a filter and was trained to distinguish normal use from potentially malicious activity, with the records deemed malicious passed to the second classifier.</a:t>
            </a:r>
          </a:p>
          <a:p>
            <a:pPr lvl="1"/>
            <a:r>
              <a:rPr lang="en-GB" dirty="0"/>
              <a:t>These malicious records are then classified by a multi-class model (SDCA) to categorise their behaviour into one of three types: Denial of Service, Command and Control or Port-Scan.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9AE3B-2FD0-CBDB-7C03-A21C4A26E52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12</a:t>
            </a:fld>
            <a:endParaRPr lang="en-GB" noProof="0"/>
          </a:p>
        </p:txBody>
      </p:sp>
      <p:pic>
        <p:nvPicPr>
          <p:cNvPr id="7" name="Content Placeholder 6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407412E5-B886-2469-DE5C-E2624EC6B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85" y="3700058"/>
            <a:ext cx="5806630" cy="249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8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1551-673E-91DA-8899-235BBDCE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overview</a:t>
            </a:r>
          </a:p>
        </p:txBody>
      </p:sp>
      <p:pic>
        <p:nvPicPr>
          <p:cNvPr id="6" name="Content Placeholder 5" descr="A graph with many small particles&#10;&#10;Description automatically generated with medium confidence">
            <a:extLst>
              <a:ext uri="{FF2B5EF4-FFF2-40B4-BE49-F238E27FC236}">
                <a16:creationId xmlns:a16="http://schemas.microsoft.com/office/drawing/2014/main" id="{BA220512-9841-F93A-AEC4-A413D9BA5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7977" y="2617721"/>
            <a:ext cx="6376045" cy="358652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9AE3B-2FD0-CBDB-7C03-A21C4A26E52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13</a:t>
            </a:fld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22F82-B097-D799-8306-488857979B84}"/>
              </a:ext>
            </a:extLst>
          </p:cNvPr>
          <p:cNvSpPr txBox="1"/>
          <p:nvPr/>
        </p:nvSpPr>
        <p:spPr>
          <a:xfrm>
            <a:off x="432000" y="1034041"/>
            <a:ext cx="933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dataset utilised was a 104,693-record dataset of network logs of IoT devices that are contributing to a botnet. </a:t>
            </a:r>
          </a:p>
        </p:txBody>
      </p:sp>
    </p:spTree>
    <p:extLst>
      <p:ext uri="{BB962C8B-B14F-4D97-AF65-F5344CB8AC3E}">
        <p14:creationId xmlns:p14="http://schemas.microsoft.com/office/powerpoint/2010/main" val="63756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C9BC-8695-C4FE-C193-A30DD97D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FBE14-D92C-CACE-EFDC-26291A19E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66560"/>
            <a:ext cx="9198116" cy="377784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During the conducted research one-hot encoding and a custom word encoding were tested to assess the effect these have on a classifier. The results suggest that utilising some encoding that captures position is a necessity when working with fuzzy hashes as without it we lose valuable information held within each hash.</a:t>
            </a:r>
          </a:p>
          <a:p>
            <a:pPr marL="0" indent="0">
              <a:buNone/>
            </a:pPr>
            <a:r>
              <a:rPr lang="en-GB" dirty="0"/>
              <a:t>There lies one primary difference between the utilisation of these two encodings in that one-hot encoding only captures positional information. This means it necessitates the use of an additional feature input to capture the contextual information within the hash.</a:t>
            </a:r>
          </a:p>
          <a:p>
            <a:r>
              <a:rPr lang="en-GB" dirty="0"/>
              <a:t>Word Encoding - Incorporates position and value of each character in the hash by mapping each to a unique word.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One-Hot encoding - e</a:t>
            </a:r>
            <a:r>
              <a:rPr lang="en-US" dirty="0"/>
              <a:t>ach character within the fuzzy hash vector is represented as a binary vector, where only one element is hot (set to 1) and all others are cold (set to 0)</a:t>
            </a:r>
            <a:r>
              <a:rPr lang="en-GB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9B657-6A38-528B-5633-F2A18597A78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14</a:t>
            </a:fld>
            <a:endParaRPr lang="en-GB" noProof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6DAFEF-A279-9176-EA1C-898A9C858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504341"/>
              </p:ext>
            </p:extLst>
          </p:nvPr>
        </p:nvGraphicFramePr>
        <p:xfrm>
          <a:off x="1023099" y="5246967"/>
          <a:ext cx="10145802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00318">
                  <a:extLst>
                    <a:ext uri="{9D8B030D-6E8A-4147-A177-3AD203B41FA5}">
                      <a16:colId xmlns:a16="http://schemas.microsoft.com/office/drawing/2014/main" val="463680093"/>
                    </a:ext>
                  </a:extLst>
                </a:gridCol>
                <a:gridCol w="7545484">
                  <a:extLst>
                    <a:ext uri="{9D8B030D-6E8A-4147-A177-3AD203B41FA5}">
                      <a16:colId xmlns:a16="http://schemas.microsoft.com/office/drawing/2014/main" val="3246063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C00000B0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4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Word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Thousand Toward Two Violence Weight Woman World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27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One-Hot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[1,0,0], [0,1,0], [0,1,0], [0,1,0], [0,1,0], [0,1,0], [0,0,1], [0,1,0]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975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84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C9BC-8695-C4FE-C193-A30DD97D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 embedding of fuzzy hashes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FBE14-D92C-CACE-EFDC-26291A19E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166560"/>
            <a:ext cx="9198116" cy="377784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case of the final version of the framework it was decided to utilise the forementioned positional word encoding method.  However, both encoding methods utilise n-grams (3) in their feature columns, with this being the only input for the case of the word encoding method. To effectively use one-hot encoding the one-hot vectors are concatenated with the n-grams of the hashes before they are vectorised producing the feature input.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9B657-6A38-528B-5633-F2A18597A78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15</a:t>
            </a:fld>
            <a:endParaRPr lang="en-GB" noProof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A1B423-1A3D-C46D-9E35-B3DFED1EA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320873"/>
              </p:ext>
            </p:extLst>
          </p:nvPr>
        </p:nvGraphicFramePr>
        <p:xfrm>
          <a:off x="2032000" y="3650874"/>
          <a:ext cx="8128000" cy="2108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8993627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3506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Encoded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3-Grams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887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“This Thousand Toward Two Violence Weight Woman World”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“This Thousand Toward”,</a:t>
                      </a:r>
                    </a:p>
                    <a:p>
                      <a:r>
                        <a:rPr lang="en-US" dirty="0"/>
                        <a:t>“Thousand Toward Two”,</a:t>
                      </a:r>
                    </a:p>
                    <a:p>
                      <a:r>
                        <a:rPr lang="en-US" dirty="0"/>
                        <a:t>“Toward Two Violence”,</a:t>
                      </a:r>
                    </a:p>
                    <a:p>
                      <a:r>
                        <a:rPr lang="en-US" dirty="0"/>
                        <a:t>“Two Violence Weight”,</a:t>
                      </a:r>
                    </a:p>
                    <a:p>
                      <a:r>
                        <a:rPr lang="en-US" dirty="0"/>
                        <a:t>“Violence Weight Woman”,</a:t>
                      </a:r>
                    </a:p>
                    <a:p>
                      <a:r>
                        <a:rPr lang="en-US" dirty="0"/>
                        <a:t>“Weight Woman World”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958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31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A528-BAB0-C98B-B69D-D475FFFC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Results – Binary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A668E-8DD0-526E-27ED-CAC3C2C843F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16</a:t>
            </a:fld>
            <a:endParaRPr lang="en-GB" noProof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B9F101-CB73-CB43-F704-ED4E27B1E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500480"/>
              </p:ext>
            </p:extLst>
          </p:nvPr>
        </p:nvGraphicFramePr>
        <p:xfrm>
          <a:off x="2032000" y="2924481"/>
          <a:ext cx="8128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8166192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4612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9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02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428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53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5010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AEE1BF0-8965-E497-E4D5-73D07A833E1C}"/>
              </a:ext>
            </a:extLst>
          </p:cNvPr>
          <p:cNvSpPr txBox="1"/>
          <p:nvPr/>
        </p:nvSpPr>
        <p:spPr>
          <a:xfrm>
            <a:off x="606751" y="1128045"/>
            <a:ext cx="955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on test set for the Binary classifier using word encoding:</a:t>
            </a:r>
          </a:p>
        </p:txBody>
      </p:sp>
    </p:spTree>
    <p:extLst>
      <p:ext uri="{BB962C8B-B14F-4D97-AF65-F5344CB8AC3E}">
        <p14:creationId xmlns:p14="http://schemas.microsoft.com/office/powerpoint/2010/main" val="1369284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A528-BAB0-C98B-B69D-D475FFFC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10164785" cy="432000"/>
          </a:xfrm>
        </p:spPr>
        <p:txBody>
          <a:bodyPr/>
          <a:lstStyle/>
          <a:p>
            <a:r>
              <a:rPr lang="en-GB" dirty="0"/>
              <a:t>Classification Results – Multi-class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A668E-8DD0-526E-27ED-CAC3C2C843F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17</a:t>
            </a:fld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E1BF0-8965-E497-E4D5-73D07A833E1C}"/>
              </a:ext>
            </a:extLst>
          </p:cNvPr>
          <p:cNvSpPr txBox="1"/>
          <p:nvPr/>
        </p:nvSpPr>
        <p:spPr>
          <a:xfrm>
            <a:off x="606751" y="1128045"/>
            <a:ext cx="955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Results on test set for the multi-class classifier using word encoding: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CB5DDA-FAAC-DB88-8609-B05916280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224709"/>
              </p:ext>
            </p:extLst>
          </p:nvPr>
        </p:nvGraphicFramePr>
        <p:xfrm>
          <a:off x="1450390" y="2420279"/>
          <a:ext cx="812800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60086577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714276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14706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300672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98539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09487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Log-Loss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55377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0.99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pPr algn="ctr"/>
                      <a:r>
                        <a:rPr lang="en-GB"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Port-Scan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6143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C&amp;C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304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4336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631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871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AF4D-C3AE-25B3-A091-8AD95A9D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 Clustering Diagram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16516-4922-AA0D-9628-C82C3C2C35E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18</a:t>
            </a:fld>
            <a:endParaRPr lang="en-GB" noProof="0"/>
          </a:p>
        </p:txBody>
      </p:sp>
      <p:pic>
        <p:nvPicPr>
          <p:cNvPr id="6" name="Content Placeholder 5" descr="A graph with many small particles&#10;&#10;Description automatically generated with medium confidence">
            <a:extLst>
              <a:ext uri="{FF2B5EF4-FFF2-40B4-BE49-F238E27FC236}">
                <a16:creationId xmlns:a16="http://schemas.microsoft.com/office/drawing/2014/main" id="{1C4A4848-FC49-2A8C-E34D-718CC49D6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687" y="1498147"/>
            <a:ext cx="8760626" cy="4927853"/>
          </a:xfrm>
        </p:spPr>
      </p:pic>
    </p:spTree>
    <p:extLst>
      <p:ext uri="{BB962C8B-B14F-4D97-AF65-F5344CB8AC3E}">
        <p14:creationId xmlns:p14="http://schemas.microsoft.com/office/powerpoint/2010/main" val="3099802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6E90-65F6-6166-BDCE-917A28DF8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Log Analysis</a:t>
            </a:r>
            <a:br>
              <a:rPr lang="en-GB" dirty="0"/>
            </a:br>
            <a:r>
              <a:rPr lang="en-GB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B09A1-5839-85F1-8930-E20B25732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19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35073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5F91-78B0-AE0C-5364-7BBC112D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23835-B301-8A0E-AAF8-7CD19EDD4C7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GB" dirty="0"/>
              <a:t>Using Approximate matching and machine learning to uncover malicious activity in logs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3CD18-BCA2-6032-F714-3D7A4F4B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9198116" cy="102610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research consisted of two main parts:</a:t>
            </a:r>
          </a:p>
          <a:p>
            <a:pPr lvl="1"/>
            <a:r>
              <a:rPr lang="en-GB" dirty="0"/>
              <a:t>Developing a novel fuzzy hashing algorithm </a:t>
            </a:r>
            <a:r>
              <a:rPr lang="en-GB" dirty="0" err="1"/>
              <a:t>SSDHash</a:t>
            </a:r>
            <a:r>
              <a:rPr lang="en-GB" dirty="0"/>
              <a:t> tailored for semi-structured data.</a:t>
            </a:r>
          </a:p>
          <a:p>
            <a:pPr lvl="1"/>
            <a:r>
              <a:rPr lang="en-GB" dirty="0"/>
              <a:t>Utilising this algorithm as the input component of a ML log classification engine HashAnalyser to identify malicious records.</a:t>
            </a:r>
          </a:p>
          <a:p>
            <a:pPr marL="2667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marL="266700" lvl="1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1ED05-25EB-A8AE-4435-D10173719D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2</a:t>
            </a:fld>
            <a:endParaRPr lang="en-GB" noProof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135E362-F23E-EA4B-C7E2-C3E5C4E021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88" y="2682100"/>
            <a:ext cx="9733768" cy="3167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8069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8D6F-29C7-94A6-7909-F0E07501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usage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E63F9-005F-E8C6-9849-B3A91EBB893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20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A5D7D-4E88-59A5-533A-A82D76FDA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845" y="1794617"/>
            <a:ext cx="6074309" cy="385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1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5F91-78B0-AE0C-5364-7BBC112D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1ED05-25EB-A8AE-4435-D10173719D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3</a:t>
            </a:fld>
            <a:endParaRPr lang="en-GB" noProof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B3CE1B2-82DA-9CA7-00D0-0B69350F7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08" y="1440900"/>
            <a:ext cx="8996183" cy="52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2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SSDHash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Locality-Sensitive Fuzzy Hashing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9F29-1D90-0FC1-1EFF-38AACD29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there a need for SSDHash?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3F342-BCAA-64FA-5F53-B6AF40079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939636"/>
            <a:ext cx="9198116" cy="425161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During the research it was demonstrated that existing industry standard approximate matching algorithms including ssdeep, sdhash and TLSH struggle with semi-structured data.  </a:t>
            </a:r>
          </a:p>
          <a:p>
            <a:pPr marL="0" indent="0">
              <a:buNone/>
            </a:pPr>
            <a:r>
              <a:rPr lang="en-GB" dirty="0"/>
              <a:t>These algorithms were designed to operate on files or binary data, for tasks such as fragment detection.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These algorithms struggle on semi-structured data for two main reasons:</a:t>
            </a:r>
          </a:p>
          <a:p>
            <a:r>
              <a:rPr lang="en-GB" dirty="0"/>
              <a:t>Size – in comparison to their designed inputs, semi-structured objects are typically quite small.</a:t>
            </a:r>
          </a:p>
          <a:p>
            <a:r>
              <a:rPr lang="en-GB" dirty="0"/>
              <a:t>Format – semi-structured data contains a lot of syntactical and structural information that is necessary to define the structure and relationships within an object.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BE613-1A87-D077-117A-2C9FB057CDC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6761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DE0C-A2A0-9DBB-507D-0436EA0B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SSDHash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D922A-E8A4-E5FA-4154-597B6D699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300029"/>
            <a:ext cx="9198116" cy="2471868"/>
          </a:xfrm>
        </p:spPr>
        <p:txBody>
          <a:bodyPr/>
          <a:lstStyle/>
          <a:p>
            <a:r>
              <a:rPr lang="en-GB" dirty="0"/>
              <a:t>SSDHash is a locality-sensitive approximate matching algorithm developed as a part of the conducted research.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algorithm inspired by JSONHash, was designed to provide a universal representation of the content of semi-structured data objects.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core operation of the algorithm is mapping similar objects into buckets to generate a digest.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C28DF-A355-11AD-80F9-16427A98B70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6</a:t>
            </a:fld>
            <a:endParaRPr lang="en-GB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6C4D7D-08E9-C6D9-389E-311ECC2924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66"/>
          <a:stretch/>
        </p:blipFill>
        <p:spPr>
          <a:xfrm>
            <a:off x="2143096" y="5372499"/>
            <a:ext cx="2695575" cy="434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268DA5-894D-FE1A-3141-C596C7EFA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18210"/>
            <a:ext cx="3467100" cy="3429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18A901-7897-D53B-1E20-F5C6883B8BF6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4838671" y="5589660"/>
            <a:ext cx="12573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738BF94-ACA8-53B9-C313-5869C9EF6D0D}"/>
              </a:ext>
            </a:extLst>
          </p:cNvPr>
          <p:cNvSpPr txBox="1"/>
          <p:nvPr/>
        </p:nvSpPr>
        <p:spPr>
          <a:xfrm>
            <a:off x="5120281" y="5654650"/>
            <a:ext cx="692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SSDHash</a:t>
            </a:r>
          </a:p>
        </p:txBody>
      </p:sp>
    </p:spTree>
    <p:extLst>
      <p:ext uri="{BB962C8B-B14F-4D97-AF65-F5344CB8AC3E}">
        <p14:creationId xmlns:p14="http://schemas.microsoft.com/office/powerpoint/2010/main" val="42002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178D-8458-2DB5-0C6E-A307C1B1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SSDHash Work?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72822-7F83-2F11-D338-6EF876A9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34041"/>
            <a:ext cx="9198116" cy="515720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Artifact processing:</a:t>
            </a:r>
          </a:p>
          <a:p>
            <a:r>
              <a:rPr lang="en-GB" dirty="0"/>
              <a:t>Object deserialization &amp; flattening – Transform a semi-structured object as a series of key-value pairs, prepending parent objects’ names to the field name to preserve the relative structure.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Removeable datatypes – Data types such as IDs and timestamps are removed.</a:t>
            </a:r>
          </a:p>
          <a:p>
            <a:r>
              <a:rPr lang="en-GB" dirty="0"/>
              <a:t>Tokenizing values – Separates values on common separator characters to produce an array of tokens. </a:t>
            </a:r>
          </a:p>
          <a:p>
            <a:r>
              <a:rPr lang="en-GB" dirty="0"/>
              <a:t>Prepending keys to tokens – Each fields key is then prepended to the beginning of the value, producing the final representation of the data before digest generation.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D846D-1929-455F-B710-C34550C1116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7</a:t>
            </a:fld>
            <a:endParaRPr lang="en-GB" noProof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141437-3BEB-EE46-A3E0-2530BAF47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822" y="2218857"/>
            <a:ext cx="1952625" cy="10572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63A226-F72E-2189-91BA-81D3A04D690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549447" y="2747494"/>
            <a:ext cx="13572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2605C42-641D-7B5A-58C5-97C553640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656" y="2414119"/>
            <a:ext cx="1981200" cy="666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B3208E-D193-258E-5725-E4ED02DE0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177" y="5633613"/>
            <a:ext cx="2019300" cy="533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A034956-B20A-A0F8-7A3D-AA1C632F0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267" y="5605038"/>
            <a:ext cx="1447800" cy="59055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843E87-4547-E3B3-16AA-AB943704F322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4591477" y="5900313"/>
            <a:ext cx="1604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7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178D-8458-2DB5-0C6E-A307C1B1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SSDHash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6C72822-7F83-2F11-D338-6EF876A97C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000" y="1034041"/>
                <a:ext cx="9198116" cy="51572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Digest Generation:</a:t>
                </a:r>
              </a:p>
              <a:p>
                <a:r>
                  <a:rPr lang="en-GB" dirty="0"/>
                  <a:t>Bucket Calculation:</a:t>
                </a:r>
              </a:p>
              <a:p>
                <a:pPr lvl="1"/>
                <a:r>
                  <a:rPr lang="en-GB" dirty="0"/>
                  <a:t>Tokens produced in pre-processing are hashed by the non-cryptographic hashing algorithm SpookyHash.</a:t>
                </a:r>
              </a:p>
              <a:p>
                <a:pPr lvl="1"/>
                <a:r>
                  <a:rPr lang="en-GB" dirty="0"/>
                  <a:t>The resulting binary hash mod 64 produces a bucket number for each token.</a:t>
                </a:r>
              </a:p>
              <a:p>
                <a:pPr lvl="1"/>
                <a:r>
                  <a:rPr lang="en-GB" dirty="0"/>
                  <a:t>The buckets are then counted and scaled using the formula: </a:t>
                </a:r>
                <a:endParaRPr lang="en-GB" b="0" i="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endParaRPr lang="en-GB" b="0" i="0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Sca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𝑙𝑒𝑑𝐶𝑜𝑢𝑛𝑡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GB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GB" b="0" i="1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𝑇𝑜𝑡𝑎𝑙𝐶𝑜𝑢𝑛𝑡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×15</m:t>
                      </m:r>
                    </m:oMath>
                  </m:oMathPara>
                </a14:m>
                <a:endParaRPr lang="en-GB" baseline="-25000" dirty="0"/>
              </a:p>
              <a:p>
                <a:pPr marL="266700" lvl="1" indent="0">
                  <a:buNone/>
                </a:pPr>
                <a:endParaRPr lang="en-GB" baseline="-25000" dirty="0"/>
              </a:p>
              <a:p>
                <a:r>
                  <a:rPr lang="en-GB" dirty="0"/>
                  <a:t>Rank Calculation – The bucket counts are then used to derive a rank value for each bucket.</a:t>
                </a:r>
              </a:p>
              <a:p>
                <a:pPr lvl="1"/>
                <a:r>
                  <a:rPr lang="en-GB" dirty="0"/>
                  <a:t>The scaled counts are ordered by descending value.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representing the order in the list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 the number of buckets with values, the rank is calculated using the formula:</a:t>
                </a: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𝑅𝑎𝑛𝑘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baseline="-50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×15 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Digest Creation – the rank integer values are mapped to their hexadecimal equivalent producing the 256-bit digest where 0 denotes the absence of a rank in the following format: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0000000008000000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000000000000000000000000040000000000000000000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6C72822-7F83-2F11-D338-6EF876A97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00" y="1034041"/>
                <a:ext cx="9198116" cy="5157209"/>
              </a:xfrm>
              <a:blipFill>
                <a:blip r:embed="rId2"/>
                <a:stretch>
                  <a:fillRect l="-1590" t="-2009" r="-530" b="-4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D846D-1929-455F-B710-C34550C1116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4153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6E90-65F6-6166-BDCE-917A28DF8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SSDHash</a:t>
            </a:r>
            <a:br>
              <a:rPr lang="en-GB" dirty="0"/>
            </a:br>
            <a:r>
              <a:rPr lang="en-GB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B09A1-5839-85F1-8930-E20B25732C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19B51A1E-902D-48AF-9020-955120F399B6}" type="slidenum">
              <a:rPr lang="en-GB" noProof="0" smtClean="0"/>
              <a:pPr rtl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0954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56_TF67328976" id="{8D41288C-A143-4C55-A19F-9A38F7741759}" vid="{98B99BFD-3B7E-4AE0-80A8-38C1178D3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fdc34b7-4191-4781-a840-9a695c19a6d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5FBDCEEDB3AA4AA21EB2A05158E8CD" ma:contentTypeVersion="16" ma:contentTypeDescription="Create a new document." ma:contentTypeScope="" ma:versionID="38b3fca0c2585cbfb238c7ca7e655e36">
  <xsd:schema xmlns:xsd="http://www.w3.org/2001/XMLSchema" xmlns:xs="http://www.w3.org/2001/XMLSchema" xmlns:p="http://schemas.microsoft.com/office/2006/metadata/properties" xmlns:ns3="efdc34b7-4191-4781-a840-9a695c19a6df" xmlns:ns4="cf24fc70-8a0b-44ba-86f9-462e05bb9e26" targetNamespace="http://schemas.microsoft.com/office/2006/metadata/properties" ma:root="true" ma:fieldsID="f834d07db912d360016160272745622a" ns3:_="" ns4:_="">
    <xsd:import namespace="efdc34b7-4191-4781-a840-9a695c19a6df"/>
    <xsd:import namespace="cf24fc70-8a0b-44ba-86f9-462e05bb9e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dc34b7-4191-4781-a840-9a695c19a6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24fc70-8a0b-44ba-86f9-462e05bb9e26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934E25-8442-49E9-ABDF-3146C4145F3B}">
  <ds:schemaRefs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cf24fc70-8a0b-44ba-86f9-462e05bb9e26"/>
    <ds:schemaRef ds:uri="efdc34b7-4191-4781-a840-9a695c19a6df"/>
  </ds:schemaRefs>
</ds:datastoreItem>
</file>

<file path=customXml/itemProps3.xml><?xml version="1.0" encoding="utf-8"?>
<ds:datastoreItem xmlns:ds="http://schemas.openxmlformats.org/officeDocument/2006/customXml" ds:itemID="{7AFD9511-2235-4998-8019-78E412638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dc34b7-4191-4781-a840-9a695c19a6df"/>
    <ds:schemaRef ds:uri="cf24fc70-8a0b-44ba-86f9-462e05bb9e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aab77ea-b4a5-49e3-a1e8-d6dd23a1f286}" enabled="0" method="" siteId="{eaab77ea-b4a5-49e3-a1e8-d6dd23a1f28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{96FBF616-879D-4D2F-8FDE-E6BB63775E11}tf67328976_win32</Template>
  <TotalTime>401</TotalTime>
  <Words>1176</Words>
  <Application>Microsoft Office PowerPoint</Application>
  <PresentationFormat>Widescreen</PresentationFormat>
  <Paragraphs>163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Corbel</vt:lpstr>
      <vt:lpstr>Times New Roman</vt:lpstr>
      <vt:lpstr>Office Theme</vt:lpstr>
      <vt:lpstr>CSC4006 Research Project</vt:lpstr>
      <vt:lpstr>Overview of research</vt:lpstr>
      <vt:lpstr>Architecture overview</vt:lpstr>
      <vt:lpstr>SSDHash</vt:lpstr>
      <vt:lpstr>Why is there a need for SSDHash?</vt:lpstr>
      <vt:lpstr>SSDHash Overview</vt:lpstr>
      <vt:lpstr>How Does SSDHash Work?</vt:lpstr>
      <vt:lpstr>How Does SSDHash Work?</vt:lpstr>
      <vt:lpstr>SSDHash Demo</vt:lpstr>
      <vt:lpstr>HashAnalyser</vt:lpstr>
      <vt:lpstr>ML assisted approximate matching overview</vt:lpstr>
      <vt:lpstr>Hash analyser overview</vt:lpstr>
      <vt:lpstr>Data overview</vt:lpstr>
      <vt:lpstr>Encoding</vt:lpstr>
      <vt:lpstr>Vector embedding of fuzzy hashes</vt:lpstr>
      <vt:lpstr>Classification Results – Binary model</vt:lpstr>
      <vt:lpstr>Classification Results – Multi-class model</vt:lpstr>
      <vt:lpstr>K-means Clustering Diagram</vt:lpstr>
      <vt:lpstr>Log Analysis Demo</vt:lpstr>
      <vt:lpstr>System 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CSC4006 Research Project</dc:title>
  <dc:creator>Rory Flynn</dc:creator>
  <cp:lastModifiedBy>Rory Flynn</cp:lastModifiedBy>
  <cp:revision>2</cp:revision>
  <dcterms:created xsi:type="dcterms:W3CDTF">2024-04-23T11:37:47Z</dcterms:created>
  <dcterms:modified xsi:type="dcterms:W3CDTF">2024-04-26T14:10:54Z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0x010100075FBDCEEDB3AA4AA21EB2A05158E8CD</vt:lpwstr>
  </property>
</Properties>
</file>