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77" r:id="rId4"/>
    <p:sldId id="278" r:id="rId5"/>
    <p:sldId id="270" r:id="rId6"/>
    <p:sldId id="273" r:id="rId7"/>
    <p:sldId id="276" r:id="rId8"/>
    <p:sldId id="275" r:id="rId9"/>
    <p:sldId id="260" r:id="rId10"/>
    <p:sldId id="279" r:id="rId11"/>
    <p:sldId id="280" r:id="rId12"/>
    <p:sldId id="281" r:id="rId13"/>
    <p:sldId id="262" r:id="rId14"/>
    <p:sldId id="263" r:id="rId15"/>
    <p:sldId id="282" r:id="rId16"/>
    <p:sldId id="265" r:id="rId17"/>
    <p:sldId id="283"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4" autoAdjust="0"/>
    <p:restoredTop sz="84058" autoAdjust="0"/>
  </p:normalViewPr>
  <p:slideViewPr>
    <p:cSldViewPr snapToGrid="0">
      <p:cViewPr varScale="1">
        <p:scale>
          <a:sx n="73" d="100"/>
          <a:sy n="73" d="100"/>
        </p:scale>
        <p:origin x="90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5E80E7-DB91-4DDB-93EB-BA84C099AB8C}" type="datetimeFigureOut">
              <a:rPr lang="en-GB" smtClean="0"/>
              <a:t>10/08/2021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817860-5BA2-4D87-AC66-7A99E630FE3A}" type="slidenum">
              <a:rPr lang="en-GB" smtClean="0"/>
              <a:t>‹#›</a:t>
            </a:fld>
            <a:endParaRPr lang="en-GB"/>
          </a:p>
        </p:txBody>
      </p:sp>
    </p:spTree>
    <p:extLst>
      <p:ext uri="{BB962C8B-B14F-4D97-AF65-F5344CB8AC3E}">
        <p14:creationId xmlns:p14="http://schemas.microsoft.com/office/powerpoint/2010/main" val="3290196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Bolded citations here as it points to something we haven’t properly grappled with – we all accept citations are a terribly coarse proxy for detection processes but we haven’t dug into how severe this issue is</a:t>
            </a:r>
            <a:endParaRPr lang="en-GB" dirty="0"/>
          </a:p>
        </p:txBody>
      </p:sp>
      <p:sp>
        <p:nvSpPr>
          <p:cNvPr id="4" name="Slide Number Placeholder 3"/>
          <p:cNvSpPr>
            <a:spLocks noGrp="1"/>
          </p:cNvSpPr>
          <p:nvPr>
            <p:ph type="sldNum" sz="quarter" idx="5"/>
          </p:nvPr>
        </p:nvSpPr>
        <p:spPr/>
        <p:txBody>
          <a:bodyPr/>
          <a:lstStyle/>
          <a:p>
            <a:fld id="{36817860-5BA2-4D87-AC66-7A99E630FE3A}" type="slidenum">
              <a:rPr lang="en-GB" smtClean="0"/>
              <a:t>2</a:t>
            </a:fld>
            <a:endParaRPr lang="en-GB"/>
          </a:p>
        </p:txBody>
      </p:sp>
    </p:spTree>
    <p:extLst>
      <p:ext uri="{BB962C8B-B14F-4D97-AF65-F5344CB8AC3E}">
        <p14:creationId xmlns:p14="http://schemas.microsoft.com/office/powerpoint/2010/main" val="3570832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think about this as a sampling/rarefaction problem, we’d hope that if our current estimates of virus diversity at species level are </a:t>
            </a:r>
          </a:p>
          <a:p>
            <a:r>
              <a:rPr lang="en-US" dirty="0"/>
              <a:t>How close are we to </a:t>
            </a:r>
            <a:r>
              <a:rPr lang="en-US" dirty="0" err="1"/>
              <a:t>asymptoting</a:t>
            </a:r>
            <a:r>
              <a:rPr lang="en-US" dirty="0"/>
              <a:t> in our rarefaction curves?</a:t>
            </a:r>
          </a:p>
          <a:p>
            <a:r>
              <a:rPr lang="en-US" dirty="0" err="1"/>
              <a:t>Woolhouse</a:t>
            </a:r>
            <a:r>
              <a:rPr lang="en-US" dirty="0"/>
              <a:t> 2007</a:t>
            </a:r>
          </a:p>
          <a:p>
            <a:r>
              <a:rPr lang="en-US" dirty="0"/>
              <a:t>Laos 2020 paper</a:t>
            </a:r>
          </a:p>
          <a:p>
            <a:endParaRPr lang="en-GB" dirty="0"/>
          </a:p>
        </p:txBody>
      </p:sp>
      <p:sp>
        <p:nvSpPr>
          <p:cNvPr id="4" name="Slide Number Placeholder 3"/>
          <p:cNvSpPr>
            <a:spLocks noGrp="1"/>
          </p:cNvSpPr>
          <p:nvPr>
            <p:ph type="sldNum" sz="quarter" idx="5"/>
          </p:nvPr>
        </p:nvSpPr>
        <p:spPr/>
        <p:txBody>
          <a:bodyPr/>
          <a:lstStyle/>
          <a:p>
            <a:fld id="{36817860-5BA2-4D87-AC66-7A99E630FE3A}" type="slidenum">
              <a:rPr lang="en-GB" smtClean="0"/>
              <a:t>11</a:t>
            </a:fld>
            <a:endParaRPr lang="en-GB"/>
          </a:p>
        </p:txBody>
      </p:sp>
    </p:spTree>
    <p:extLst>
      <p:ext uri="{BB962C8B-B14F-4D97-AF65-F5344CB8AC3E}">
        <p14:creationId xmlns:p14="http://schemas.microsoft.com/office/powerpoint/2010/main" val="279796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think about this as a sampling/rarefaction problem, we’d hope that if our current estimates of virus diversity at species level are </a:t>
            </a:r>
          </a:p>
          <a:p>
            <a:r>
              <a:rPr lang="en-US" dirty="0"/>
              <a:t>How close are we to </a:t>
            </a:r>
            <a:r>
              <a:rPr lang="en-US" dirty="0" err="1"/>
              <a:t>asymptoting</a:t>
            </a:r>
            <a:r>
              <a:rPr lang="en-US" dirty="0"/>
              <a:t> in our rarefaction curves?</a:t>
            </a:r>
          </a:p>
          <a:p>
            <a:r>
              <a:rPr lang="en-US" dirty="0" err="1"/>
              <a:t>Woolhouse</a:t>
            </a:r>
            <a:r>
              <a:rPr lang="en-US" dirty="0"/>
              <a:t> 2007</a:t>
            </a:r>
          </a:p>
          <a:p>
            <a:r>
              <a:rPr lang="en-US" dirty="0"/>
              <a:t>Laos 2020 paper</a:t>
            </a:r>
          </a:p>
          <a:p>
            <a:endParaRPr lang="en-GB" dirty="0"/>
          </a:p>
        </p:txBody>
      </p:sp>
      <p:sp>
        <p:nvSpPr>
          <p:cNvPr id="4" name="Slide Number Placeholder 3"/>
          <p:cNvSpPr>
            <a:spLocks noGrp="1"/>
          </p:cNvSpPr>
          <p:nvPr>
            <p:ph type="sldNum" sz="quarter" idx="5"/>
          </p:nvPr>
        </p:nvSpPr>
        <p:spPr/>
        <p:txBody>
          <a:bodyPr/>
          <a:lstStyle/>
          <a:p>
            <a:fld id="{36817860-5BA2-4D87-AC66-7A99E630FE3A}" type="slidenum">
              <a:rPr lang="en-GB" smtClean="0"/>
              <a:t>12</a:t>
            </a:fld>
            <a:endParaRPr lang="en-GB"/>
          </a:p>
        </p:txBody>
      </p:sp>
    </p:spTree>
    <p:extLst>
      <p:ext uri="{BB962C8B-B14F-4D97-AF65-F5344CB8AC3E}">
        <p14:creationId xmlns:p14="http://schemas.microsoft.com/office/powerpoint/2010/main" val="1976156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also plays out at the species level; only around 5% of species with viral richness of &gt; 8 are showing declining trends (and these could well be by chance)</a:t>
            </a:r>
          </a:p>
          <a:p>
            <a:r>
              <a:rPr lang="en-US" dirty="0"/>
              <a:t>Take note of bats – this will be important later</a:t>
            </a:r>
          </a:p>
          <a:p>
            <a:r>
              <a:rPr lang="en-US" dirty="0"/>
              <a:t>But maybe this doesn’t matter if discovery is progressing at a similar rate for most species – maybe we’re just filling in the gaps and our relative understanding is fairly</a:t>
            </a:r>
          </a:p>
        </p:txBody>
      </p:sp>
      <p:sp>
        <p:nvSpPr>
          <p:cNvPr id="4" name="Slide Number Placeholder 3"/>
          <p:cNvSpPr>
            <a:spLocks noGrp="1"/>
          </p:cNvSpPr>
          <p:nvPr>
            <p:ph type="sldNum" sz="quarter" idx="5"/>
          </p:nvPr>
        </p:nvSpPr>
        <p:spPr/>
        <p:txBody>
          <a:bodyPr/>
          <a:lstStyle/>
          <a:p>
            <a:fld id="{36817860-5BA2-4D87-AC66-7A99E630FE3A}" type="slidenum">
              <a:rPr lang="en-GB" smtClean="0"/>
              <a:t>13</a:t>
            </a:fld>
            <a:endParaRPr lang="en-GB"/>
          </a:p>
        </p:txBody>
      </p:sp>
    </p:spTree>
    <p:extLst>
      <p:ext uri="{BB962C8B-B14F-4D97-AF65-F5344CB8AC3E}">
        <p14:creationId xmlns:p14="http://schemas.microsoft.com/office/powerpoint/2010/main" val="2708977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6817860-5BA2-4D87-AC66-7A99E630FE3A}" type="slidenum">
              <a:rPr lang="en-GB" smtClean="0"/>
              <a:t>14</a:t>
            </a:fld>
            <a:endParaRPr lang="en-GB"/>
          </a:p>
        </p:txBody>
      </p:sp>
    </p:spTree>
    <p:extLst>
      <p:ext uri="{BB962C8B-B14F-4D97-AF65-F5344CB8AC3E}">
        <p14:creationId xmlns:p14="http://schemas.microsoft.com/office/powerpoint/2010/main" val="303982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6817860-5BA2-4D87-AC66-7A99E630FE3A}" type="slidenum">
              <a:rPr lang="en-GB" smtClean="0"/>
              <a:t>15</a:t>
            </a:fld>
            <a:endParaRPr lang="en-GB"/>
          </a:p>
        </p:txBody>
      </p:sp>
    </p:spTree>
    <p:extLst>
      <p:ext uri="{BB962C8B-B14F-4D97-AF65-F5344CB8AC3E}">
        <p14:creationId xmlns:p14="http://schemas.microsoft.com/office/powerpoint/2010/main" val="1053681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Species, families, orders are shuffling around as viral discovery effort progresses, and this can have some quite striking effects</a:t>
            </a:r>
          </a:p>
          <a:p>
            <a:r>
              <a:rPr lang="en-US" dirty="0"/>
              <a:t>Bats post-SARS and post GVP/PREDICT suddenly undergo a massive shift post-2000</a:t>
            </a:r>
          </a:p>
          <a:p>
            <a:r>
              <a:rPr lang="en-US" dirty="0"/>
              <a:t>Viral diversity estimates are historically contingent</a:t>
            </a:r>
          </a:p>
          <a:p>
            <a:endParaRPr lang="en-GB" dirty="0"/>
          </a:p>
        </p:txBody>
      </p:sp>
      <p:sp>
        <p:nvSpPr>
          <p:cNvPr id="4" name="Slide Number Placeholder 3"/>
          <p:cNvSpPr>
            <a:spLocks noGrp="1"/>
          </p:cNvSpPr>
          <p:nvPr>
            <p:ph type="sldNum" sz="quarter" idx="5"/>
          </p:nvPr>
        </p:nvSpPr>
        <p:spPr/>
        <p:txBody>
          <a:bodyPr/>
          <a:lstStyle/>
          <a:p>
            <a:fld id="{36817860-5BA2-4D87-AC66-7A99E630FE3A}" type="slidenum">
              <a:rPr lang="en-GB" smtClean="0"/>
              <a:t>16</a:t>
            </a:fld>
            <a:endParaRPr lang="en-GB"/>
          </a:p>
        </p:txBody>
      </p:sp>
    </p:spTree>
    <p:extLst>
      <p:ext uri="{BB962C8B-B14F-4D97-AF65-F5344CB8AC3E}">
        <p14:creationId xmlns:p14="http://schemas.microsoft.com/office/powerpoint/2010/main" val="1632013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Species, families, orders are shuffling around as viral discovery effort progresses, and this can have some quite striking effects</a:t>
            </a:r>
          </a:p>
          <a:p>
            <a:r>
              <a:rPr lang="en-US" dirty="0"/>
              <a:t>Bats post-SARS and post GVP/PREDICT suddenly undergo a massive shift post-2000</a:t>
            </a:r>
          </a:p>
          <a:p>
            <a:r>
              <a:rPr lang="en-US" dirty="0"/>
              <a:t>Viral diversity estimates are historically contingent</a:t>
            </a:r>
          </a:p>
          <a:p>
            <a:endParaRPr lang="en-GB" dirty="0"/>
          </a:p>
        </p:txBody>
      </p:sp>
      <p:sp>
        <p:nvSpPr>
          <p:cNvPr id="4" name="Slide Number Placeholder 3"/>
          <p:cNvSpPr>
            <a:spLocks noGrp="1"/>
          </p:cNvSpPr>
          <p:nvPr>
            <p:ph type="sldNum" sz="quarter" idx="5"/>
          </p:nvPr>
        </p:nvSpPr>
        <p:spPr/>
        <p:txBody>
          <a:bodyPr/>
          <a:lstStyle/>
          <a:p>
            <a:fld id="{36817860-5BA2-4D87-AC66-7A99E630FE3A}" type="slidenum">
              <a:rPr lang="en-GB" smtClean="0"/>
              <a:t>17</a:t>
            </a:fld>
            <a:endParaRPr lang="en-GB"/>
          </a:p>
        </p:txBody>
      </p:sp>
    </p:spTree>
    <p:extLst>
      <p:ext uri="{BB962C8B-B14F-4D97-AF65-F5344CB8AC3E}">
        <p14:creationId xmlns:p14="http://schemas.microsoft.com/office/powerpoint/2010/main" val="1362688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 reason to assume that our current snapshot is any more complete in relative terms than the snapshot in e.g. 2005 – suggests the need for care when conducting comparative/macro analyses</a:t>
            </a:r>
          </a:p>
          <a:p>
            <a:r>
              <a:rPr lang="en-US" dirty="0" err="1"/>
              <a:t>Olival</a:t>
            </a:r>
            <a:r>
              <a:rPr lang="en-US" dirty="0"/>
              <a:t> through time, paper on the history of mammal virus discovery, are these trends in Nardus’ paper consistent through time, timeline, what about important correlates of zoonotic risk? Time series approach potentially gives us a view of the </a:t>
            </a:r>
            <a:r>
              <a:rPr lang="en-US" dirty="0" err="1"/>
              <a:t>virome</a:t>
            </a:r>
            <a:r>
              <a:rPr lang="en-US" dirty="0"/>
              <a:t> over time</a:t>
            </a:r>
          </a:p>
          <a:p>
            <a:endParaRPr lang="en-GB" dirty="0"/>
          </a:p>
        </p:txBody>
      </p:sp>
      <p:sp>
        <p:nvSpPr>
          <p:cNvPr id="4" name="Slide Number Placeholder 3"/>
          <p:cNvSpPr>
            <a:spLocks noGrp="1"/>
          </p:cNvSpPr>
          <p:nvPr>
            <p:ph type="sldNum" sz="quarter" idx="5"/>
          </p:nvPr>
        </p:nvSpPr>
        <p:spPr/>
        <p:txBody>
          <a:bodyPr/>
          <a:lstStyle/>
          <a:p>
            <a:fld id="{36817860-5BA2-4D87-AC66-7A99E630FE3A}" type="slidenum">
              <a:rPr lang="en-GB" smtClean="0"/>
              <a:t>18</a:t>
            </a:fld>
            <a:endParaRPr lang="en-GB"/>
          </a:p>
        </p:txBody>
      </p:sp>
    </p:spTree>
    <p:extLst>
      <p:ext uri="{BB962C8B-B14F-4D97-AF65-F5344CB8AC3E}">
        <p14:creationId xmlns:p14="http://schemas.microsoft.com/office/powerpoint/2010/main" val="3047087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we’ve compiled CLOVER we can look at this in some detail</a:t>
            </a:r>
          </a:p>
          <a:p>
            <a:r>
              <a:rPr lang="en-US" dirty="0"/>
              <a:t>Virus discovery is very much in an accelerating phase at the moment overall, and we can see how spatial biases have evolved and shifted over time</a:t>
            </a:r>
          </a:p>
          <a:p>
            <a:r>
              <a:rPr lang="en-GB" dirty="0"/>
              <a:t>Note that most of this is also pre-PREDICT so we expect this to have really exploded post 2010</a:t>
            </a:r>
          </a:p>
        </p:txBody>
      </p:sp>
      <p:sp>
        <p:nvSpPr>
          <p:cNvPr id="4" name="Slide Number Placeholder 3"/>
          <p:cNvSpPr>
            <a:spLocks noGrp="1"/>
          </p:cNvSpPr>
          <p:nvPr>
            <p:ph type="sldNum" sz="quarter" idx="5"/>
          </p:nvPr>
        </p:nvSpPr>
        <p:spPr/>
        <p:txBody>
          <a:bodyPr/>
          <a:lstStyle/>
          <a:p>
            <a:fld id="{36817860-5BA2-4D87-AC66-7A99E630FE3A}" type="slidenum">
              <a:rPr lang="en-GB" smtClean="0"/>
              <a:t>3</a:t>
            </a:fld>
            <a:endParaRPr lang="en-GB"/>
          </a:p>
        </p:txBody>
      </p:sp>
    </p:spTree>
    <p:extLst>
      <p:ext uri="{BB962C8B-B14F-4D97-AF65-F5344CB8AC3E}">
        <p14:creationId xmlns:p14="http://schemas.microsoft.com/office/powerpoint/2010/main" val="2665549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How can we get a handle on this? How complete are our estimates?</a:t>
            </a:r>
            <a:endParaRPr lang="en-GB" dirty="0"/>
          </a:p>
        </p:txBody>
      </p:sp>
      <p:sp>
        <p:nvSpPr>
          <p:cNvPr id="4" name="Slide Number Placeholder 3"/>
          <p:cNvSpPr>
            <a:spLocks noGrp="1"/>
          </p:cNvSpPr>
          <p:nvPr>
            <p:ph type="sldNum" sz="quarter" idx="5"/>
          </p:nvPr>
        </p:nvSpPr>
        <p:spPr/>
        <p:txBody>
          <a:bodyPr/>
          <a:lstStyle/>
          <a:p>
            <a:fld id="{36817860-5BA2-4D87-AC66-7A99E630FE3A}" type="slidenum">
              <a:rPr lang="en-GB" smtClean="0"/>
              <a:t>4</a:t>
            </a:fld>
            <a:endParaRPr lang="en-GB"/>
          </a:p>
        </p:txBody>
      </p:sp>
    </p:spTree>
    <p:extLst>
      <p:ext uri="{BB962C8B-B14F-4D97-AF65-F5344CB8AC3E}">
        <p14:creationId xmlns:p14="http://schemas.microsoft.com/office/powerpoint/2010/main" val="2695044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an ecological sampling perspective one way to get a handle on how complete/reliable we think current estimates are is by looking at discovery curves, i.e. rarefaction</a:t>
            </a:r>
            <a:endParaRPr lang="en-GB" dirty="0"/>
          </a:p>
          <a:p>
            <a:r>
              <a:rPr lang="en-GB" dirty="0"/>
              <a:t>Is the curve starting to asymptote?</a:t>
            </a:r>
            <a:r>
              <a:rPr lang="en-US" dirty="0"/>
              <a:t> Couple of examples – new world grasses, birds of the world</a:t>
            </a:r>
            <a:endParaRPr lang="en-GB" dirty="0"/>
          </a:p>
        </p:txBody>
      </p:sp>
      <p:sp>
        <p:nvSpPr>
          <p:cNvPr id="4" name="Slide Number Placeholder 3"/>
          <p:cNvSpPr>
            <a:spLocks noGrp="1"/>
          </p:cNvSpPr>
          <p:nvPr>
            <p:ph type="sldNum" sz="quarter" idx="5"/>
          </p:nvPr>
        </p:nvSpPr>
        <p:spPr/>
        <p:txBody>
          <a:bodyPr/>
          <a:lstStyle/>
          <a:p>
            <a:fld id="{36817860-5BA2-4D87-AC66-7A99E630FE3A}" type="slidenum">
              <a:rPr lang="en-GB" smtClean="0"/>
              <a:t>5</a:t>
            </a:fld>
            <a:endParaRPr lang="en-GB"/>
          </a:p>
        </p:txBody>
      </p:sp>
    </p:spTree>
    <p:extLst>
      <p:ext uri="{BB962C8B-B14F-4D97-AF65-F5344CB8AC3E}">
        <p14:creationId xmlns:p14="http://schemas.microsoft.com/office/powerpoint/2010/main" val="3111545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then look at discoveries per year – are they declining over time? Here, plot of yearly discoveries against the cumulative number of species discovered by the previous year</a:t>
            </a:r>
            <a:endParaRPr lang="en-GB" dirty="0"/>
          </a:p>
          <a:p>
            <a:r>
              <a:rPr lang="en-GB" dirty="0"/>
              <a:t>See discovery rates are still constant or increasing for grasses, but clear evidence of asymptote for birds – nearing completion</a:t>
            </a:r>
          </a:p>
          <a:p>
            <a:r>
              <a:rPr lang="en-GB" dirty="0"/>
              <a:t>Generally you might use this to then estimate how many species there are when you reach the asymptote</a:t>
            </a:r>
            <a:endParaRPr lang="en-US" dirty="0"/>
          </a:p>
          <a:p>
            <a:endParaRPr lang="en-GB" dirty="0"/>
          </a:p>
        </p:txBody>
      </p:sp>
      <p:sp>
        <p:nvSpPr>
          <p:cNvPr id="4" name="Slide Number Placeholder 3"/>
          <p:cNvSpPr>
            <a:spLocks noGrp="1"/>
          </p:cNvSpPr>
          <p:nvPr>
            <p:ph type="sldNum" sz="quarter" idx="5"/>
          </p:nvPr>
        </p:nvSpPr>
        <p:spPr/>
        <p:txBody>
          <a:bodyPr/>
          <a:lstStyle/>
          <a:p>
            <a:fld id="{36817860-5BA2-4D87-AC66-7A99E630FE3A}" type="slidenum">
              <a:rPr lang="en-GB" smtClean="0"/>
              <a:t>6</a:t>
            </a:fld>
            <a:endParaRPr lang="en-GB"/>
          </a:p>
        </p:txBody>
      </p:sp>
    </p:spTree>
    <p:extLst>
      <p:ext uri="{BB962C8B-B14F-4D97-AF65-F5344CB8AC3E}">
        <p14:creationId xmlns:p14="http://schemas.microsoft.com/office/powerpoint/2010/main" val="3481126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then look at discoveries per year – are they declining over time? Here, plot of yearly discoveries against the cumulative number of species discovered by the previous year</a:t>
            </a:r>
            <a:endParaRPr lang="en-GB" dirty="0"/>
          </a:p>
          <a:p>
            <a:r>
              <a:rPr lang="en-GB" dirty="0"/>
              <a:t>See discovery rates are still constant or increasing for grasses, but clear evidence of asymptote for birds – nearing completion</a:t>
            </a:r>
          </a:p>
          <a:p>
            <a:r>
              <a:rPr lang="en-GB" dirty="0"/>
              <a:t>Generally you might use this to then estimate how many species there are when you reach the asymptote</a:t>
            </a:r>
            <a:endParaRPr lang="en-US" dirty="0"/>
          </a:p>
          <a:p>
            <a:endParaRPr lang="en-GB" dirty="0"/>
          </a:p>
        </p:txBody>
      </p:sp>
      <p:sp>
        <p:nvSpPr>
          <p:cNvPr id="4" name="Slide Number Placeholder 3"/>
          <p:cNvSpPr>
            <a:spLocks noGrp="1"/>
          </p:cNvSpPr>
          <p:nvPr>
            <p:ph type="sldNum" sz="quarter" idx="5"/>
          </p:nvPr>
        </p:nvSpPr>
        <p:spPr/>
        <p:txBody>
          <a:bodyPr/>
          <a:lstStyle/>
          <a:p>
            <a:fld id="{36817860-5BA2-4D87-AC66-7A99E630FE3A}" type="slidenum">
              <a:rPr lang="en-GB" smtClean="0"/>
              <a:t>7</a:t>
            </a:fld>
            <a:endParaRPr lang="en-GB"/>
          </a:p>
        </p:txBody>
      </p:sp>
    </p:spTree>
    <p:extLst>
      <p:ext uri="{BB962C8B-B14F-4D97-AF65-F5344CB8AC3E}">
        <p14:creationId xmlns:p14="http://schemas.microsoft.com/office/powerpoint/2010/main" val="1517831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Mark </a:t>
            </a:r>
            <a:r>
              <a:rPr lang="en-US" dirty="0" err="1"/>
              <a:t>Woolhouse’s</a:t>
            </a:r>
            <a:r>
              <a:rPr lang="en-US" dirty="0"/>
              <a:t> group have done a couple of papers like this for human viruses</a:t>
            </a:r>
          </a:p>
          <a:p>
            <a:r>
              <a:rPr lang="en-US" dirty="0"/>
              <a:t>This one is from 2008 where they were extrapolating to expected species to be discovered overall </a:t>
            </a:r>
            <a:endParaRPr lang="en-GB" dirty="0"/>
          </a:p>
        </p:txBody>
      </p:sp>
      <p:sp>
        <p:nvSpPr>
          <p:cNvPr id="4" name="Slide Number Placeholder 3"/>
          <p:cNvSpPr>
            <a:spLocks noGrp="1"/>
          </p:cNvSpPr>
          <p:nvPr>
            <p:ph type="sldNum" sz="quarter" idx="5"/>
          </p:nvPr>
        </p:nvSpPr>
        <p:spPr/>
        <p:txBody>
          <a:bodyPr/>
          <a:lstStyle/>
          <a:p>
            <a:fld id="{36817860-5BA2-4D87-AC66-7A99E630FE3A}" type="slidenum">
              <a:rPr lang="en-GB" smtClean="0"/>
              <a:t>8</a:t>
            </a:fld>
            <a:endParaRPr lang="en-GB"/>
          </a:p>
        </p:txBody>
      </p:sp>
    </p:spTree>
    <p:extLst>
      <p:ext uri="{BB962C8B-B14F-4D97-AF65-F5344CB8AC3E}">
        <p14:creationId xmlns:p14="http://schemas.microsoft.com/office/powerpoint/2010/main" val="1276108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Order </a:t>
            </a:r>
            <a:r>
              <a:rPr lang="en-US" dirty="0" err="1"/>
              <a:t>cetartiodactyla</a:t>
            </a:r>
            <a:endParaRPr lang="en-GB" dirty="0"/>
          </a:p>
        </p:txBody>
      </p:sp>
      <p:sp>
        <p:nvSpPr>
          <p:cNvPr id="4" name="Slide Number Placeholder 3"/>
          <p:cNvSpPr>
            <a:spLocks noGrp="1"/>
          </p:cNvSpPr>
          <p:nvPr>
            <p:ph type="sldNum" sz="quarter" idx="5"/>
          </p:nvPr>
        </p:nvSpPr>
        <p:spPr/>
        <p:txBody>
          <a:bodyPr/>
          <a:lstStyle/>
          <a:p>
            <a:fld id="{36817860-5BA2-4D87-AC66-7A99E630FE3A}" type="slidenum">
              <a:rPr lang="en-GB" smtClean="0"/>
              <a:t>9</a:t>
            </a:fld>
            <a:endParaRPr lang="en-GB"/>
          </a:p>
        </p:txBody>
      </p:sp>
    </p:spTree>
    <p:extLst>
      <p:ext uri="{BB962C8B-B14F-4D97-AF65-F5344CB8AC3E}">
        <p14:creationId xmlns:p14="http://schemas.microsoft.com/office/powerpoint/2010/main" val="2365699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definitely cleverer ways to model this, but this was a simple concept that scaled</a:t>
            </a:r>
          </a:p>
          <a:p>
            <a:endParaRPr lang="en-GB" dirty="0"/>
          </a:p>
        </p:txBody>
      </p:sp>
      <p:sp>
        <p:nvSpPr>
          <p:cNvPr id="4" name="Slide Number Placeholder 3"/>
          <p:cNvSpPr>
            <a:spLocks noGrp="1"/>
          </p:cNvSpPr>
          <p:nvPr>
            <p:ph type="sldNum" sz="quarter" idx="5"/>
          </p:nvPr>
        </p:nvSpPr>
        <p:spPr/>
        <p:txBody>
          <a:bodyPr/>
          <a:lstStyle/>
          <a:p>
            <a:fld id="{36817860-5BA2-4D87-AC66-7A99E630FE3A}" type="slidenum">
              <a:rPr lang="en-GB" smtClean="0"/>
              <a:t>10</a:t>
            </a:fld>
            <a:endParaRPr lang="en-GB"/>
          </a:p>
        </p:txBody>
      </p:sp>
    </p:spTree>
    <p:extLst>
      <p:ext uri="{BB962C8B-B14F-4D97-AF65-F5344CB8AC3E}">
        <p14:creationId xmlns:p14="http://schemas.microsoft.com/office/powerpoint/2010/main" val="702797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51700-7A2D-4821-B71F-E0536CD775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89A258C-19AD-4ADB-B5A4-8018C833ED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AEC9877-55F6-44B9-ADCB-4D198BE3EF58}"/>
              </a:ext>
            </a:extLst>
          </p:cNvPr>
          <p:cNvSpPr>
            <a:spLocks noGrp="1"/>
          </p:cNvSpPr>
          <p:nvPr>
            <p:ph type="dt" sz="half" idx="10"/>
          </p:nvPr>
        </p:nvSpPr>
        <p:spPr/>
        <p:txBody>
          <a:bodyPr/>
          <a:lstStyle/>
          <a:p>
            <a:fld id="{E703CA27-DE52-4F74-AB7B-7870FFE7D42D}" type="datetimeFigureOut">
              <a:rPr lang="en-GB" smtClean="0"/>
              <a:t>10/08/2021</a:t>
            </a:fld>
            <a:endParaRPr lang="en-GB"/>
          </a:p>
        </p:txBody>
      </p:sp>
      <p:sp>
        <p:nvSpPr>
          <p:cNvPr id="5" name="Footer Placeholder 4">
            <a:extLst>
              <a:ext uri="{FF2B5EF4-FFF2-40B4-BE49-F238E27FC236}">
                <a16:creationId xmlns:a16="http://schemas.microsoft.com/office/drawing/2014/main" id="{E3D0BC8D-253F-4250-A0F3-10190E769BA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55C02D-E381-4485-920A-D2FBD8318002}"/>
              </a:ext>
            </a:extLst>
          </p:cNvPr>
          <p:cNvSpPr>
            <a:spLocks noGrp="1"/>
          </p:cNvSpPr>
          <p:nvPr>
            <p:ph type="sldNum" sz="quarter" idx="12"/>
          </p:nvPr>
        </p:nvSpPr>
        <p:spPr/>
        <p:txBody>
          <a:bodyPr/>
          <a:lstStyle/>
          <a:p>
            <a:fld id="{34294BAE-DB9A-4310-8805-1A9118474A6C}" type="slidenum">
              <a:rPr lang="en-GB" smtClean="0"/>
              <a:t>‹#›</a:t>
            </a:fld>
            <a:endParaRPr lang="en-GB"/>
          </a:p>
        </p:txBody>
      </p:sp>
    </p:spTree>
    <p:extLst>
      <p:ext uri="{BB962C8B-B14F-4D97-AF65-F5344CB8AC3E}">
        <p14:creationId xmlns:p14="http://schemas.microsoft.com/office/powerpoint/2010/main" val="4065889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334D8-C4D4-46B9-B160-799FC5B9A57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D9DAF1-91D6-4179-9E0F-4113C4C96D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BC33C0A-034A-46FA-B92C-05ED166A54F2}"/>
              </a:ext>
            </a:extLst>
          </p:cNvPr>
          <p:cNvSpPr>
            <a:spLocks noGrp="1"/>
          </p:cNvSpPr>
          <p:nvPr>
            <p:ph type="dt" sz="half" idx="10"/>
          </p:nvPr>
        </p:nvSpPr>
        <p:spPr/>
        <p:txBody>
          <a:bodyPr/>
          <a:lstStyle/>
          <a:p>
            <a:fld id="{E703CA27-DE52-4F74-AB7B-7870FFE7D42D}" type="datetimeFigureOut">
              <a:rPr lang="en-GB" smtClean="0"/>
              <a:t>10/08/2021</a:t>
            </a:fld>
            <a:endParaRPr lang="en-GB"/>
          </a:p>
        </p:txBody>
      </p:sp>
      <p:sp>
        <p:nvSpPr>
          <p:cNvPr id="5" name="Footer Placeholder 4">
            <a:extLst>
              <a:ext uri="{FF2B5EF4-FFF2-40B4-BE49-F238E27FC236}">
                <a16:creationId xmlns:a16="http://schemas.microsoft.com/office/drawing/2014/main" id="{CC200584-79E7-4862-8779-17C76CF3CE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BE4853B-B12A-4426-A11F-29CED2FD83BE}"/>
              </a:ext>
            </a:extLst>
          </p:cNvPr>
          <p:cNvSpPr>
            <a:spLocks noGrp="1"/>
          </p:cNvSpPr>
          <p:nvPr>
            <p:ph type="sldNum" sz="quarter" idx="12"/>
          </p:nvPr>
        </p:nvSpPr>
        <p:spPr/>
        <p:txBody>
          <a:bodyPr/>
          <a:lstStyle/>
          <a:p>
            <a:fld id="{34294BAE-DB9A-4310-8805-1A9118474A6C}" type="slidenum">
              <a:rPr lang="en-GB" smtClean="0"/>
              <a:t>‹#›</a:t>
            </a:fld>
            <a:endParaRPr lang="en-GB"/>
          </a:p>
        </p:txBody>
      </p:sp>
    </p:spTree>
    <p:extLst>
      <p:ext uri="{BB962C8B-B14F-4D97-AF65-F5344CB8AC3E}">
        <p14:creationId xmlns:p14="http://schemas.microsoft.com/office/powerpoint/2010/main" val="1542337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738AE6-FC63-4F18-BF79-9CFCDC9D3F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C92DFA8-8159-4404-8A49-C319CF1ED9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9D78571-FAED-4C83-B0C6-1126B812BCBB}"/>
              </a:ext>
            </a:extLst>
          </p:cNvPr>
          <p:cNvSpPr>
            <a:spLocks noGrp="1"/>
          </p:cNvSpPr>
          <p:nvPr>
            <p:ph type="dt" sz="half" idx="10"/>
          </p:nvPr>
        </p:nvSpPr>
        <p:spPr/>
        <p:txBody>
          <a:bodyPr/>
          <a:lstStyle/>
          <a:p>
            <a:fld id="{E703CA27-DE52-4F74-AB7B-7870FFE7D42D}" type="datetimeFigureOut">
              <a:rPr lang="en-GB" smtClean="0"/>
              <a:t>10/08/2021</a:t>
            </a:fld>
            <a:endParaRPr lang="en-GB"/>
          </a:p>
        </p:txBody>
      </p:sp>
      <p:sp>
        <p:nvSpPr>
          <p:cNvPr id="5" name="Footer Placeholder 4">
            <a:extLst>
              <a:ext uri="{FF2B5EF4-FFF2-40B4-BE49-F238E27FC236}">
                <a16:creationId xmlns:a16="http://schemas.microsoft.com/office/drawing/2014/main" id="{4BAB447B-71B4-47B6-9D6A-D983B4535A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C7608A1-E5D6-42D4-9336-8E1DC28B53C5}"/>
              </a:ext>
            </a:extLst>
          </p:cNvPr>
          <p:cNvSpPr>
            <a:spLocks noGrp="1"/>
          </p:cNvSpPr>
          <p:nvPr>
            <p:ph type="sldNum" sz="quarter" idx="12"/>
          </p:nvPr>
        </p:nvSpPr>
        <p:spPr/>
        <p:txBody>
          <a:bodyPr/>
          <a:lstStyle/>
          <a:p>
            <a:fld id="{34294BAE-DB9A-4310-8805-1A9118474A6C}" type="slidenum">
              <a:rPr lang="en-GB" smtClean="0"/>
              <a:t>‹#›</a:t>
            </a:fld>
            <a:endParaRPr lang="en-GB"/>
          </a:p>
        </p:txBody>
      </p:sp>
    </p:spTree>
    <p:extLst>
      <p:ext uri="{BB962C8B-B14F-4D97-AF65-F5344CB8AC3E}">
        <p14:creationId xmlns:p14="http://schemas.microsoft.com/office/powerpoint/2010/main" val="2743599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FA372-5935-40D4-8AA2-1ED5FD22F1D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FA0777-93E8-467E-AF0C-2F5750582C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D23D464-1851-41D1-91CE-2AE030CF33A9}"/>
              </a:ext>
            </a:extLst>
          </p:cNvPr>
          <p:cNvSpPr>
            <a:spLocks noGrp="1"/>
          </p:cNvSpPr>
          <p:nvPr>
            <p:ph type="dt" sz="half" idx="10"/>
          </p:nvPr>
        </p:nvSpPr>
        <p:spPr/>
        <p:txBody>
          <a:bodyPr/>
          <a:lstStyle/>
          <a:p>
            <a:fld id="{E703CA27-DE52-4F74-AB7B-7870FFE7D42D}" type="datetimeFigureOut">
              <a:rPr lang="en-GB" smtClean="0"/>
              <a:t>10/08/2021</a:t>
            </a:fld>
            <a:endParaRPr lang="en-GB"/>
          </a:p>
        </p:txBody>
      </p:sp>
      <p:sp>
        <p:nvSpPr>
          <p:cNvPr id="5" name="Footer Placeholder 4">
            <a:extLst>
              <a:ext uri="{FF2B5EF4-FFF2-40B4-BE49-F238E27FC236}">
                <a16:creationId xmlns:a16="http://schemas.microsoft.com/office/drawing/2014/main" id="{4BC43E7D-CD2D-4F22-8459-8F2347C3F0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906C91-904F-4C68-B53B-848EB25C513A}"/>
              </a:ext>
            </a:extLst>
          </p:cNvPr>
          <p:cNvSpPr>
            <a:spLocks noGrp="1"/>
          </p:cNvSpPr>
          <p:nvPr>
            <p:ph type="sldNum" sz="quarter" idx="12"/>
          </p:nvPr>
        </p:nvSpPr>
        <p:spPr/>
        <p:txBody>
          <a:bodyPr/>
          <a:lstStyle/>
          <a:p>
            <a:fld id="{34294BAE-DB9A-4310-8805-1A9118474A6C}" type="slidenum">
              <a:rPr lang="en-GB" smtClean="0"/>
              <a:t>‹#›</a:t>
            </a:fld>
            <a:endParaRPr lang="en-GB"/>
          </a:p>
        </p:txBody>
      </p:sp>
    </p:spTree>
    <p:extLst>
      <p:ext uri="{BB962C8B-B14F-4D97-AF65-F5344CB8AC3E}">
        <p14:creationId xmlns:p14="http://schemas.microsoft.com/office/powerpoint/2010/main" val="247478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91B45-7105-46A5-BFAB-2F9928B3D9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E96BFDB-C5AE-4276-BD31-724DEAB768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87CAA0-17EE-48E8-86E8-807CDAFF9C02}"/>
              </a:ext>
            </a:extLst>
          </p:cNvPr>
          <p:cNvSpPr>
            <a:spLocks noGrp="1"/>
          </p:cNvSpPr>
          <p:nvPr>
            <p:ph type="dt" sz="half" idx="10"/>
          </p:nvPr>
        </p:nvSpPr>
        <p:spPr/>
        <p:txBody>
          <a:bodyPr/>
          <a:lstStyle/>
          <a:p>
            <a:fld id="{E703CA27-DE52-4F74-AB7B-7870FFE7D42D}" type="datetimeFigureOut">
              <a:rPr lang="en-GB" smtClean="0"/>
              <a:t>10/08/2021</a:t>
            </a:fld>
            <a:endParaRPr lang="en-GB"/>
          </a:p>
        </p:txBody>
      </p:sp>
      <p:sp>
        <p:nvSpPr>
          <p:cNvPr id="5" name="Footer Placeholder 4">
            <a:extLst>
              <a:ext uri="{FF2B5EF4-FFF2-40B4-BE49-F238E27FC236}">
                <a16:creationId xmlns:a16="http://schemas.microsoft.com/office/drawing/2014/main" id="{DDDF201E-5285-4FD4-9D06-36170C57BC9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E1DE5-3B74-4AA9-BDB0-26CD3B6FA836}"/>
              </a:ext>
            </a:extLst>
          </p:cNvPr>
          <p:cNvSpPr>
            <a:spLocks noGrp="1"/>
          </p:cNvSpPr>
          <p:nvPr>
            <p:ph type="sldNum" sz="quarter" idx="12"/>
          </p:nvPr>
        </p:nvSpPr>
        <p:spPr/>
        <p:txBody>
          <a:bodyPr/>
          <a:lstStyle/>
          <a:p>
            <a:fld id="{34294BAE-DB9A-4310-8805-1A9118474A6C}" type="slidenum">
              <a:rPr lang="en-GB" smtClean="0"/>
              <a:t>‹#›</a:t>
            </a:fld>
            <a:endParaRPr lang="en-GB"/>
          </a:p>
        </p:txBody>
      </p:sp>
    </p:spTree>
    <p:extLst>
      <p:ext uri="{BB962C8B-B14F-4D97-AF65-F5344CB8AC3E}">
        <p14:creationId xmlns:p14="http://schemas.microsoft.com/office/powerpoint/2010/main" val="2939116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75B0A-D78E-4E46-947A-5E22CECA1FF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A2611C5-0E4E-4294-A010-1B8BEB0B75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B5C362B-B709-43E9-971B-F876C8575A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439AEF6-8B9F-4AFC-8780-6405ABA86FC6}"/>
              </a:ext>
            </a:extLst>
          </p:cNvPr>
          <p:cNvSpPr>
            <a:spLocks noGrp="1"/>
          </p:cNvSpPr>
          <p:nvPr>
            <p:ph type="dt" sz="half" idx="10"/>
          </p:nvPr>
        </p:nvSpPr>
        <p:spPr/>
        <p:txBody>
          <a:bodyPr/>
          <a:lstStyle/>
          <a:p>
            <a:fld id="{E703CA27-DE52-4F74-AB7B-7870FFE7D42D}" type="datetimeFigureOut">
              <a:rPr lang="en-GB" smtClean="0"/>
              <a:t>10/08/2021</a:t>
            </a:fld>
            <a:endParaRPr lang="en-GB"/>
          </a:p>
        </p:txBody>
      </p:sp>
      <p:sp>
        <p:nvSpPr>
          <p:cNvPr id="6" name="Footer Placeholder 5">
            <a:extLst>
              <a:ext uri="{FF2B5EF4-FFF2-40B4-BE49-F238E27FC236}">
                <a16:creationId xmlns:a16="http://schemas.microsoft.com/office/drawing/2014/main" id="{5D4E54FF-07B1-4A82-AF76-AEEA6FE7FB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F539A38-0685-48D0-97B5-5C5E2E5CF35F}"/>
              </a:ext>
            </a:extLst>
          </p:cNvPr>
          <p:cNvSpPr>
            <a:spLocks noGrp="1"/>
          </p:cNvSpPr>
          <p:nvPr>
            <p:ph type="sldNum" sz="quarter" idx="12"/>
          </p:nvPr>
        </p:nvSpPr>
        <p:spPr/>
        <p:txBody>
          <a:bodyPr/>
          <a:lstStyle/>
          <a:p>
            <a:fld id="{34294BAE-DB9A-4310-8805-1A9118474A6C}" type="slidenum">
              <a:rPr lang="en-GB" smtClean="0"/>
              <a:t>‹#›</a:t>
            </a:fld>
            <a:endParaRPr lang="en-GB"/>
          </a:p>
        </p:txBody>
      </p:sp>
    </p:spTree>
    <p:extLst>
      <p:ext uri="{BB962C8B-B14F-4D97-AF65-F5344CB8AC3E}">
        <p14:creationId xmlns:p14="http://schemas.microsoft.com/office/powerpoint/2010/main" val="4242308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4C129-0BB5-4B75-9691-8349B4D8A57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1D3C531-1612-4F2E-A18F-5C4B6FC151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1BBA17-BE8F-4E3E-ABFD-41CEE16DB1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7BEAB26-2662-482B-ADC1-B3505C858C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F7EBAE-BDB6-4779-BDFC-7CD6CF4A05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33CEC2E-30C2-4E09-A821-2EB888182A77}"/>
              </a:ext>
            </a:extLst>
          </p:cNvPr>
          <p:cNvSpPr>
            <a:spLocks noGrp="1"/>
          </p:cNvSpPr>
          <p:nvPr>
            <p:ph type="dt" sz="half" idx="10"/>
          </p:nvPr>
        </p:nvSpPr>
        <p:spPr/>
        <p:txBody>
          <a:bodyPr/>
          <a:lstStyle/>
          <a:p>
            <a:fld id="{E703CA27-DE52-4F74-AB7B-7870FFE7D42D}" type="datetimeFigureOut">
              <a:rPr lang="en-GB" smtClean="0"/>
              <a:t>10/08/2021</a:t>
            </a:fld>
            <a:endParaRPr lang="en-GB"/>
          </a:p>
        </p:txBody>
      </p:sp>
      <p:sp>
        <p:nvSpPr>
          <p:cNvPr id="8" name="Footer Placeholder 7">
            <a:extLst>
              <a:ext uri="{FF2B5EF4-FFF2-40B4-BE49-F238E27FC236}">
                <a16:creationId xmlns:a16="http://schemas.microsoft.com/office/drawing/2014/main" id="{0FBC03B6-E9FA-4A5F-A290-04573983880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2B4097D-B114-40CA-A0CE-5E5725FEA78A}"/>
              </a:ext>
            </a:extLst>
          </p:cNvPr>
          <p:cNvSpPr>
            <a:spLocks noGrp="1"/>
          </p:cNvSpPr>
          <p:nvPr>
            <p:ph type="sldNum" sz="quarter" idx="12"/>
          </p:nvPr>
        </p:nvSpPr>
        <p:spPr/>
        <p:txBody>
          <a:bodyPr/>
          <a:lstStyle/>
          <a:p>
            <a:fld id="{34294BAE-DB9A-4310-8805-1A9118474A6C}" type="slidenum">
              <a:rPr lang="en-GB" smtClean="0"/>
              <a:t>‹#›</a:t>
            </a:fld>
            <a:endParaRPr lang="en-GB"/>
          </a:p>
        </p:txBody>
      </p:sp>
    </p:spTree>
    <p:extLst>
      <p:ext uri="{BB962C8B-B14F-4D97-AF65-F5344CB8AC3E}">
        <p14:creationId xmlns:p14="http://schemas.microsoft.com/office/powerpoint/2010/main" val="2641760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99BB-7F24-412E-BF3B-5C951843224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0A8081D-8804-44DD-9724-10B95A8626A2}"/>
              </a:ext>
            </a:extLst>
          </p:cNvPr>
          <p:cNvSpPr>
            <a:spLocks noGrp="1"/>
          </p:cNvSpPr>
          <p:nvPr>
            <p:ph type="dt" sz="half" idx="10"/>
          </p:nvPr>
        </p:nvSpPr>
        <p:spPr/>
        <p:txBody>
          <a:bodyPr/>
          <a:lstStyle/>
          <a:p>
            <a:fld id="{E703CA27-DE52-4F74-AB7B-7870FFE7D42D}" type="datetimeFigureOut">
              <a:rPr lang="en-GB" smtClean="0"/>
              <a:t>10/08/2021</a:t>
            </a:fld>
            <a:endParaRPr lang="en-GB"/>
          </a:p>
        </p:txBody>
      </p:sp>
      <p:sp>
        <p:nvSpPr>
          <p:cNvPr id="4" name="Footer Placeholder 3">
            <a:extLst>
              <a:ext uri="{FF2B5EF4-FFF2-40B4-BE49-F238E27FC236}">
                <a16:creationId xmlns:a16="http://schemas.microsoft.com/office/drawing/2014/main" id="{3F67FA28-C5DA-49F2-9C95-5B33D268C99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0784F6A-3CC1-4D3E-BF05-AEE95A2582B0}"/>
              </a:ext>
            </a:extLst>
          </p:cNvPr>
          <p:cNvSpPr>
            <a:spLocks noGrp="1"/>
          </p:cNvSpPr>
          <p:nvPr>
            <p:ph type="sldNum" sz="quarter" idx="12"/>
          </p:nvPr>
        </p:nvSpPr>
        <p:spPr/>
        <p:txBody>
          <a:bodyPr/>
          <a:lstStyle/>
          <a:p>
            <a:fld id="{34294BAE-DB9A-4310-8805-1A9118474A6C}" type="slidenum">
              <a:rPr lang="en-GB" smtClean="0"/>
              <a:t>‹#›</a:t>
            </a:fld>
            <a:endParaRPr lang="en-GB"/>
          </a:p>
        </p:txBody>
      </p:sp>
    </p:spTree>
    <p:extLst>
      <p:ext uri="{BB962C8B-B14F-4D97-AF65-F5344CB8AC3E}">
        <p14:creationId xmlns:p14="http://schemas.microsoft.com/office/powerpoint/2010/main" val="1095301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B54C6-1794-465F-9876-01461957B174}"/>
              </a:ext>
            </a:extLst>
          </p:cNvPr>
          <p:cNvSpPr>
            <a:spLocks noGrp="1"/>
          </p:cNvSpPr>
          <p:nvPr>
            <p:ph type="dt" sz="half" idx="10"/>
          </p:nvPr>
        </p:nvSpPr>
        <p:spPr/>
        <p:txBody>
          <a:bodyPr/>
          <a:lstStyle/>
          <a:p>
            <a:fld id="{E703CA27-DE52-4F74-AB7B-7870FFE7D42D}" type="datetimeFigureOut">
              <a:rPr lang="en-GB" smtClean="0"/>
              <a:t>10/08/2021</a:t>
            </a:fld>
            <a:endParaRPr lang="en-GB"/>
          </a:p>
        </p:txBody>
      </p:sp>
      <p:sp>
        <p:nvSpPr>
          <p:cNvPr id="3" name="Footer Placeholder 2">
            <a:extLst>
              <a:ext uri="{FF2B5EF4-FFF2-40B4-BE49-F238E27FC236}">
                <a16:creationId xmlns:a16="http://schemas.microsoft.com/office/drawing/2014/main" id="{7217E616-D7B4-49F7-A51D-DF26DA663A0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3B12EA3-D5F4-4701-AAC8-5F938CAE95FA}"/>
              </a:ext>
            </a:extLst>
          </p:cNvPr>
          <p:cNvSpPr>
            <a:spLocks noGrp="1"/>
          </p:cNvSpPr>
          <p:nvPr>
            <p:ph type="sldNum" sz="quarter" idx="12"/>
          </p:nvPr>
        </p:nvSpPr>
        <p:spPr/>
        <p:txBody>
          <a:bodyPr/>
          <a:lstStyle/>
          <a:p>
            <a:fld id="{34294BAE-DB9A-4310-8805-1A9118474A6C}" type="slidenum">
              <a:rPr lang="en-GB" smtClean="0"/>
              <a:t>‹#›</a:t>
            </a:fld>
            <a:endParaRPr lang="en-GB"/>
          </a:p>
        </p:txBody>
      </p:sp>
    </p:spTree>
    <p:extLst>
      <p:ext uri="{BB962C8B-B14F-4D97-AF65-F5344CB8AC3E}">
        <p14:creationId xmlns:p14="http://schemas.microsoft.com/office/powerpoint/2010/main" val="4015343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BC33F-EEF8-48FE-9B66-C61A9E57C5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DF6A7E2-E48E-4724-BC81-17F1AA59A6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1B9E3EE-2732-43C5-9FCF-1875CB7CEE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065F4D-2550-46F3-8C7B-DDD80202389C}"/>
              </a:ext>
            </a:extLst>
          </p:cNvPr>
          <p:cNvSpPr>
            <a:spLocks noGrp="1"/>
          </p:cNvSpPr>
          <p:nvPr>
            <p:ph type="dt" sz="half" idx="10"/>
          </p:nvPr>
        </p:nvSpPr>
        <p:spPr/>
        <p:txBody>
          <a:bodyPr/>
          <a:lstStyle/>
          <a:p>
            <a:fld id="{E703CA27-DE52-4F74-AB7B-7870FFE7D42D}" type="datetimeFigureOut">
              <a:rPr lang="en-GB" smtClean="0"/>
              <a:t>10/08/2021</a:t>
            </a:fld>
            <a:endParaRPr lang="en-GB"/>
          </a:p>
        </p:txBody>
      </p:sp>
      <p:sp>
        <p:nvSpPr>
          <p:cNvPr id="6" name="Footer Placeholder 5">
            <a:extLst>
              <a:ext uri="{FF2B5EF4-FFF2-40B4-BE49-F238E27FC236}">
                <a16:creationId xmlns:a16="http://schemas.microsoft.com/office/drawing/2014/main" id="{BAF638B5-3AB8-48AA-BBFD-815F0563899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D1F6BF4-FF52-4E36-A562-D7ED4D0B881D}"/>
              </a:ext>
            </a:extLst>
          </p:cNvPr>
          <p:cNvSpPr>
            <a:spLocks noGrp="1"/>
          </p:cNvSpPr>
          <p:nvPr>
            <p:ph type="sldNum" sz="quarter" idx="12"/>
          </p:nvPr>
        </p:nvSpPr>
        <p:spPr/>
        <p:txBody>
          <a:bodyPr/>
          <a:lstStyle/>
          <a:p>
            <a:fld id="{34294BAE-DB9A-4310-8805-1A9118474A6C}" type="slidenum">
              <a:rPr lang="en-GB" smtClean="0"/>
              <a:t>‹#›</a:t>
            </a:fld>
            <a:endParaRPr lang="en-GB"/>
          </a:p>
        </p:txBody>
      </p:sp>
    </p:spTree>
    <p:extLst>
      <p:ext uri="{BB962C8B-B14F-4D97-AF65-F5344CB8AC3E}">
        <p14:creationId xmlns:p14="http://schemas.microsoft.com/office/powerpoint/2010/main" val="202551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DD6EE-95F5-436C-8FBA-8CB85A6EFA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9A6EBA-08B2-4539-8A0C-7904B89644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C830CE-E5B2-47F3-947F-43602ECBA9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0DEA8C-C524-4E62-ABE6-320D0B6443CB}"/>
              </a:ext>
            </a:extLst>
          </p:cNvPr>
          <p:cNvSpPr>
            <a:spLocks noGrp="1"/>
          </p:cNvSpPr>
          <p:nvPr>
            <p:ph type="dt" sz="half" idx="10"/>
          </p:nvPr>
        </p:nvSpPr>
        <p:spPr/>
        <p:txBody>
          <a:bodyPr/>
          <a:lstStyle/>
          <a:p>
            <a:fld id="{E703CA27-DE52-4F74-AB7B-7870FFE7D42D}" type="datetimeFigureOut">
              <a:rPr lang="en-GB" smtClean="0"/>
              <a:t>10/08/2021</a:t>
            </a:fld>
            <a:endParaRPr lang="en-GB"/>
          </a:p>
        </p:txBody>
      </p:sp>
      <p:sp>
        <p:nvSpPr>
          <p:cNvPr id="6" name="Footer Placeholder 5">
            <a:extLst>
              <a:ext uri="{FF2B5EF4-FFF2-40B4-BE49-F238E27FC236}">
                <a16:creationId xmlns:a16="http://schemas.microsoft.com/office/drawing/2014/main" id="{25B43416-D80C-4E07-B050-B53CA9DF527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F9D395B-B159-4DA5-86DC-DD531C298A70}"/>
              </a:ext>
            </a:extLst>
          </p:cNvPr>
          <p:cNvSpPr>
            <a:spLocks noGrp="1"/>
          </p:cNvSpPr>
          <p:nvPr>
            <p:ph type="sldNum" sz="quarter" idx="12"/>
          </p:nvPr>
        </p:nvSpPr>
        <p:spPr/>
        <p:txBody>
          <a:bodyPr/>
          <a:lstStyle/>
          <a:p>
            <a:fld id="{34294BAE-DB9A-4310-8805-1A9118474A6C}" type="slidenum">
              <a:rPr lang="en-GB" smtClean="0"/>
              <a:t>‹#›</a:t>
            </a:fld>
            <a:endParaRPr lang="en-GB"/>
          </a:p>
        </p:txBody>
      </p:sp>
    </p:spTree>
    <p:extLst>
      <p:ext uri="{BB962C8B-B14F-4D97-AF65-F5344CB8AC3E}">
        <p14:creationId xmlns:p14="http://schemas.microsoft.com/office/powerpoint/2010/main" val="1025283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F1DCCF-D3A3-4CD7-A310-178B59D361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2E56B5A-8170-4F8C-9B8B-6BF5503E3C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0EF1A86-27CC-42AA-B441-6D754B6E2B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03CA27-DE52-4F74-AB7B-7870FFE7D42D}" type="datetimeFigureOut">
              <a:rPr lang="en-GB" smtClean="0"/>
              <a:t>10/08/2021</a:t>
            </a:fld>
            <a:endParaRPr lang="en-GB"/>
          </a:p>
        </p:txBody>
      </p:sp>
      <p:sp>
        <p:nvSpPr>
          <p:cNvPr id="5" name="Footer Placeholder 4">
            <a:extLst>
              <a:ext uri="{FF2B5EF4-FFF2-40B4-BE49-F238E27FC236}">
                <a16:creationId xmlns:a16="http://schemas.microsoft.com/office/drawing/2014/main" id="{5EE9DC8A-0CE3-4887-9EBC-693AC0EB7D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71FF2F0-4B4E-4720-80CB-C3F0922EAD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294BAE-DB9A-4310-8805-1A9118474A6C}" type="slidenum">
              <a:rPr lang="en-GB" smtClean="0"/>
              <a:t>‹#›</a:t>
            </a:fld>
            <a:endParaRPr lang="en-GB"/>
          </a:p>
        </p:txBody>
      </p:sp>
    </p:spTree>
    <p:extLst>
      <p:ext uri="{BB962C8B-B14F-4D97-AF65-F5344CB8AC3E}">
        <p14:creationId xmlns:p14="http://schemas.microsoft.com/office/powerpoint/2010/main" val="1521276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image" Target="../media/image25.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2.png"/><Relationship Id="rId4" Type="http://schemas.openxmlformats.org/officeDocument/2006/relationships/image" Target="../media/image11.png"/><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1.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1.png"/><Relationship Id="rId7" Type="http://schemas.openxmlformats.org/officeDocument/2006/relationships/image" Target="../media/image30.png"/><Relationship Id="rId12"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4.png"/><Relationship Id="rId4" Type="http://schemas.openxmlformats.org/officeDocument/2006/relationships/image" Target="../media/image22.png"/><Relationship Id="rId9"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6.jp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6.jp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6.jp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6.jp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5E3521-E6A4-41E3-B1F5-0F9FF8F06BE6}"/>
              </a:ext>
            </a:extLst>
          </p:cNvPr>
          <p:cNvSpPr txBox="1"/>
          <p:nvPr/>
        </p:nvSpPr>
        <p:spPr>
          <a:xfrm>
            <a:off x="909873" y="2041984"/>
            <a:ext cx="10372252" cy="1169551"/>
          </a:xfrm>
          <a:prstGeom prst="rect">
            <a:avLst/>
          </a:prstGeom>
          <a:noFill/>
        </p:spPr>
        <p:txBody>
          <a:bodyPr wrap="square" rtlCol="0">
            <a:spAutoFit/>
          </a:bodyPr>
          <a:lstStyle/>
          <a:p>
            <a:pPr algn="ctr"/>
            <a:r>
              <a:rPr lang="en-US" sz="3500" b="1" dirty="0">
                <a:solidFill>
                  <a:schemeClr val="accent5">
                    <a:lumMod val="50000"/>
                  </a:schemeClr>
                </a:solidFill>
                <a:latin typeface="+mj-lt"/>
              </a:rPr>
              <a:t>How reliable and stable are species-level viral diversity estimates?</a:t>
            </a:r>
            <a:endParaRPr lang="en-GB" sz="3500" b="1" dirty="0">
              <a:solidFill>
                <a:schemeClr val="accent5">
                  <a:lumMod val="50000"/>
                </a:schemeClr>
              </a:solidFill>
              <a:latin typeface="+mj-lt"/>
            </a:endParaRPr>
          </a:p>
        </p:txBody>
      </p:sp>
      <p:sp>
        <p:nvSpPr>
          <p:cNvPr id="3" name="Rectangle 2">
            <a:extLst>
              <a:ext uri="{FF2B5EF4-FFF2-40B4-BE49-F238E27FC236}">
                <a16:creationId xmlns:a16="http://schemas.microsoft.com/office/drawing/2014/main" id="{8FB11445-AF2B-473E-8AE5-A12CDF371058}"/>
              </a:ext>
            </a:extLst>
          </p:cNvPr>
          <p:cNvSpPr/>
          <p:nvPr/>
        </p:nvSpPr>
        <p:spPr>
          <a:xfrm>
            <a:off x="3127462" y="5778250"/>
            <a:ext cx="5937075" cy="400110"/>
          </a:xfrm>
          <a:prstGeom prst="rect">
            <a:avLst/>
          </a:prstGeom>
        </p:spPr>
        <p:txBody>
          <a:bodyPr wrap="none">
            <a:spAutoFit/>
          </a:bodyPr>
          <a:lstStyle/>
          <a:p>
            <a:r>
              <a:rPr lang="en-US" sz="2000" dirty="0"/>
              <a:t>Rory Gibb, Greg Albery, Nardus </a:t>
            </a:r>
            <a:r>
              <a:rPr lang="en-US" sz="2000" dirty="0" err="1"/>
              <a:t>Mollentze</a:t>
            </a:r>
            <a:r>
              <a:rPr lang="en-US" sz="2000" dirty="0"/>
              <a:t>, Colin Carlson</a:t>
            </a:r>
            <a:endParaRPr lang="en-GB" sz="2000" dirty="0"/>
          </a:p>
        </p:txBody>
      </p:sp>
      <p:pic>
        <p:nvPicPr>
          <p:cNvPr id="5" name="Picture 4">
            <a:extLst>
              <a:ext uri="{FF2B5EF4-FFF2-40B4-BE49-F238E27FC236}">
                <a16:creationId xmlns:a16="http://schemas.microsoft.com/office/drawing/2014/main" id="{A0B456D1-C299-4DCC-9564-60372DFEAF69}"/>
              </a:ext>
            </a:extLst>
          </p:cNvPr>
          <p:cNvPicPr>
            <a:picLocks noChangeAspect="1"/>
          </p:cNvPicPr>
          <p:nvPr/>
        </p:nvPicPr>
        <p:blipFill rotWithShape="1">
          <a:blip r:embed="rId2">
            <a:extLst>
              <a:ext uri="{28A0092B-C50C-407E-A947-70E740481C1C}">
                <a14:useLocalDpi xmlns:a14="http://schemas.microsoft.com/office/drawing/2010/main" val="0"/>
              </a:ext>
            </a:extLst>
          </a:blip>
          <a:srcRect r="58654"/>
          <a:stretch/>
        </p:blipFill>
        <p:spPr>
          <a:xfrm>
            <a:off x="299757" y="313686"/>
            <a:ext cx="1032312" cy="1012018"/>
          </a:xfrm>
          <a:prstGeom prst="rect">
            <a:avLst/>
          </a:prstGeom>
        </p:spPr>
      </p:pic>
    </p:spTree>
    <p:extLst>
      <p:ext uri="{BB962C8B-B14F-4D97-AF65-F5344CB8AC3E}">
        <p14:creationId xmlns:p14="http://schemas.microsoft.com/office/powerpoint/2010/main" val="3487218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Chart, scatter chart&#10;&#10;Description automatically generated">
            <a:extLst>
              <a:ext uri="{FF2B5EF4-FFF2-40B4-BE49-F238E27FC236}">
                <a16:creationId xmlns:a16="http://schemas.microsoft.com/office/drawing/2014/main" id="{79BA9BEB-B386-4917-A819-1FCA0FB1B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97231"/>
            <a:ext cx="4311030" cy="3832026"/>
          </a:xfrm>
          <a:prstGeom prst="rect">
            <a:avLst/>
          </a:prstGeom>
        </p:spPr>
      </p:pic>
      <p:pic>
        <p:nvPicPr>
          <p:cNvPr id="5" name="Picture 4">
            <a:extLst>
              <a:ext uri="{FF2B5EF4-FFF2-40B4-BE49-F238E27FC236}">
                <a16:creationId xmlns:a16="http://schemas.microsoft.com/office/drawing/2014/main" id="{886B357D-926C-4C1F-8CD5-7797FD6AA7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180" y="5704371"/>
            <a:ext cx="919466" cy="919466"/>
          </a:xfrm>
          <a:prstGeom prst="rect">
            <a:avLst/>
          </a:prstGeom>
        </p:spPr>
      </p:pic>
      <p:pic>
        <p:nvPicPr>
          <p:cNvPr id="8" name="Picture 7" descr="Chart, line chart&#10;&#10;Description automatically generated">
            <a:extLst>
              <a:ext uri="{FF2B5EF4-FFF2-40B4-BE49-F238E27FC236}">
                <a16:creationId xmlns:a16="http://schemas.microsoft.com/office/drawing/2014/main" id="{5202074E-522D-466F-A960-AFA9647B53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3766" y="1920239"/>
            <a:ext cx="4034263" cy="3586011"/>
          </a:xfrm>
          <a:prstGeom prst="rect">
            <a:avLst/>
          </a:prstGeom>
        </p:spPr>
      </p:pic>
      <p:pic>
        <p:nvPicPr>
          <p:cNvPr id="7" name="Picture 6">
            <a:extLst>
              <a:ext uri="{FF2B5EF4-FFF2-40B4-BE49-F238E27FC236}">
                <a16:creationId xmlns:a16="http://schemas.microsoft.com/office/drawing/2014/main" id="{BD3AA826-3F49-41F4-838E-37D62C191D71}"/>
              </a:ext>
            </a:extLst>
          </p:cNvPr>
          <p:cNvPicPr>
            <a:picLocks noChangeAspect="1"/>
          </p:cNvPicPr>
          <p:nvPr/>
        </p:nvPicPr>
        <p:blipFill rotWithShape="1">
          <a:blip r:embed="rId6">
            <a:extLst>
              <a:ext uri="{28A0092B-C50C-407E-A947-70E740481C1C}">
                <a14:useLocalDpi xmlns:a14="http://schemas.microsoft.com/office/drawing/2010/main" val="0"/>
              </a:ext>
            </a:extLst>
          </a:blip>
          <a:srcRect l="72222" t="25521" b="35937"/>
          <a:stretch/>
        </p:blipFill>
        <p:spPr>
          <a:xfrm>
            <a:off x="10432056" y="2723277"/>
            <a:ext cx="1525890" cy="1411446"/>
          </a:xfrm>
          <a:prstGeom prst="rect">
            <a:avLst/>
          </a:prstGeom>
        </p:spPr>
      </p:pic>
      <p:pic>
        <p:nvPicPr>
          <p:cNvPr id="9" name="Picture 8">
            <a:extLst>
              <a:ext uri="{FF2B5EF4-FFF2-40B4-BE49-F238E27FC236}">
                <a16:creationId xmlns:a16="http://schemas.microsoft.com/office/drawing/2014/main" id="{ABF7C823-DBA7-4379-82CF-5F49125223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57400" y="1797231"/>
            <a:ext cx="904875" cy="1158240"/>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1E9FFE9-FDDA-4181-BB8E-35433E101416}"/>
                  </a:ext>
                </a:extLst>
              </p:cNvPr>
              <p:cNvSpPr txBox="1"/>
              <p:nvPr/>
            </p:nvSpPr>
            <p:spPr>
              <a:xfrm>
                <a:off x="7137336" y="1520232"/>
                <a:ext cx="149996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 </m:t>
                      </m:r>
                      <m:r>
                        <a:rPr lang="en-US" sz="2000" b="0" i="1" smtClean="0">
                          <a:latin typeface="Cambria Math" panose="02040503050406030204" pitchFamily="18" charset="0"/>
                        </a:rPr>
                        <m:t>𝑃𝑜𝑖𝑠</m:t>
                      </m:r>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𝜆</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oMath>
                  </m:oMathPara>
                </a14:m>
                <a:endParaRPr lang="en-GB" sz="2000" dirty="0"/>
              </a:p>
            </p:txBody>
          </p:sp>
        </mc:Choice>
        <mc:Fallback xmlns="">
          <p:sp>
            <p:nvSpPr>
              <p:cNvPr id="2" name="TextBox 1">
                <a:extLst>
                  <a:ext uri="{FF2B5EF4-FFF2-40B4-BE49-F238E27FC236}">
                    <a16:creationId xmlns:a16="http://schemas.microsoft.com/office/drawing/2014/main" id="{D1E9FFE9-FDDA-4181-BB8E-35433E101416}"/>
                  </a:ext>
                </a:extLst>
              </p:cNvPr>
              <p:cNvSpPr txBox="1">
                <a:spLocks noRot="1" noChangeAspect="1" noMove="1" noResize="1" noEditPoints="1" noAdjustHandles="1" noChangeArrowheads="1" noChangeShapeType="1" noTextEdit="1"/>
              </p:cNvSpPr>
              <p:nvPr/>
            </p:nvSpPr>
            <p:spPr>
              <a:xfrm>
                <a:off x="7137336" y="1520232"/>
                <a:ext cx="1499961" cy="307777"/>
              </a:xfrm>
              <a:prstGeom prst="rect">
                <a:avLst/>
              </a:prstGeom>
              <a:blipFill>
                <a:blip r:embed="rId8"/>
                <a:stretch>
                  <a:fillRect l="-3659" t="-1961" r="-6098" b="-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345D7AD-6128-474F-8808-F7268FC8E9C5}"/>
                  </a:ext>
                </a:extLst>
              </p:cNvPr>
              <p:cNvSpPr txBox="1"/>
              <p:nvPr/>
            </p:nvSpPr>
            <p:spPr>
              <a:xfrm>
                <a:off x="7137336" y="1920239"/>
                <a:ext cx="249491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log</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𝜆</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𝛽</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𝑌𝑒𝑎𝑟</m:t>
                          </m:r>
                        </m:e>
                        <m:sub>
                          <m:r>
                            <a:rPr lang="en-US" sz="2000" b="0" i="1" smtClean="0">
                              <a:latin typeface="Cambria Math" panose="02040503050406030204" pitchFamily="18" charset="0"/>
                              <a:ea typeface="Cambria Math" panose="02040503050406030204" pitchFamily="18" charset="0"/>
                            </a:rPr>
                            <m:t>𝑖</m:t>
                          </m:r>
                        </m:sub>
                      </m:sSub>
                    </m:oMath>
                  </m:oMathPara>
                </a14:m>
                <a:endParaRPr lang="en-GB" sz="2000" dirty="0"/>
              </a:p>
            </p:txBody>
          </p:sp>
        </mc:Choice>
        <mc:Fallback xmlns="">
          <p:sp>
            <p:nvSpPr>
              <p:cNvPr id="11" name="TextBox 10">
                <a:extLst>
                  <a:ext uri="{FF2B5EF4-FFF2-40B4-BE49-F238E27FC236}">
                    <a16:creationId xmlns:a16="http://schemas.microsoft.com/office/drawing/2014/main" id="{3345D7AD-6128-474F-8808-F7268FC8E9C5}"/>
                  </a:ext>
                </a:extLst>
              </p:cNvPr>
              <p:cNvSpPr txBox="1">
                <a:spLocks noRot="1" noChangeAspect="1" noMove="1" noResize="1" noEditPoints="1" noAdjustHandles="1" noChangeArrowheads="1" noChangeShapeType="1" noTextEdit="1"/>
              </p:cNvSpPr>
              <p:nvPr/>
            </p:nvSpPr>
            <p:spPr>
              <a:xfrm>
                <a:off x="7137336" y="1920239"/>
                <a:ext cx="2494914" cy="307777"/>
              </a:xfrm>
              <a:prstGeom prst="rect">
                <a:avLst/>
              </a:prstGeom>
              <a:blipFill>
                <a:blip r:embed="rId9"/>
                <a:stretch>
                  <a:fillRect l="-3178" t="-2000" r="-489" b="-36000"/>
                </a:stretch>
              </a:blipFill>
            </p:spPr>
            <p:txBody>
              <a:bodyPr/>
              <a:lstStyle/>
              <a:p>
                <a:r>
                  <a:rPr lang="en-GB">
                    <a:noFill/>
                  </a:rPr>
                  <a:t> </a:t>
                </a:r>
              </a:p>
            </p:txBody>
          </p:sp>
        </mc:Fallback>
      </mc:AlternateContent>
      <p:sp>
        <p:nvSpPr>
          <p:cNvPr id="4" name="Rectangle 3">
            <a:extLst>
              <a:ext uri="{FF2B5EF4-FFF2-40B4-BE49-F238E27FC236}">
                <a16:creationId xmlns:a16="http://schemas.microsoft.com/office/drawing/2014/main" id="{32D7DDBB-7E75-4F0B-B10F-D6C4D1DCAF03}"/>
              </a:ext>
            </a:extLst>
          </p:cNvPr>
          <p:cNvSpPr/>
          <p:nvPr/>
        </p:nvSpPr>
        <p:spPr>
          <a:xfrm>
            <a:off x="8774575" y="1912619"/>
            <a:ext cx="847656" cy="37338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4CB2C4BC-7BE3-4708-BB9A-4F7970102754}"/>
              </a:ext>
            </a:extLst>
          </p:cNvPr>
          <p:cNvSpPr txBox="1"/>
          <p:nvPr/>
        </p:nvSpPr>
        <p:spPr>
          <a:xfrm>
            <a:off x="156180" y="234163"/>
            <a:ext cx="12035820" cy="1015663"/>
          </a:xfrm>
          <a:prstGeom prst="rect">
            <a:avLst/>
          </a:prstGeom>
          <a:noFill/>
        </p:spPr>
        <p:txBody>
          <a:bodyPr wrap="square" rtlCol="0">
            <a:spAutoFit/>
          </a:bodyPr>
          <a:lstStyle/>
          <a:p>
            <a:pPr algn="ctr"/>
            <a:r>
              <a:rPr lang="en-US" sz="3000" dirty="0">
                <a:solidFill>
                  <a:schemeClr val="accent5">
                    <a:lumMod val="50000"/>
                  </a:schemeClr>
                </a:solidFill>
                <a:latin typeface="+mj-lt"/>
              </a:rPr>
              <a:t>Are virus discovery rates declining in well-sampled mammal </a:t>
            </a:r>
            <a:r>
              <a:rPr lang="en-US" sz="3000" dirty="0">
                <a:solidFill>
                  <a:srgbClr val="5B9BD5">
                    <a:lumMod val="50000"/>
                  </a:srgbClr>
                </a:solidFill>
                <a:latin typeface="Calibri Light" panose="020F0302020204030204"/>
              </a:rPr>
              <a:t>orders</a:t>
            </a:r>
            <a:r>
              <a:rPr lang="en-US" sz="3000" dirty="0">
                <a:solidFill>
                  <a:schemeClr val="accent5">
                    <a:lumMod val="50000"/>
                  </a:schemeClr>
                </a:solidFill>
                <a:latin typeface="+mj-lt"/>
              </a:rPr>
              <a:t>? </a:t>
            </a:r>
          </a:p>
          <a:p>
            <a:pPr algn="ctr"/>
            <a:r>
              <a:rPr lang="en-US" sz="3000" i="1" dirty="0">
                <a:solidFill>
                  <a:schemeClr val="accent5">
                    <a:lumMod val="50000"/>
                  </a:schemeClr>
                </a:solidFill>
                <a:latin typeface="+mj-lt"/>
              </a:rPr>
              <a:t>(i.e., is there any evidence they’re starting to asymptote?)</a:t>
            </a:r>
            <a:endParaRPr lang="en-GB" sz="3000" i="1" dirty="0">
              <a:solidFill>
                <a:schemeClr val="accent5">
                  <a:lumMod val="50000"/>
                </a:schemeClr>
              </a:solidFill>
              <a:latin typeface="+mj-lt"/>
            </a:endParaRPr>
          </a:p>
        </p:txBody>
      </p:sp>
    </p:spTree>
    <p:extLst>
      <p:ext uri="{BB962C8B-B14F-4D97-AF65-F5344CB8AC3E}">
        <p14:creationId xmlns:p14="http://schemas.microsoft.com/office/powerpoint/2010/main" val="1164866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6B357D-926C-4C1F-8CD5-7797FD6AA7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180" y="5704371"/>
            <a:ext cx="919466" cy="919466"/>
          </a:xfrm>
          <a:prstGeom prst="rect">
            <a:avLst/>
          </a:prstGeom>
        </p:spPr>
      </p:pic>
      <p:pic>
        <p:nvPicPr>
          <p:cNvPr id="8" name="Picture 7" descr="Chart, line chart&#10;&#10;Description automatically generated">
            <a:extLst>
              <a:ext uri="{FF2B5EF4-FFF2-40B4-BE49-F238E27FC236}">
                <a16:creationId xmlns:a16="http://schemas.microsoft.com/office/drawing/2014/main" id="{5202074E-522D-466F-A960-AFA9647B53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3766" y="1920239"/>
            <a:ext cx="4034263" cy="3586011"/>
          </a:xfrm>
          <a:prstGeom prst="rect">
            <a:avLst/>
          </a:prstGeom>
        </p:spPr>
      </p:pic>
      <p:pic>
        <p:nvPicPr>
          <p:cNvPr id="9" name="Picture 8" descr="Chart&#10;&#10;Description automatically generated">
            <a:extLst>
              <a:ext uri="{FF2B5EF4-FFF2-40B4-BE49-F238E27FC236}">
                <a16:creationId xmlns:a16="http://schemas.microsoft.com/office/drawing/2014/main" id="{D534CD83-61BC-49A6-A1FD-32A7B4C35D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797231"/>
            <a:ext cx="4311030" cy="3832026"/>
          </a:xfrm>
          <a:prstGeom prst="rect">
            <a:avLst/>
          </a:prstGeom>
        </p:spPr>
      </p:pic>
      <p:pic>
        <p:nvPicPr>
          <p:cNvPr id="11" name="Picture 10">
            <a:extLst>
              <a:ext uri="{FF2B5EF4-FFF2-40B4-BE49-F238E27FC236}">
                <a16:creationId xmlns:a16="http://schemas.microsoft.com/office/drawing/2014/main" id="{357AE93F-F5BE-4725-AED4-36404C92B789}"/>
              </a:ext>
            </a:extLst>
          </p:cNvPr>
          <p:cNvPicPr>
            <a:picLocks noChangeAspect="1"/>
          </p:cNvPicPr>
          <p:nvPr/>
        </p:nvPicPr>
        <p:blipFill rotWithShape="1">
          <a:blip r:embed="rId6">
            <a:extLst>
              <a:ext uri="{28A0092B-C50C-407E-A947-70E740481C1C}">
                <a14:useLocalDpi xmlns:a14="http://schemas.microsoft.com/office/drawing/2010/main" val="0"/>
              </a:ext>
            </a:extLst>
          </a:blip>
          <a:srcRect l="72222" t="25521" b="35937"/>
          <a:stretch/>
        </p:blipFill>
        <p:spPr>
          <a:xfrm>
            <a:off x="10432056" y="2723277"/>
            <a:ext cx="1525890" cy="1411446"/>
          </a:xfrm>
          <a:prstGeom prst="rect">
            <a:avLst/>
          </a:prstGeom>
        </p:spPr>
      </p:pic>
      <p:pic>
        <p:nvPicPr>
          <p:cNvPr id="13" name="Picture 12">
            <a:extLst>
              <a:ext uri="{FF2B5EF4-FFF2-40B4-BE49-F238E27FC236}">
                <a16:creationId xmlns:a16="http://schemas.microsoft.com/office/drawing/2014/main" id="{39413480-5155-417E-BCFA-5743AB70A1C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57400" y="1797231"/>
            <a:ext cx="904875" cy="1158240"/>
          </a:xfrm>
          <a:prstGeom prst="rect">
            <a:avLst/>
          </a:prstGeom>
        </p:spPr>
      </p:pic>
      <p:sp>
        <p:nvSpPr>
          <p:cNvPr id="17" name="TextBox 16">
            <a:extLst>
              <a:ext uri="{FF2B5EF4-FFF2-40B4-BE49-F238E27FC236}">
                <a16:creationId xmlns:a16="http://schemas.microsoft.com/office/drawing/2014/main" id="{D6185C9F-9A3A-4A6E-8064-0E5F0CCA2A93}"/>
              </a:ext>
            </a:extLst>
          </p:cNvPr>
          <p:cNvSpPr txBox="1"/>
          <p:nvPr/>
        </p:nvSpPr>
        <p:spPr>
          <a:xfrm>
            <a:off x="156180" y="234163"/>
            <a:ext cx="12035820" cy="1015663"/>
          </a:xfrm>
          <a:prstGeom prst="rect">
            <a:avLst/>
          </a:prstGeom>
          <a:noFill/>
        </p:spPr>
        <p:txBody>
          <a:bodyPr wrap="square" rtlCol="0">
            <a:spAutoFit/>
          </a:bodyPr>
          <a:lstStyle/>
          <a:p>
            <a:pPr algn="ctr"/>
            <a:r>
              <a:rPr lang="en-US" sz="3000" dirty="0">
                <a:solidFill>
                  <a:schemeClr val="accent5">
                    <a:lumMod val="50000"/>
                  </a:schemeClr>
                </a:solidFill>
                <a:latin typeface="+mj-lt"/>
              </a:rPr>
              <a:t>Are virus discovery rates declining in well-sampled mammal orders? </a:t>
            </a:r>
          </a:p>
          <a:p>
            <a:pPr algn="ctr"/>
            <a:r>
              <a:rPr lang="en-US" sz="3000" i="1" dirty="0">
                <a:solidFill>
                  <a:schemeClr val="accent5">
                    <a:lumMod val="50000"/>
                  </a:schemeClr>
                </a:solidFill>
                <a:latin typeface="+mj-lt"/>
              </a:rPr>
              <a:t>(i.e., is there any evidence they’re starting to asymptote?)</a:t>
            </a:r>
            <a:endParaRPr lang="en-GB" sz="3000" i="1" dirty="0">
              <a:solidFill>
                <a:schemeClr val="accent5">
                  <a:lumMod val="50000"/>
                </a:schemeClr>
              </a:solidFill>
              <a:latin typeface="+mj-lt"/>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34CEB4D-9812-4C2A-A782-C1035EA381B2}"/>
                  </a:ext>
                </a:extLst>
              </p:cNvPr>
              <p:cNvSpPr txBox="1"/>
              <p:nvPr/>
            </p:nvSpPr>
            <p:spPr>
              <a:xfrm>
                <a:off x="7137336" y="1520232"/>
                <a:ext cx="149996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 </m:t>
                      </m:r>
                      <m:r>
                        <a:rPr lang="en-US" sz="2000" b="0" i="1" smtClean="0">
                          <a:latin typeface="Cambria Math" panose="02040503050406030204" pitchFamily="18" charset="0"/>
                        </a:rPr>
                        <m:t>𝑃𝑜𝑖𝑠</m:t>
                      </m:r>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𝜆</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oMath>
                  </m:oMathPara>
                </a14:m>
                <a:endParaRPr lang="en-GB" sz="2000" dirty="0"/>
              </a:p>
            </p:txBody>
          </p:sp>
        </mc:Choice>
        <mc:Fallback xmlns="">
          <p:sp>
            <p:nvSpPr>
              <p:cNvPr id="12" name="TextBox 11">
                <a:extLst>
                  <a:ext uri="{FF2B5EF4-FFF2-40B4-BE49-F238E27FC236}">
                    <a16:creationId xmlns:a16="http://schemas.microsoft.com/office/drawing/2014/main" id="{F34CEB4D-9812-4C2A-A782-C1035EA381B2}"/>
                  </a:ext>
                </a:extLst>
              </p:cNvPr>
              <p:cNvSpPr txBox="1">
                <a:spLocks noRot="1" noChangeAspect="1" noMove="1" noResize="1" noEditPoints="1" noAdjustHandles="1" noChangeArrowheads="1" noChangeShapeType="1" noTextEdit="1"/>
              </p:cNvSpPr>
              <p:nvPr/>
            </p:nvSpPr>
            <p:spPr>
              <a:xfrm>
                <a:off x="7137336" y="1520232"/>
                <a:ext cx="1499961" cy="307777"/>
              </a:xfrm>
              <a:prstGeom prst="rect">
                <a:avLst/>
              </a:prstGeom>
              <a:blipFill>
                <a:blip r:embed="rId8"/>
                <a:stretch>
                  <a:fillRect l="-3659" t="-1961" r="-6098" b="-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9B31F2F-8480-4B65-AD1A-F348390F3D02}"/>
                  </a:ext>
                </a:extLst>
              </p:cNvPr>
              <p:cNvSpPr txBox="1"/>
              <p:nvPr/>
            </p:nvSpPr>
            <p:spPr>
              <a:xfrm>
                <a:off x="7137336" y="1920239"/>
                <a:ext cx="249491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log</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𝜆</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𝛽</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𝑌𝑒𝑎𝑟</m:t>
                          </m:r>
                        </m:e>
                        <m:sub>
                          <m:r>
                            <a:rPr lang="en-US" sz="2000" b="0" i="1" smtClean="0">
                              <a:latin typeface="Cambria Math" panose="02040503050406030204" pitchFamily="18" charset="0"/>
                              <a:ea typeface="Cambria Math" panose="02040503050406030204" pitchFamily="18" charset="0"/>
                            </a:rPr>
                            <m:t>𝑖</m:t>
                          </m:r>
                        </m:sub>
                      </m:sSub>
                    </m:oMath>
                  </m:oMathPara>
                </a14:m>
                <a:endParaRPr lang="en-GB" sz="2000" dirty="0"/>
              </a:p>
            </p:txBody>
          </p:sp>
        </mc:Choice>
        <mc:Fallback xmlns="">
          <p:sp>
            <p:nvSpPr>
              <p:cNvPr id="18" name="TextBox 17">
                <a:extLst>
                  <a:ext uri="{FF2B5EF4-FFF2-40B4-BE49-F238E27FC236}">
                    <a16:creationId xmlns:a16="http://schemas.microsoft.com/office/drawing/2014/main" id="{89B31F2F-8480-4B65-AD1A-F348390F3D02}"/>
                  </a:ext>
                </a:extLst>
              </p:cNvPr>
              <p:cNvSpPr txBox="1">
                <a:spLocks noRot="1" noChangeAspect="1" noMove="1" noResize="1" noEditPoints="1" noAdjustHandles="1" noChangeArrowheads="1" noChangeShapeType="1" noTextEdit="1"/>
              </p:cNvSpPr>
              <p:nvPr/>
            </p:nvSpPr>
            <p:spPr>
              <a:xfrm>
                <a:off x="7137336" y="1920239"/>
                <a:ext cx="2494914" cy="307777"/>
              </a:xfrm>
              <a:prstGeom prst="rect">
                <a:avLst/>
              </a:prstGeom>
              <a:blipFill>
                <a:blip r:embed="rId9"/>
                <a:stretch>
                  <a:fillRect l="-3178" t="-2000" r="-489" b="-36000"/>
                </a:stretch>
              </a:blipFill>
            </p:spPr>
            <p:txBody>
              <a:bodyPr/>
              <a:lstStyle/>
              <a:p>
                <a:r>
                  <a:rPr lang="en-GB">
                    <a:noFill/>
                  </a:rPr>
                  <a:t> </a:t>
                </a:r>
              </a:p>
            </p:txBody>
          </p:sp>
        </mc:Fallback>
      </mc:AlternateContent>
      <p:sp>
        <p:nvSpPr>
          <p:cNvPr id="19" name="Rectangle 18">
            <a:extLst>
              <a:ext uri="{FF2B5EF4-FFF2-40B4-BE49-F238E27FC236}">
                <a16:creationId xmlns:a16="http://schemas.microsoft.com/office/drawing/2014/main" id="{1FD07B4C-935F-48A4-B28C-3B6A68B0D6E2}"/>
              </a:ext>
            </a:extLst>
          </p:cNvPr>
          <p:cNvSpPr/>
          <p:nvPr/>
        </p:nvSpPr>
        <p:spPr>
          <a:xfrm>
            <a:off x="8774575" y="1912619"/>
            <a:ext cx="847656" cy="37338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95494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6B357D-926C-4C1F-8CD5-7797FD6AA7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180" y="5704371"/>
            <a:ext cx="919466" cy="919466"/>
          </a:xfrm>
          <a:prstGeom prst="rect">
            <a:avLst/>
          </a:prstGeom>
        </p:spPr>
      </p:pic>
      <p:pic>
        <p:nvPicPr>
          <p:cNvPr id="8" name="Picture 7" descr="Chart, line chart&#10;&#10;Description automatically generated">
            <a:extLst>
              <a:ext uri="{FF2B5EF4-FFF2-40B4-BE49-F238E27FC236}">
                <a16:creationId xmlns:a16="http://schemas.microsoft.com/office/drawing/2014/main" id="{5202074E-522D-466F-A960-AFA9647B53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3766" y="1920239"/>
            <a:ext cx="4034263" cy="3586011"/>
          </a:xfrm>
          <a:prstGeom prst="rect">
            <a:avLst/>
          </a:prstGeom>
        </p:spPr>
      </p:pic>
      <p:pic>
        <p:nvPicPr>
          <p:cNvPr id="10" name="Picture 9" descr="Chart, scatter chart&#10;&#10;Description automatically generated">
            <a:extLst>
              <a:ext uri="{FF2B5EF4-FFF2-40B4-BE49-F238E27FC236}">
                <a16:creationId xmlns:a16="http://schemas.microsoft.com/office/drawing/2014/main" id="{106B1C7E-F63F-4891-8234-5403C71F07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797231"/>
            <a:ext cx="4311030" cy="3832026"/>
          </a:xfrm>
          <a:prstGeom prst="rect">
            <a:avLst/>
          </a:prstGeom>
        </p:spPr>
      </p:pic>
      <p:pic>
        <p:nvPicPr>
          <p:cNvPr id="12" name="Picture 11" descr="Chart, scatter chart&#10;&#10;Description automatically generated">
            <a:extLst>
              <a:ext uri="{FF2B5EF4-FFF2-40B4-BE49-F238E27FC236}">
                <a16:creationId xmlns:a16="http://schemas.microsoft.com/office/drawing/2014/main" id="{79BA9BEB-B386-4917-A819-1FCA0FB1B18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1797231"/>
            <a:ext cx="4311030" cy="3832026"/>
          </a:xfrm>
          <a:prstGeom prst="rect">
            <a:avLst/>
          </a:prstGeom>
        </p:spPr>
      </p:pic>
      <p:pic>
        <p:nvPicPr>
          <p:cNvPr id="4" name="Picture 3">
            <a:extLst>
              <a:ext uri="{FF2B5EF4-FFF2-40B4-BE49-F238E27FC236}">
                <a16:creationId xmlns:a16="http://schemas.microsoft.com/office/drawing/2014/main" id="{900FC91E-50DE-4DEA-987E-152D41577D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6000" y="1797231"/>
            <a:ext cx="4311030" cy="3832026"/>
          </a:xfrm>
          <a:prstGeom prst="rect">
            <a:avLst/>
          </a:prstGeom>
        </p:spPr>
      </p:pic>
      <p:pic>
        <p:nvPicPr>
          <p:cNvPr id="6" name="Picture 5">
            <a:extLst>
              <a:ext uri="{FF2B5EF4-FFF2-40B4-BE49-F238E27FC236}">
                <a16:creationId xmlns:a16="http://schemas.microsoft.com/office/drawing/2014/main" id="{6C43E214-8ED2-48EE-9F7E-C1DA2ABF36A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96000" y="1797231"/>
            <a:ext cx="4311030" cy="3832026"/>
          </a:xfrm>
          <a:prstGeom prst="rect">
            <a:avLst/>
          </a:prstGeom>
        </p:spPr>
      </p:pic>
      <p:pic>
        <p:nvPicPr>
          <p:cNvPr id="15" name="Picture 14">
            <a:extLst>
              <a:ext uri="{FF2B5EF4-FFF2-40B4-BE49-F238E27FC236}">
                <a16:creationId xmlns:a16="http://schemas.microsoft.com/office/drawing/2014/main" id="{F6CD4B57-D378-4700-A6D5-DD78373F41B1}"/>
              </a:ext>
            </a:extLst>
          </p:cNvPr>
          <p:cNvPicPr>
            <a:picLocks noChangeAspect="1"/>
          </p:cNvPicPr>
          <p:nvPr/>
        </p:nvPicPr>
        <p:blipFill rotWithShape="1">
          <a:blip r:embed="rId9">
            <a:extLst>
              <a:ext uri="{28A0092B-C50C-407E-A947-70E740481C1C}">
                <a14:useLocalDpi xmlns:a14="http://schemas.microsoft.com/office/drawing/2010/main" val="0"/>
              </a:ext>
            </a:extLst>
          </a:blip>
          <a:srcRect l="72222" t="25521" b="35937"/>
          <a:stretch/>
        </p:blipFill>
        <p:spPr>
          <a:xfrm>
            <a:off x="10432056" y="2723277"/>
            <a:ext cx="1525890" cy="1411446"/>
          </a:xfrm>
          <a:prstGeom prst="rect">
            <a:avLst/>
          </a:prstGeom>
        </p:spPr>
      </p:pic>
      <p:pic>
        <p:nvPicPr>
          <p:cNvPr id="19" name="Picture 18">
            <a:extLst>
              <a:ext uri="{FF2B5EF4-FFF2-40B4-BE49-F238E27FC236}">
                <a16:creationId xmlns:a16="http://schemas.microsoft.com/office/drawing/2014/main" id="{4ADDDBFF-230D-4002-A68A-8ACFECA42F6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57400" y="1797231"/>
            <a:ext cx="904875" cy="1158240"/>
          </a:xfrm>
          <a:prstGeom prst="rect">
            <a:avLst/>
          </a:prstGeom>
        </p:spPr>
      </p:pic>
      <p:sp>
        <p:nvSpPr>
          <p:cNvPr id="24" name="TextBox 23">
            <a:extLst>
              <a:ext uri="{FF2B5EF4-FFF2-40B4-BE49-F238E27FC236}">
                <a16:creationId xmlns:a16="http://schemas.microsoft.com/office/drawing/2014/main" id="{36C740A2-B647-44E4-A7D8-32E8DE54DEC5}"/>
              </a:ext>
            </a:extLst>
          </p:cNvPr>
          <p:cNvSpPr txBox="1"/>
          <p:nvPr/>
        </p:nvSpPr>
        <p:spPr>
          <a:xfrm>
            <a:off x="78090" y="6005555"/>
            <a:ext cx="12035820" cy="553998"/>
          </a:xfrm>
          <a:prstGeom prst="rect">
            <a:avLst/>
          </a:prstGeom>
          <a:noFill/>
        </p:spPr>
        <p:txBody>
          <a:bodyPr wrap="square" rtlCol="0">
            <a:spAutoFit/>
          </a:bodyPr>
          <a:lstStyle/>
          <a:p>
            <a:pPr algn="ctr"/>
            <a:r>
              <a:rPr lang="en-US" sz="3000" dirty="0">
                <a:solidFill>
                  <a:schemeClr val="accent5">
                    <a:lumMod val="50000"/>
                  </a:schemeClr>
                </a:solidFill>
                <a:latin typeface="+mj-lt"/>
              </a:rPr>
              <a:t>Not for the order </a:t>
            </a:r>
            <a:r>
              <a:rPr lang="en-US" sz="3000" dirty="0" err="1">
                <a:solidFill>
                  <a:schemeClr val="accent5">
                    <a:lumMod val="50000"/>
                  </a:schemeClr>
                </a:solidFill>
                <a:latin typeface="+mj-lt"/>
              </a:rPr>
              <a:t>Cetartiodactyla</a:t>
            </a:r>
            <a:r>
              <a:rPr lang="en-US" sz="3000" dirty="0">
                <a:solidFill>
                  <a:schemeClr val="accent5">
                    <a:lumMod val="50000"/>
                  </a:schemeClr>
                </a:solidFill>
                <a:latin typeface="+mj-lt"/>
              </a:rPr>
              <a:t>…</a:t>
            </a:r>
            <a:endParaRPr lang="en-GB" sz="3000" dirty="0">
              <a:solidFill>
                <a:schemeClr val="accent5">
                  <a:lumMod val="50000"/>
                </a:schemeClr>
              </a:solidFill>
              <a:latin typeface="+mj-lt"/>
            </a:endParaRPr>
          </a:p>
        </p:txBody>
      </p:sp>
      <p:sp>
        <p:nvSpPr>
          <p:cNvPr id="25" name="TextBox 24">
            <a:extLst>
              <a:ext uri="{FF2B5EF4-FFF2-40B4-BE49-F238E27FC236}">
                <a16:creationId xmlns:a16="http://schemas.microsoft.com/office/drawing/2014/main" id="{73DC79F0-67A0-4867-A000-5B77C7A69F73}"/>
              </a:ext>
            </a:extLst>
          </p:cNvPr>
          <p:cNvSpPr txBox="1"/>
          <p:nvPr/>
        </p:nvSpPr>
        <p:spPr>
          <a:xfrm>
            <a:off x="156180" y="234163"/>
            <a:ext cx="12035820" cy="1015663"/>
          </a:xfrm>
          <a:prstGeom prst="rect">
            <a:avLst/>
          </a:prstGeom>
          <a:noFill/>
        </p:spPr>
        <p:txBody>
          <a:bodyPr wrap="square" rtlCol="0">
            <a:spAutoFit/>
          </a:bodyPr>
          <a:lstStyle/>
          <a:p>
            <a:pPr algn="ctr"/>
            <a:r>
              <a:rPr lang="en-US" sz="3000" dirty="0">
                <a:solidFill>
                  <a:schemeClr val="accent5">
                    <a:lumMod val="50000"/>
                  </a:schemeClr>
                </a:solidFill>
                <a:latin typeface="+mj-lt"/>
              </a:rPr>
              <a:t>Are virus discovery rates declining in well-sampled mammal orders? </a:t>
            </a:r>
          </a:p>
          <a:p>
            <a:pPr algn="ctr"/>
            <a:r>
              <a:rPr lang="en-US" sz="3000" i="1" dirty="0">
                <a:solidFill>
                  <a:schemeClr val="accent5">
                    <a:lumMod val="50000"/>
                  </a:schemeClr>
                </a:solidFill>
                <a:latin typeface="+mj-lt"/>
              </a:rPr>
              <a:t>(i.e., is there any evidence they’re starting to asymptote?)</a:t>
            </a:r>
            <a:endParaRPr lang="en-GB" sz="3000" i="1" dirty="0">
              <a:solidFill>
                <a:schemeClr val="accent5">
                  <a:lumMod val="50000"/>
                </a:schemeClr>
              </a:solidFill>
              <a:latin typeface="+mj-lt"/>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94F2C1D-EDBF-49C4-AB62-728227924F01}"/>
                  </a:ext>
                </a:extLst>
              </p:cNvPr>
              <p:cNvSpPr txBox="1"/>
              <p:nvPr/>
            </p:nvSpPr>
            <p:spPr>
              <a:xfrm>
                <a:off x="7137336" y="1520232"/>
                <a:ext cx="149996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 </m:t>
                      </m:r>
                      <m:r>
                        <a:rPr lang="en-US" sz="2000" b="0" i="1" smtClean="0">
                          <a:latin typeface="Cambria Math" panose="02040503050406030204" pitchFamily="18" charset="0"/>
                        </a:rPr>
                        <m:t>𝑃𝑜𝑖𝑠</m:t>
                      </m:r>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𝜆</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oMath>
                  </m:oMathPara>
                </a14:m>
                <a:endParaRPr lang="en-GB" sz="2000" dirty="0"/>
              </a:p>
            </p:txBody>
          </p:sp>
        </mc:Choice>
        <mc:Fallback xmlns="">
          <p:sp>
            <p:nvSpPr>
              <p:cNvPr id="16" name="TextBox 15">
                <a:extLst>
                  <a:ext uri="{FF2B5EF4-FFF2-40B4-BE49-F238E27FC236}">
                    <a16:creationId xmlns:a16="http://schemas.microsoft.com/office/drawing/2014/main" id="{494F2C1D-EDBF-49C4-AB62-728227924F01}"/>
                  </a:ext>
                </a:extLst>
              </p:cNvPr>
              <p:cNvSpPr txBox="1">
                <a:spLocks noRot="1" noChangeAspect="1" noMove="1" noResize="1" noEditPoints="1" noAdjustHandles="1" noChangeArrowheads="1" noChangeShapeType="1" noTextEdit="1"/>
              </p:cNvSpPr>
              <p:nvPr/>
            </p:nvSpPr>
            <p:spPr>
              <a:xfrm>
                <a:off x="7137336" y="1520232"/>
                <a:ext cx="1499961" cy="307777"/>
              </a:xfrm>
              <a:prstGeom prst="rect">
                <a:avLst/>
              </a:prstGeom>
              <a:blipFill>
                <a:blip r:embed="rId11"/>
                <a:stretch>
                  <a:fillRect l="-3659" t="-1961" r="-6098" b="-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E01E29F-5106-4FCF-80A1-BE8F0C429611}"/>
                  </a:ext>
                </a:extLst>
              </p:cNvPr>
              <p:cNvSpPr txBox="1"/>
              <p:nvPr/>
            </p:nvSpPr>
            <p:spPr>
              <a:xfrm>
                <a:off x="7137336" y="1920239"/>
                <a:ext cx="249491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log</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𝜆</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𝛽</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𝑌𝑒𝑎𝑟</m:t>
                          </m:r>
                        </m:e>
                        <m:sub>
                          <m:r>
                            <a:rPr lang="en-US" sz="2000" b="0" i="1" smtClean="0">
                              <a:latin typeface="Cambria Math" panose="02040503050406030204" pitchFamily="18" charset="0"/>
                              <a:ea typeface="Cambria Math" panose="02040503050406030204" pitchFamily="18" charset="0"/>
                            </a:rPr>
                            <m:t>𝑖</m:t>
                          </m:r>
                        </m:sub>
                      </m:sSub>
                    </m:oMath>
                  </m:oMathPara>
                </a14:m>
                <a:endParaRPr lang="en-GB" sz="2000" dirty="0"/>
              </a:p>
            </p:txBody>
          </p:sp>
        </mc:Choice>
        <mc:Fallback xmlns="">
          <p:sp>
            <p:nvSpPr>
              <p:cNvPr id="17" name="TextBox 16">
                <a:extLst>
                  <a:ext uri="{FF2B5EF4-FFF2-40B4-BE49-F238E27FC236}">
                    <a16:creationId xmlns:a16="http://schemas.microsoft.com/office/drawing/2014/main" id="{5E01E29F-5106-4FCF-80A1-BE8F0C429611}"/>
                  </a:ext>
                </a:extLst>
              </p:cNvPr>
              <p:cNvSpPr txBox="1">
                <a:spLocks noRot="1" noChangeAspect="1" noMove="1" noResize="1" noEditPoints="1" noAdjustHandles="1" noChangeArrowheads="1" noChangeShapeType="1" noTextEdit="1"/>
              </p:cNvSpPr>
              <p:nvPr/>
            </p:nvSpPr>
            <p:spPr>
              <a:xfrm>
                <a:off x="7137336" y="1920239"/>
                <a:ext cx="2494914" cy="307777"/>
              </a:xfrm>
              <a:prstGeom prst="rect">
                <a:avLst/>
              </a:prstGeom>
              <a:blipFill>
                <a:blip r:embed="rId12"/>
                <a:stretch>
                  <a:fillRect l="-3178" t="-2000" r="-489" b="-36000"/>
                </a:stretch>
              </a:blipFill>
            </p:spPr>
            <p:txBody>
              <a:bodyPr/>
              <a:lstStyle/>
              <a:p>
                <a:r>
                  <a:rPr lang="en-GB">
                    <a:noFill/>
                  </a:rPr>
                  <a:t> </a:t>
                </a:r>
              </a:p>
            </p:txBody>
          </p:sp>
        </mc:Fallback>
      </mc:AlternateContent>
      <p:sp>
        <p:nvSpPr>
          <p:cNvPr id="18" name="Rectangle 17">
            <a:extLst>
              <a:ext uri="{FF2B5EF4-FFF2-40B4-BE49-F238E27FC236}">
                <a16:creationId xmlns:a16="http://schemas.microsoft.com/office/drawing/2014/main" id="{76F5A777-1BCE-4760-BE96-6E431F8EA172}"/>
              </a:ext>
            </a:extLst>
          </p:cNvPr>
          <p:cNvSpPr/>
          <p:nvPr/>
        </p:nvSpPr>
        <p:spPr>
          <a:xfrm>
            <a:off x="8774575" y="1912619"/>
            <a:ext cx="847656" cy="37338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50532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7C9E193-F1C6-4E02-A45C-AFE5DEF33CFC}"/>
              </a:ext>
            </a:extLst>
          </p:cNvPr>
          <p:cNvSpPr txBox="1"/>
          <p:nvPr/>
        </p:nvSpPr>
        <p:spPr>
          <a:xfrm>
            <a:off x="474330" y="234163"/>
            <a:ext cx="11243340" cy="1015663"/>
          </a:xfrm>
          <a:prstGeom prst="rect">
            <a:avLst/>
          </a:prstGeom>
          <a:noFill/>
        </p:spPr>
        <p:txBody>
          <a:bodyPr wrap="square" rtlCol="0">
            <a:spAutoFit/>
          </a:bodyPr>
          <a:lstStyle/>
          <a:p>
            <a:pPr algn="ctr"/>
            <a:r>
              <a:rPr lang="en-US" sz="3000" dirty="0">
                <a:solidFill>
                  <a:schemeClr val="accent5">
                    <a:lumMod val="50000"/>
                  </a:schemeClr>
                </a:solidFill>
                <a:latin typeface="+mj-lt"/>
              </a:rPr>
              <a:t>Virus discovery rates are still either constant or accelerating for all the best-sampled mammalian orders</a:t>
            </a:r>
            <a:endParaRPr lang="en-GB" sz="3000" dirty="0">
              <a:solidFill>
                <a:schemeClr val="accent5">
                  <a:lumMod val="50000"/>
                </a:schemeClr>
              </a:solidFill>
              <a:latin typeface="+mj-lt"/>
            </a:endParaRPr>
          </a:p>
        </p:txBody>
      </p:sp>
      <p:pic>
        <p:nvPicPr>
          <p:cNvPr id="10" name="Picture 9" descr="Chart&#10;&#10;Description automatically generated">
            <a:extLst>
              <a:ext uri="{FF2B5EF4-FFF2-40B4-BE49-F238E27FC236}">
                <a16:creationId xmlns:a16="http://schemas.microsoft.com/office/drawing/2014/main" id="{26D9F1DB-9764-42B1-9B28-D73FB63B47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4812" y="1265066"/>
            <a:ext cx="8574033" cy="5358771"/>
          </a:xfrm>
          <a:prstGeom prst="rect">
            <a:avLst/>
          </a:prstGeom>
        </p:spPr>
      </p:pic>
    </p:spTree>
    <p:extLst>
      <p:ext uri="{BB962C8B-B14F-4D97-AF65-F5344CB8AC3E}">
        <p14:creationId xmlns:p14="http://schemas.microsoft.com/office/powerpoint/2010/main" val="709622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C21977-32BC-499B-B237-5492D0940CF1}"/>
              </a:ext>
            </a:extLst>
          </p:cNvPr>
          <p:cNvSpPr txBox="1"/>
          <p:nvPr/>
        </p:nvSpPr>
        <p:spPr>
          <a:xfrm>
            <a:off x="335434" y="282465"/>
            <a:ext cx="11243340" cy="553998"/>
          </a:xfrm>
          <a:prstGeom prst="rect">
            <a:avLst/>
          </a:prstGeom>
          <a:noFill/>
        </p:spPr>
        <p:txBody>
          <a:bodyPr wrap="square" rtlCol="0">
            <a:spAutoFit/>
          </a:bodyPr>
          <a:lstStyle/>
          <a:p>
            <a:pPr algn="ctr"/>
            <a:r>
              <a:rPr lang="en-US" sz="3000" dirty="0">
                <a:solidFill>
                  <a:schemeClr val="accent5">
                    <a:lumMod val="50000"/>
                  </a:schemeClr>
                </a:solidFill>
                <a:latin typeface="+mj-lt"/>
              </a:rPr>
              <a:t>How stable are </a:t>
            </a:r>
            <a:r>
              <a:rPr lang="en-US" sz="3000" i="1" dirty="0">
                <a:solidFill>
                  <a:schemeClr val="accent5">
                    <a:lumMod val="50000"/>
                  </a:schemeClr>
                </a:solidFill>
                <a:latin typeface="+mj-lt"/>
              </a:rPr>
              <a:t>relative </a:t>
            </a:r>
            <a:r>
              <a:rPr lang="en-US" sz="3000" dirty="0">
                <a:solidFill>
                  <a:schemeClr val="accent5">
                    <a:lumMod val="50000"/>
                  </a:schemeClr>
                </a:solidFill>
                <a:latin typeface="+mj-lt"/>
              </a:rPr>
              <a:t>viral richness estimates across species?</a:t>
            </a:r>
          </a:p>
        </p:txBody>
      </p:sp>
      <p:pic>
        <p:nvPicPr>
          <p:cNvPr id="54" name="Picture 53" descr="Table&#10;&#10;Description automatically generated">
            <a:extLst>
              <a:ext uri="{FF2B5EF4-FFF2-40B4-BE49-F238E27FC236}">
                <a16:creationId xmlns:a16="http://schemas.microsoft.com/office/drawing/2014/main" id="{F82B12ED-B6C7-4FCE-936E-9B343F852CA9}"/>
              </a:ext>
            </a:extLst>
          </p:cNvPr>
          <p:cNvPicPr>
            <a:picLocks noChangeAspect="1"/>
          </p:cNvPicPr>
          <p:nvPr/>
        </p:nvPicPr>
        <p:blipFill rotWithShape="1">
          <a:blip r:embed="rId3">
            <a:extLst>
              <a:ext uri="{28A0092B-C50C-407E-A947-70E740481C1C}">
                <a14:useLocalDpi xmlns:a14="http://schemas.microsoft.com/office/drawing/2010/main" val="0"/>
              </a:ext>
            </a:extLst>
          </a:blip>
          <a:srcRect l="12667" t="21556" r="10116" b="17333"/>
          <a:stretch/>
        </p:blipFill>
        <p:spPr>
          <a:xfrm>
            <a:off x="1538582" y="2024183"/>
            <a:ext cx="5040413" cy="4487663"/>
          </a:xfrm>
          <a:prstGeom prst="rect">
            <a:avLst/>
          </a:prstGeom>
        </p:spPr>
      </p:pic>
      <p:sp>
        <p:nvSpPr>
          <p:cNvPr id="55" name="TextBox 54">
            <a:extLst>
              <a:ext uri="{FF2B5EF4-FFF2-40B4-BE49-F238E27FC236}">
                <a16:creationId xmlns:a16="http://schemas.microsoft.com/office/drawing/2014/main" id="{CB97D49F-9983-4A21-A201-37D58BE99085}"/>
              </a:ext>
            </a:extLst>
          </p:cNvPr>
          <p:cNvSpPr txBox="1"/>
          <p:nvPr/>
        </p:nvSpPr>
        <p:spPr>
          <a:xfrm>
            <a:off x="1905715" y="1638259"/>
            <a:ext cx="1079378" cy="369332"/>
          </a:xfrm>
          <a:prstGeom prst="rect">
            <a:avLst/>
          </a:prstGeom>
          <a:noFill/>
        </p:spPr>
        <p:txBody>
          <a:bodyPr wrap="square" rtlCol="0">
            <a:spAutoFit/>
          </a:bodyPr>
          <a:lstStyle/>
          <a:p>
            <a:pPr algn="ctr"/>
            <a:r>
              <a:rPr lang="en-US" b="1" dirty="0">
                <a:solidFill>
                  <a:schemeClr val="tx2">
                    <a:lumMod val="75000"/>
                  </a:schemeClr>
                </a:solidFill>
                <a:latin typeface="+mj-lt"/>
              </a:rPr>
              <a:t>1980</a:t>
            </a:r>
            <a:endParaRPr lang="en-GB" b="1" dirty="0">
              <a:solidFill>
                <a:schemeClr val="tx2">
                  <a:lumMod val="75000"/>
                </a:schemeClr>
              </a:solidFill>
              <a:latin typeface="+mj-lt"/>
            </a:endParaRPr>
          </a:p>
        </p:txBody>
      </p:sp>
      <p:sp>
        <p:nvSpPr>
          <p:cNvPr id="56" name="TextBox 55">
            <a:extLst>
              <a:ext uri="{FF2B5EF4-FFF2-40B4-BE49-F238E27FC236}">
                <a16:creationId xmlns:a16="http://schemas.microsoft.com/office/drawing/2014/main" id="{1A871C3E-9A23-4C93-B2B1-BE14888BC668}"/>
              </a:ext>
            </a:extLst>
          </p:cNvPr>
          <p:cNvSpPr txBox="1"/>
          <p:nvPr/>
        </p:nvSpPr>
        <p:spPr>
          <a:xfrm>
            <a:off x="3562360" y="1638259"/>
            <a:ext cx="1079378" cy="369332"/>
          </a:xfrm>
          <a:prstGeom prst="rect">
            <a:avLst/>
          </a:prstGeom>
          <a:noFill/>
        </p:spPr>
        <p:txBody>
          <a:bodyPr wrap="square" rtlCol="0">
            <a:spAutoFit/>
          </a:bodyPr>
          <a:lstStyle/>
          <a:p>
            <a:pPr algn="ctr"/>
            <a:r>
              <a:rPr lang="en-US" b="1" dirty="0">
                <a:solidFill>
                  <a:schemeClr val="tx2">
                    <a:lumMod val="75000"/>
                  </a:schemeClr>
                </a:solidFill>
                <a:latin typeface="+mj-lt"/>
              </a:rPr>
              <a:t>1995</a:t>
            </a:r>
            <a:endParaRPr lang="en-GB" b="1" dirty="0">
              <a:solidFill>
                <a:schemeClr val="tx2">
                  <a:lumMod val="75000"/>
                </a:schemeClr>
              </a:solidFill>
              <a:latin typeface="+mj-lt"/>
            </a:endParaRPr>
          </a:p>
        </p:txBody>
      </p:sp>
      <p:sp>
        <p:nvSpPr>
          <p:cNvPr id="57" name="TextBox 56">
            <a:extLst>
              <a:ext uri="{FF2B5EF4-FFF2-40B4-BE49-F238E27FC236}">
                <a16:creationId xmlns:a16="http://schemas.microsoft.com/office/drawing/2014/main" id="{8CACF100-CC57-4B22-9967-B830A60C96E8}"/>
              </a:ext>
            </a:extLst>
          </p:cNvPr>
          <p:cNvSpPr txBox="1"/>
          <p:nvPr/>
        </p:nvSpPr>
        <p:spPr>
          <a:xfrm>
            <a:off x="5196317" y="1638259"/>
            <a:ext cx="1079378" cy="369332"/>
          </a:xfrm>
          <a:prstGeom prst="rect">
            <a:avLst/>
          </a:prstGeom>
          <a:noFill/>
        </p:spPr>
        <p:txBody>
          <a:bodyPr wrap="square" rtlCol="0">
            <a:spAutoFit/>
          </a:bodyPr>
          <a:lstStyle/>
          <a:p>
            <a:pPr algn="ctr"/>
            <a:r>
              <a:rPr lang="en-US" b="1" dirty="0">
                <a:solidFill>
                  <a:schemeClr val="tx2">
                    <a:lumMod val="75000"/>
                  </a:schemeClr>
                </a:solidFill>
                <a:latin typeface="+mj-lt"/>
              </a:rPr>
              <a:t>2010</a:t>
            </a:r>
            <a:endParaRPr lang="en-GB" b="1" dirty="0">
              <a:solidFill>
                <a:schemeClr val="tx2">
                  <a:lumMod val="75000"/>
                </a:schemeClr>
              </a:solidFill>
              <a:latin typeface="+mj-lt"/>
            </a:endParaRPr>
          </a:p>
        </p:txBody>
      </p:sp>
      <p:cxnSp>
        <p:nvCxnSpPr>
          <p:cNvPr id="58" name="Straight Arrow Connector 57">
            <a:extLst>
              <a:ext uri="{FF2B5EF4-FFF2-40B4-BE49-F238E27FC236}">
                <a16:creationId xmlns:a16="http://schemas.microsoft.com/office/drawing/2014/main" id="{C9F8A04F-F8A2-4F40-8AE3-E13920D77948}"/>
              </a:ext>
            </a:extLst>
          </p:cNvPr>
          <p:cNvCxnSpPr>
            <a:cxnSpLocks/>
          </p:cNvCxnSpPr>
          <p:nvPr/>
        </p:nvCxnSpPr>
        <p:spPr>
          <a:xfrm flipV="1">
            <a:off x="1422510" y="2766197"/>
            <a:ext cx="0" cy="3055719"/>
          </a:xfrm>
          <a:prstGeom prst="straightConnector1">
            <a:avLst/>
          </a:prstGeom>
          <a:ln w="3810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9" name="Picture 58">
            <a:extLst>
              <a:ext uri="{FF2B5EF4-FFF2-40B4-BE49-F238E27FC236}">
                <a16:creationId xmlns:a16="http://schemas.microsoft.com/office/drawing/2014/main" id="{565585DE-4976-4B90-92C6-7492760C3D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070" y="1149082"/>
            <a:ext cx="1079378" cy="1381604"/>
          </a:xfrm>
          <a:prstGeom prst="rect">
            <a:avLst/>
          </a:prstGeom>
        </p:spPr>
      </p:pic>
      <p:sp>
        <p:nvSpPr>
          <p:cNvPr id="60" name="Rectangle 59">
            <a:extLst>
              <a:ext uri="{FF2B5EF4-FFF2-40B4-BE49-F238E27FC236}">
                <a16:creationId xmlns:a16="http://schemas.microsoft.com/office/drawing/2014/main" id="{55C575E9-54AD-4EA2-9696-8B61F65C189B}"/>
              </a:ext>
            </a:extLst>
          </p:cNvPr>
          <p:cNvSpPr/>
          <p:nvPr/>
        </p:nvSpPr>
        <p:spPr>
          <a:xfrm>
            <a:off x="4923075" y="2438628"/>
            <a:ext cx="1528926" cy="256495"/>
          </a:xfrm>
          <a:prstGeom prst="rect">
            <a:avLst/>
          </a:prstGeom>
          <a:solidFill>
            <a:srgbClr val="FF0000">
              <a:alpha val="23922"/>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a:extLst>
              <a:ext uri="{FF2B5EF4-FFF2-40B4-BE49-F238E27FC236}">
                <a16:creationId xmlns:a16="http://schemas.microsoft.com/office/drawing/2014/main" id="{3785B400-69E6-4032-9318-42EEA219C5FC}"/>
              </a:ext>
            </a:extLst>
          </p:cNvPr>
          <p:cNvSpPr txBox="1"/>
          <p:nvPr/>
        </p:nvSpPr>
        <p:spPr>
          <a:xfrm>
            <a:off x="-50439" y="3763245"/>
            <a:ext cx="1528927" cy="784830"/>
          </a:xfrm>
          <a:prstGeom prst="rect">
            <a:avLst/>
          </a:prstGeom>
          <a:noFill/>
        </p:spPr>
        <p:txBody>
          <a:bodyPr wrap="square" rtlCol="0">
            <a:spAutoFit/>
          </a:bodyPr>
          <a:lstStyle/>
          <a:p>
            <a:pPr algn="ctr"/>
            <a:r>
              <a:rPr lang="en-US" sz="1500" dirty="0">
                <a:solidFill>
                  <a:schemeClr val="accent1">
                    <a:lumMod val="75000"/>
                  </a:schemeClr>
                </a:solidFill>
                <a:latin typeface="+mj-lt"/>
                <a:cs typeface="Arial" panose="020B0604020202020204" pitchFamily="34" charset="0"/>
              </a:rPr>
              <a:t>Ranking of wild species by viral richness</a:t>
            </a:r>
            <a:endParaRPr lang="en-GB" sz="1500" dirty="0">
              <a:solidFill>
                <a:schemeClr val="accent1">
                  <a:lumMod val="75000"/>
                </a:schemeClr>
              </a:solidFill>
              <a:latin typeface="+mj-lt"/>
              <a:cs typeface="Arial" panose="020B0604020202020204" pitchFamily="34" charset="0"/>
            </a:endParaRPr>
          </a:p>
        </p:txBody>
      </p:sp>
      <p:sp>
        <p:nvSpPr>
          <p:cNvPr id="62" name="Rectangle 61">
            <a:extLst>
              <a:ext uri="{FF2B5EF4-FFF2-40B4-BE49-F238E27FC236}">
                <a16:creationId xmlns:a16="http://schemas.microsoft.com/office/drawing/2014/main" id="{1C9CA057-8F0D-4BB1-A566-3CC03108CE51}"/>
              </a:ext>
            </a:extLst>
          </p:cNvPr>
          <p:cNvSpPr/>
          <p:nvPr/>
        </p:nvSpPr>
        <p:spPr>
          <a:xfrm>
            <a:off x="3337586" y="4419827"/>
            <a:ext cx="1528926" cy="256495"/>
          </a:xfrm>
          <a:prstGeom prst="rect">
            <a:avLst/>
          </a:prstGeom>
          <a:solidFill>
            <a:srgbClr val="FF0000">
              <a:alpha val="23922"/>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62">
            <a:extLst>
              <a:ext uri="{FF2B5EF4-FFF2-40B4-BE49-F238E27FC236}">
                <a16:creationId xmlns:a16="http://schemas.microsoft.com/office/drawing/2014/main" id="{9A939800-AA28-4A24-B53D-A8BB0045A2E9}"/>
              </a:ext>
            </a:extLst>
          </p:cNvPr>
          <p:cNvSpPr/>
          <p:nvPr/>
        </p:nvSpPr>
        <p:spPr>
          <a:xfrm>
            <a:off x="1808660" y="5949956"/>
            <a:ext cx="1528926" cy="256495"/>
          </a:xfrm>
          <a:prstGeom prst="rect">
            <a:avLst/>
          </a:prstGeom>
          <a:solidFill>
            <a:srgbClr val="FF0000">
              <a:alpha val="23922"/>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02602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Table&#10;&#10;Description automatically generated">
            <a:extLst>
              <a:ext uri="{FF2B5EF4-FFF2-40B4-BE49-F238E27FC236}">
                <a16:creationId xmlns:a16="http://schemas.microsoft.com/office/drawing/2014/main" id="{F6184F8C-6078-49B9-A367-09B4D99620DB}"/>
              </a:ext>
            </a:extLst>
          </p:cNvPr>
          <p:cNvPicPr>
            <a:picLocks noChangeAspect="1"/>
          </p:cNvPicPr>
          <p:nvPr/>
        </p:nvPicPr>
        <p:blipFill rotWithShape="1">
          <a:blip r:embed="rId3">
            <a:extLst>
              <a:ext uri="{28A0092B-C50C-407E-A947-70E740481C1C}">
                <a14:useLocalDpi xmlns:a14="http://schemas.microsoft.com/office/drawing/2010/main" val="0"/>
              </a:ext>
            </a:extLst>
          </a:blip>
          <a:srcRect l="12667" t="21556" r="10116" b="17333"/>
          <a:stretch/>
        </p:blipFill>
        <p:spPr>
          <a:xfrm>
            <a:off x="1538582" y="2024183"/>
            <a:ext cx="5040413" cy="4487663"/>
          </a:xfrm>
          <a:prstGeom prst="rect">
            <a:avLst/>
          </a:prstGeom>
        </p:spPr>
      </p:pic>
      <p:sp>
        <p:nvSpPr>
          <p:cNvPr id="6" name="TextBox 5">
            <a:extLst>
              <a:ext uri="{FF2B5EF4-FFF2-40B4-BE49-F238E27FC236}">
                <a16:creationId xmlns:a16="http://schemas.microsoft.com/office/drawing/2014/main" id="{37AB63AB-BF6B-42F2-A232-0C687D2433F0}"/>
              </a:ext>
            </a:extLst>
          </p:cNvPr>
          <p:cNvSpPr txBox="1"/>
          <p:nvPr/>
        </p:nvSpPr>
        <p:spPr>
          <a:xfrm>
            <a:off x="1905715" y="1638259"/>
            <a:ext cx="1079378" cy="369332"/>
          </a:xfrm>
          <a:prstGeom prst="rect">
            <a:avLst/>
          </a:prstGeom>
          <a:noFill/>
        </p:spPr>
        <p:txBody>
          <a:bodyPr wrap="square" rtlCol="0">
            <a:spAutoFit/>
          </a:bodyPr>
          <a:lstStyle/>
          <a:p>
            <a:pPr algn="ctr"/>
            <a:r>
              <a:rPr lang="en-US" b="1" dirty="0">
                <a:solidFill>
                  <a:schemeClr val="tx2">
                    <a:lumMod val="75000"/>
                  </a:schemeClr>
                </a:solidFill>
                <a:latin typeface="+mj-lt"/>
              </a:rPr>
              <a:t>1980</a:t>
            </a:r>
            <a:endParaRPr lang="en-GB" b="1" dirty="0">
              <a:solidFill>
                <a:schemeClr val="tx2">
                  <a:lumMod val="75000"/>
                </a:schemeClr>
              </a:solidFill>
              <a:latin typeface="+mj-lt"/>
            </a:endParaRPr>
          </a:p>
        </p:txBody>
      </p:sp>
      <p:sp>
        <p:nvSpPr>
          <p:cNvPr id="7" name="TextBox 6">
            <a:extLst>
              <a:ext uri="{FF2B5EF4-FFF2-40B4-BE49-F238E27FC236}">
                <a16:creationId xmlns:a16="http://schemas.microsoft.com/office/drawing/2014/main" id="{A5231DDB-75FA-4A6E-A594-45E2D9333452}"/>
              </a:ext>
            </a:extLst>
          </p:cNvPr>
          <p:cNvSpPr txBox="1"/>
          <p:nvPr/>
        </p:nvSpPr>
        <p:spPr>
          <a:xfrm>
            <a:off x="3562360" y="1638259"/>
            <a:ext cx="1079378" cy="369332"/>
          </a:xfrm>
          <a:prstGeom prst="rect">
            <a:avLst/>
          </a:prstGeom>
          <a:noFill/>
        </p:spPr>
        <p:txBody>
          <a:bodyPr wrap="square" rtlCol="0">
            <a:spAutoFit/>
          </a:bodyPr>
          <a:lstStyle/>
          <a:p>
            <a:pPr algn="ctr"/>
            <a:r>
              <a:rPr lang="en-US" b="1" dirty="0">
                <a:solidFill>
                  <a:schemeClr val="tx2">
                    <a:lumMod val="75000"/>
                  </a:schemeClr>
                </a:solidFill>
                <a:latin typeface="+mj-lt"/>
              </a:rPr>
              <a:t>1995</a:t>
            </a:r>
            <a:endParaRPr lang="en-GB" b="1" dirty="0">
              <a:solidFill>
                <a:schemeClr val="tx2">
                  <a:lumMod val="75000"/>
                </a:schemeClr>
              </a:solidFill>
              <a:latin typeface="+mj-lt"/>
            </a:endParaRPr>
          </a:p>
        </p:txBody>
      </p:sp>
      <p:sp>
        <p:nvSpPr>
          <p:cNvPr id="8" name="TextBox 7">
            <a:extLst>
              <a:ext uri="{FF2B5EF4-FFF2-40B4-BE49-F238E27FC236}">
                <a16:creationId xmlns:a16="http://schemas.microsoft.com/office/drawing/2014/main" id="{CA36CCE4-B8CE-4FBD-95DE-E340AD38D979}"/>
              </a:ext>
            </a:extLst>
          </p:cNvPr>
          <p:cNvSpPr txBox="1"/>
          <p:nvPr/>
        </p:nvSpPr>
        <p:spPr>
          <a:xfrm>
            <a:off x="5196317" y="1638259"/>
            <a:ext cx="1079378" cy="369332"/>
          </a:xfrm>
          <a:prstGeom prst="rect">
            <a:avLst/>
          </a:prstGeom>
          <a:noFill/>
        </p:spPr>
        <p:txBody>
          <a:bodyPr wrap="square" rtlCol="0">
            <a:spAutoFit/>
          </a:bodyPr>
          <a:lstStyle/>
          <a:p>
            <a:pPr algn="ctr"/>
            <a:r>
              <a:rPr lang="en-US" b="1" dirty="0">
                <a:solidFill>
                  <a:schemeClr val="tx2">
                    <a:lumMod val="75000"/>
                  </a:schemeClr>
                </a:solidFill>
                <a:latin typeface="+mj-lt"/>
              </a:rPr>
              <a:t>2010</a:t>
            </a:r>
            <a:endParaRPr lang="en-GB" b="1" dirty="0">
              <a:solidFill>
                <a:schemeClr val="tx2">
                  <a:lumMod val="75000"/>
                </a:schemeClr>
              </a:solidFill>
              <a:latin typeface="+mj-lt"/>
            </a:endParaRPr>
          </a:p>
        </p:txBody>
      </p:sp>
      <p:cxnSp>
        <p:nvCxnSpPr>
          <p:cNvPr id="10" name="Straight Arrow Connector 9">
            <a:extLst>
              <a:ext uri="{FF2B5EF4-FFF2-40B4-BE49-F238E27FC236}">
                <a16:creationId xmlns:a16="http://schemas.microsoft.com/office/drawing/2014/main" id="{51A346A2-0A64-4D8A-8946-64411E93A2D9}"/>
              </a:ext>
            </a:extLst>
          </p:cNvPr>
          <p:cNvCxnSpPr>
            <a:cxnSpLocks/>
          </p:cNvCxnSpPr>
          <p:nvPr/>
        </p:nvCxnSpPr>
        <p:spPr>
          <a:xfrm flipV="1">
            <a:off x="1422510" y="2766197"/>
            <a:ext cx="0" cy="3055719"/>
          </a:xfrm>
          <a:prstGeom prst="straightConnector1">
            <a:avLst/>
          </a:prstGeom>
          <a:ln w="3810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F998D089-68DC-403D-9DB0-BDEB7842F4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070" y="1149082"/>
            <a:ext cx="1079378" cy="1381604"/>
          </a:xfrm>
          <a:prstGeom prst="rect">
            <a:avLst/>
          </a:prstGeom>
        </p:spPr>
      </p:pic>
      <p:sp>
        <p:nvSpPr>
          <p:cNvPr id="15" name="Rectangle 14">
            <a:extLst>
              <a:ext uri="{FF2B5EF4-FFF2-40B4-BE49-F238E27FC236}">
                <a16:creationId xmlns:a16="http://schemas.microsoft.com/office/drawing/2014/main" id="{FBC34BC6-96E5-4132-AA29-245D82F8AC31}"/>
              </a:ext>
            </a:extLst>
          </p:cNvPr>
          <p:cNvSpPr/>
          <p:nvPr/>
        </p:nvSpPr>
        <p:spPr>
          <a:xfrm>
            <a:off x="4923075" y="2438628"/>
            <a:ext cx="1528926" cy="256495"/>
          </a:xfrm>
          <a:prstGeom prst="rect">
            <a:avLst/>
          </a:prstGeom>
          <a:solidFill>
            <a:srgbClr val="FF0000">
              <a:alpha val="23922"/>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03AE8C4C-E36B-4E2D-8673-093B6A305002}"/>
              </a:ext>
            </a:extLst>
          </p:cNvPr>
          <p:cNvSpPr txBox="1"/>
          <p:nvPr/>
        </p:nvSpPr>
        <p:spPr>
          <a:xfrm>
            <a:off x="-50439" y="3763245"/>
            <a:ext cx="1528927" cy="784830"/>
          </a:xfrm>
          <a:prstGeom prst="rect">
            <a:avLst/>
          </a:prstGeom>
          <a:noFill/>
        </p:spPr>
        <p:txBody>
          <a:bodyPr wrap="square" rtlCol="0">
            <a:spAutoFit/>
          </a:bodyPr>
          <a:lstStyle/>
          <a:p>
            <a:pPr algn="ctr"/>
            <a:r>
              <a:rPr lang="en-US" sz="1500" dirty="0">
                <a:solidFill>
                  <a:schemeClr val="accent1">
                    <a:lumMod val="75000"/>
                  </a:schemeClr>
                </a:solidFill>
                <a:latin typeface="+mj-lt"/>
                <a:cs typeface="Arial" panose="020B0604020202020204" pitchFamily="34" charset="0"/>
              </a:rPr>
              <a:t>Ranking of wild species by viral richness</a:t>
            </a:r>
            <a:endParaRPr lang="en-GB" sz="1500" dirty="0">
              <a:solidFill>
                <a:schemeClr val="accent1">
                  <a:lumMod val="75000"/>
                </a:schemeClr>
              </a:solidFill>
              <a:latin typeface="+mj-lt"/>
              <a:cs typeface="Arial" panose="020B0604020202020204" pitchFamily="34" charset="0"/>
            </a:endParaRPr>
          </a:p>
        </p:txBody>
      </p:sp>
      <p:grpSp>
        <p:nvGrpSpPr>
          <p:cNvPr id="41" name="Group 40">
            <a:extLst>
              <a:ext uri="{FF2B5EF4-FFF2-40B4-BE49-F238E27FC236}">
                <a16:creationId xmlns:a16="http://schemas.microsoft.com/office/drawing/2014/main" id="{D06A6A99-7520-4972-B73B-438C087CBEE0}"/>
              </a:ext>
            </a:extLst>
          </p:cNvPr>
          <p:cNvGrpSpPr/>
          <p:nvPr/>
        </p:nvGrpSpPr>
        <p:grpSpPr>
          <a:xfrm>
            <a:off x="7959380" y="2864946"/>
            <a:ext cx="3332067" cy="3058506"/>
            <a:chOff x="943192" y="2636608"/>
            <a:chExt cx="3332067" cy="3058506"/>
          </a:xfrm>
        </p:grpSpPr>
        <p:grpSp>
          <p:nvGrpSpPr>
            <p:cNvPr id="30" name="Group 29">
              <a:extLst>
                <a:ext uri="{FF2B5EF4-FFF2-40B4-BE49-F238E27FC236}">
                  <a16:creationId xmlns:a16="http://schemas.microsoft.com/office/drawing/2014/main" id="{03A96DF3-80D5-4DAC-B732-A354ED3CDD49}"/>
                </a:ext>
              </a:extLst>
            </p:cNvPr>
            <p:cNvGrpSpPr/>
            <p:nvPr/>
          </p:nvGrpSpPr>
          <p:grpSpPr>
            <a:xfrm>
              <a:off x="1340722" y="2734982"/>
              <a:ext cx="2750518" cy="2590800"/>
              <a:chOff x="1249680" y="3032760"/>
              <a:chExt cx="2750518" cy="2590800"/>
            </a:xfrm>
          </p:grpSpPr>
          <p:cxnSp>
            <p:nvCxnSpPr>
              <p:cNvPr id="24" name="Straight Connector 23">
                <a:extLst>
                  <a:ext uri="{FF2B5EF4-FFF2-40B4-BE49-F238E27FC236}">
                    <a16:creationId xmlns:a16="http://schemas.microsoft.com/office/drawing/2014/main" id="{155446D5-D8E5-4206-8220-13BB714DFF6A}"/>
                  </a:ext>
                </a:extLst>
              </p:cNvPr>
              <p:cNvCxnSpPr>
                <a:cxnSpLocks/>
              </p:cNvCxnSpPr>
              <p:nvPr/>
            </p:nvCxnSpPr>
            <p:spPr>
              <a:xfrm>
                <a:off x="1249680" y="3032760"/>
                <a:ext cx="0" cy="2590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B7B29FF-F657-4C52-80AC-CC7D6053B465}"/>
                  </a:ext>
                </a:extLst>
              </p:cNvPr>
              <p:cNvCxnSpPr>
                <a:cxnSpLocks/>
              </p:cNvCxnSpPr>
              <p:nvPr/>
            </p:nvCxnSpPr>
            <p:spPr>
              <a:xfrm flipH="1" flipV="1">
                <a:off x="1249681" y="5615601"/>
                <a:ext cx="2750517" cy="79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Oval 31">
              <a:extLst>
                <a:ext uri="{FF2B5EF4-FFF2-40B4-BE49-F238E27FC236}">
                  <a16:creationId xmlns:a16="http://schemas.microsoft.com/office/drawing/2014/main" id="{563EE2D5-02DD-4F79-A551-56F1E770DE21}"/>
                </a:ext>
              </a:extLst>
            </p:cNvPr>
            <p:cNvSpPr/>
            <p:nvPr/>
          </p:nvSpPr>
          <p:spPr>
            <a:xfrm>
              <a:off x="3753311" y="2813177"/>
              <a:ext cx="172584" cy="172584"/>
            </a:xfrm>
            <a:prstGeom prst="ellipse">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2D1D0D0A-04C5-4DBC-B095-B5283E3F22CD}"/>
                </a:ext>
              </a:extLst>
            </p:cNvPr>
            <p:cNvSpPr/>
            <p:nvPr/>
          </p:nvSpPr>
          <p:spPr>
            <a:xfrm>
              <a:off x="943192" y="5133157"/>
              <a:ext cx="301686" cy="369332"/>
            </a:xfrm>
            <a:prstGeom prst="rect">
              <a:avLst/>
            </a:prstGeom>
          </p:spPr>
          <p:txBody>
            <a:bodyPr wrap="none">
              <a:spAutoFit/>
            </a:bodyPr>
            <a:lstStyle/>
            <a:p>
              <a:r>
                <a:rPr lang="en-US" dirty="0">
                  <a:cs typeface="Arial" panose="020B0604020202020204" pitchFamily="34" charset="0"/>
                </a:rPr>
                <a:t>0</a:t>
              </a:r>
              <a:endParaRPr lang="en-GB" dirty="0"/>
            </a:p>
          </p:txBody>
        </p:sp>
        <p:sp>
          <p:nvSpPr>
            <p:cNvPr id="34" name="Rectangle 33">
              <a:extLst>
                <a:ext uri="{FF2B5EF4-FFF2-40B4-BE49-F238E27FC236}">
                  <a16:creationId xmlns:a16="http://schemas.microsoft.com/office/drawing/2014/main" id="{2F7F1DD6-EDCE-44A5-B761-2CD3D0267ACD}"/>
                </a:ext>
              </a:extLst>
            </p:cNvPr>
            <p:cNvSpPr/>
            <p:nvPr/>
          </p:nvSpPr>
          <p:spPr>
            <a:xfrm>
              <a:off x="991114" y="2636608"/>
              <a:ext cx="301686" cy="369332"/>
            </a:xfrm>
            <a:prstGeom prst="rect">
              <a:avLst/>
            </a:prstGeom>
          </p:spPr>
          <p:txBody>
            <a:bodyPr wrap="none">
              <a:spAutoFit/>
            </a:bodyPr>
            <a:lstStyle/>
            <a:p>
              <a:r>
                <a:rPr lang="en-US" dirty="0">
                  <a:cs typeface="Arial" panose="020B0604020202020204" pitchFamily="34" charset="0"/>
                </a:rPr>
                <a:t>1</a:t>
              </a:r>
              <a:endParaRPr lang="en-GB" dirty="0"/>
            </a:p>
          </p:txBody>
        </p:sp>
        <p:sp>
          <p:nvSpPr>
            <p:cNvPr id="36" name="Oval 35">
              <a:extLst>
                <a:ext uri="{FF2B5EF4-FFF2-40B4-BE49-F238E27FC236}">
                  <a16:creationId xmlns:a16="http://schemas.microsoft.com/office/drawing/2014/main" id="{6530F67D-B79C-48D1-BE7D-71D15D1E6D86}"/>
                </a:ext>
              </a:extLst>
            </p:cNvPr>
            <p:cNvSpPr/>
            <p:nvPr/>
          </p:nvSpPr>
          <p:spPr>
            <a:xfrm>
              <a:off x="2712072" y="3319558"/>
              <a:ext cx="172584" cy="172584"/>
            </a:xfrm>
            <a:prstGeom prst="ellipse">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318C3B43-A4C2-475A-9D70-4CCC008BBD48}"/>
                </a:ext>
              </a:extLst>
            </p:cNvPr>
            <p:cNvSpPr/>
            <p:nvPr/>
          </p:nvSpPr>
          <p:spPr>
            <a:xfrm>
              <a:off x="1814774" y="4090257"/>
              <a:ext cx="172584" cy="172584"/>
            </a:xfrm>
            <a:prstGeom prst="ellipse">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E64EDF80-02A6-40DC-8A86-237D87065762}"/>
                </a:ext>
              </a:extLst>
            </p:cNvPr>
            <p:cNvSpPr/>
            <p:nvPr/>
          </p:nvSpPr>
          <p:spPr>
            <a:xfrm>
              <a:off x="1524742" y="5325782"/>
              <a:ext cx="652743" cy="369332"/>
            </a:xfrm>
            <a:prstGeom prst="rect">
              <a:avLst/>
            </a:prstGeom>
          </p:spPr>
          <p:txBody>
            <a:bodyPr wrap="none">
              <a:spAutoFit/>
            </a:bodyPr>
            <a:lstStyle/>
            <a:p>
              <a:r>
                <a:rPr lang="en-US" dirty="0">
                  <a:cs typeface="Arial" panose="020B0604020202020204" pitchFamily="34" charset="0"/>
                </a:rPr>
                <a:t>1980</a:t>
              </a:r>
              <a:endParaRPr lang="en-GB" dirty="0"/>
            </a:p>
          </p:txBody>
        </p:sp>
        <p:sp>
          <p:nvSpPr>
            <p:cNvPr id="39" name="Rectangle 38">
              <a:extLst>
                <a:ext uri="{FF2B5EF4-FFF2-40B4-BE49-F238E27FC236}">
                  <a16:creationId xmlns:a16="http://schemas.microsoft.com/office/drawing/2014/main" id="{0D1114CD-59AE-4961-BC41-8BF489122204}"/>
                </a:ext>
              </a:extLst>
            </p:cNvPr>
            <p:cNvSpPr/>
            <p:nvPr/>
          </p:nvSpPr>
          <p:spPr>
            <a:xfrm>
              <a:off x="2538252" y="5325782"/>
              <a:ext cx="652743" cy="369332"/>
            </a:xfrm>
            <a:prstGeom prst="rect">
              <a:avLst/>
            </a:prstGeom>
          </p:spPr>
          <p:txBody>
            <a:bodyPr wrap="none">
              <a:spAutoFit/>
            </a:bodyPr>
            <a:lstStyle/>
            <a:p>
              <a:r>
                <a:rPr lang="en-US" dirty="0">
                  <a:cs typeface="Arial" panose="020B0604020202020204" pitchFamily="34" charset="0"/>
                </a:rPr>
                <a:t>1995</a:t>
              </a:r>
              <a:endParaRPr lang="en-GB" dirty="0"/>
            </a:p>
          </p:txBody>
        </p:sp>
        <p:sp>
          <p:nvSpPr>
            <p:cNvPr id="40" name="Rectangle 39">
              <a:extLst>
                <a:ext uri="{FF2B5EF4-FFF2-40B4-BE49-F238E27FC236}">
                  <a16:creationId xmlns:a16="http://schemas.microsoft.com/office/drawing/2014/main" id="{1E5A2101-4D9E-4810-84F8-52950393BC6B}"/>
                </a:ext>
              </a:extLst>
            </p:cNvPr>
            <p:cNvSpPr/>
            <p:nvPr/>
          </p:nvSpPr>
          <p:spPr>
            <a:xfrm>
              <a:off x="3622516" y="5325782"/>
              <a:ext cx="652743" cy="369332"/>
            </a:xfrm>
            <a:prstGeom prst="rect">
              <a:avLst/>
            </a:prstGeom>
          </p:spPr>
          <p:txBody>
            <a:bodyPr wrap="none">
              <a:spAutoFit/>
            </a:bodyPr>
            <a:lstStyle/>
            <a:p>
              <a:r>
                <a:rPr lang="en-US" dirty="0">
                  <a:cs typeface="Arial" panose="020B0604020202020204" pitchFamily="34" charset="0"/>
                </a:rPr>
                <a:t>2010</a:t>
              </a:r>
              <a:endParaRPr lang="en-GB" dirty="0"/>
            </a:p>
          </p:txBody>
        </p:sp>
      </p:grpSp>
      <p:sp>
        <p:nvSpPr>
          <p:cNvPr id="42" name="TextBox 41">
            <a:extLst>
              <a:ext uri="{FF2B5EF4-FFF2-40B4-BE49-F238E27FC236}">
                <a16:creationId xmlns:a16="http://schemas.microsoft.com/office/drawing/2014/main" id="{CF321444-8462-403B-899D-D5B808E1ED42}"/>
              </a:ext>
            </a:extLst>
          </p:cNvPr>
          <p:cNvSpPr txBox="1"/>
          <p:nvPr/>
        </p:nvSpPr>
        <p:spPr>
          <a:xfrm>
            <a:off x="8183435" y="1832314"/>
            <a:ext cx="3221859" cy="923330"/>
          </a:xfrm>
          <a:prstGeom prst="rect">
            <a:avLst/>
          </a:prstGeom>
          <a:noFill/>
        </p:spPr>
        <p:txBody>
          <a:bodyPr wrap="square" rtlCol="0">
            <a:spAutoFit/>
          </a:bodyPr>
          <a:lstStyle/>
          <a:p>
            <a:pPr algn="ctr"/>
            <a:r>
              <a:rPr lang="en-US" b="1" dirty="0">
                <a:latin typeface="+mj-lt"/>
                <a:cs typeface="Arial" panose="020B0604020202020204" pitchFamily="34" charset="0"/>
              </a:rPr>
              <a:t>How correlated are species’ present day viral richness ranking to their historical ranking? </a:t>
            </a:r>
            <a:endParaRPr lang="en-GB" b="1" dirty="0">
              <a:latin typeface="+mj-lt"/>
              <a:cs typeface="Arial" panose="020B0604020202020204" pitchFamily="34" charset="0"/>
            </a:endParaRPr>
          </a:p>
        </p:txBody>
      </p:sp>
      <p:sp>
        <p:nvSpPr>
          <p:cNvPr id="43" name="TextBox 42">
            <a:extLst>
              <a:ext uri="{FF2B5EF4-FFF2-40B4-BE49-F238E27FC236}">
                <a16:creationId xmlns:a16="http://schemas.microsoft.com/office/drawing/2014/main" id="{67ED6D3E-418D-4B90-A4BE-0B6F782F8A3E}"/>
              </a:ext>
            </a:extLst>
          </p:cNvPr>
          <p:cNvSpPr txBox="1"/>
          <p:nvPr/>
        </p:nvSpPr>
        <p:spPr>
          <a:xfrm>
            <a:off x="7012003" y="3937181"/>
            <a:ext cx="1528927" cy="553998"/>
          </a:xfrm>
          <a:prstGeom prst="rect">
            <a:avLst/>
          </a:prstGeom>
          <a:noFill/>
        </p:spPr>
        <p:txBody>
          <a:bodyPr wrap="square" rtlCol="0">
            <a:spAutoFit/>
          </a:bodyPr>
          <a:lstStyle/>
          <a:p>
            <a:pPr algn="ctr"/>
            <a:r>
              <a:rPr lang="en-US" sz="1500" dirty="0">
                <a:latin typeface="+mj-lt"/>
                <a:cs typeface="Arial" panose="020B0604020202020204" pitchFamily="34" charset="0"/>
              </a:rPr>
              <a:t>Spearman’s </a:t>
            </a:r>
          </a:p>
          <a:p>
            <a:pPr algn="ctr"/>
            <a:r>
              <a:rPr lang="en-US" sz="1500" i="1" dirty="0">
                <a:latin typeface="+mj-lt"/>
                <a:cs typeface="Arial" panose="020B0604020202020204" pitchFamily="34" charset="0"/>
              </a:rPr>
              <a:t>rho</a:t>
            </a:r>
            <a:endParaRPr lang="en-GB" sz="1500" i="1" dirty="0">
              <a:latin typeface="+mj-lt"/>
              <a:cs typeface="Arial" panose="020B0604020202020204" pitchFamily="34" charset="0"/>
            </a:endParaRPr>
          </a:p>
        </p:txBody>
      </p:sp>
      <p:cxnSp>
        <p:nvCxnSpPr>
          <p:cNvPr id="49" name="Straight Connector 48">
            <a:extLst>
              <a:ext uri="{FF2B5EF4-FFF2-40B4-BE49-F238E27FC236}">
                <a16:creationId xmlns:a16="http://schemas.microsoft.com/office/drawing/2014/main" id="{8780EE2C-761A-4E25-9D0F-AE31CEBA624F}"/>
              </a:ext>
            </a:extLst>
          </p:cNvPr>
          <p:cNvCxnSpPr>
            <a:cxnSpLocks/>
          </p:cNvCxnSpPr>
          <p:nvPr/>
        </p:nvCxnSpPr>
        <p:spPr>
          <a:xfrm flipV="1">
            <a:off x="9900844" y="3123809"/>
            <a:ext cx="868646" cy="4541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CE99687-A338-478B-B6F9-EAFEA42C1BBE}"/>
              </a:ext>
            </a:extLst>
          </p:cNvPr>
          <p:cNvCxnSpPr>
            <a:cxnSpLocks/>
            <a:stCxn id="37" idx="7"/>
          </p:cNvCxnSpPr>
          <p:nvPr/>
        </p:nvCxnSpPr>
        <p:spPr>
          <a:xfrm flipV="1">
            <a:off x="8978272" y="3678119"/>
            <a:ext cx="768951" cy="6657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002C4333-7548-4549-BA41-4DF79E8A70BA}"/>
              </a:ext>
            </a:extLst>
          </p:cNvPr>
          <p:cNvSpPr/>
          <p:nvPr/>
        </p:nvSpPr>
        <p:spPr>
          <a:xfrm>
            <a:off x="3337586" y="4419827"/>
            <a:ext cx="1528926" cy="256495"/>
          </a:xfrm>
          <a:prstGeom prst="rect">
            <a:avLst/>
          </a:prstGeom>
          <a:solidFill>
            <a:srgbClr val="FF0000">
              <a:alpha val="23922"/>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5A4771BE-D0A2-463A-8A1A-796D96FFCE14}"/>
              </a:ext>
            </a:extLst>
          </p:cNvPr>
          <p:cNvSpPr/>
          <p:nvPr/>
        </p:nvSpPr>
        <p:spPr>
          <a:xfrm>
            <a:off x="1808660" y="5949956"/>
            <a:ext cx="1528926" cy="256495"/>
          </a:xfrm>
          <a:prstGeom prst="rect">
            <a:avLst/>
          </a:prstGeom>
          <a:solidFill>
            <a:srgbClr val="FF0000">
              <a:alpha val="23922"/>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D9F691E5-53EA-48CB-8EAF-7EBF7ABBE624}"/>
              </a:ext>
            </a:extLst>
          </p:cNvPr>
          <p:cNvSpPr txBox="1"/>
          <p:nvPr/>
        </p:nvSpPr>
        <p:spPr>
          <a:xfrm>
            <a:off x="335434" y="282465"/>
            <a:ext cx="11243340" cy="553998"/>
          </a:xfrm>
          <a:prstGeom prst="rect">
            <a:avLst/>
          </a:prstGeom>
          <a:noFill/>
        </p:spPr>
        <p:txBody>
          <a:bodyPr wrap="square" rtlCol="0">
            <a:spAutoFit/>
          </a:bodyPr>
          <a:lstStyle/>
          <a:p>
            <a:pPr algn="ctr"/>
            <a:r>
              <a:rPr lang="en-US" sz="3000" dirty="0">
                <a:solidFill>
                  <a:schemeClr val="accent5">
                    <a:lumMod val="50000"/>
                  </a:schemeClr>
                </a:solidFill>
                <a:latin typeface="+mj-lt"/>
              </a:rPr>
              <a:t>How stable are </a:t>
            </a:r>
            <a:r>
              <a:rPr lang="en-US" sz="3000" i="1" dirty="0">
                <a:solidFill>
                  <a:schemeClr val="accent5">
                    <a:lumMod val="50000"/>
                  </a:schemeClr>
                </a:solidFill>
                <a:latin typeface="+mj-lt"/>
              </a:rPr>
              <a:t>relative </a:t>
            </a:r>
            <a:r>
              <a:rPr lang="en-US" sz="3000" dirty="0">
                <a:solidFill>
                  <a:schemeClr val="accent5">
                    <a:lumMod val="50000"/>
                  </a:schemeClr>
                </a:solidFill>
                <a:latin typeface="+mj-lt"/>
              </a:rPr>
              <a:t>viral richness estimates across species?</a:t>
            </a:r>
          </a:p>
        </p:txBody>
      </p:sp>
    </p:spTree>
    <p:extLst>
      <p:ext uri="{BB962C8B-B14F-4D97-AF65-F5344CB8AC3E}">
        <p14:creationId xmlns:p14="http://schemas.microsoft.com/office/powerpoint/2010/main" val="3082953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line chart&#10;&#10;Description automatically generated">
            <a:extLst>
              <a:ext uri="{FF2B5EF4-FFF2-40B4-BE49-F238E27FC236}">
                <a16:creationId xmlns:a16="http://schemas.microsoft.com/office/drawing/2014/main" id="{CCCE74D8-3F3C-4D2C-9A9B-6195B6691B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3498" y="1098126"/>
            <a:ext cx="6727662" cy="5382129"/>
          </a:xfrm>
          <a:prstGeom prst="rect">
            <a:avLst/>
          </a:prstGeom>
        </p:spPr>
      </p:pic>
      <p:sp>
        <p:nvSpPr>
          <p:cNvPr id="7" name="TextBox 6">
            <a:extLst>
              <a:ext uri="{FF2B5EF4-FFF2-40B4-BE49-F238E27FC236}">
                <a16:creationId xmlns:a16="http://schemas.microsoft.com/office/drawing/2014/main" id="{198AE9F7-7BF3-412F-95ED-0C1C815C7A1E}"/>
              </a:ext>
            </a:extLst>
          </p:cNvPr>
          <p:cNvSpPr txBox="1"/>
          <p:nvPr/>
        </p:nvSpPr>
        <p:spPr>
          <a:xfrm>
            <a:off x="548641" y="3396776"/>
            <a:ext cx="1759130" cy="784830"/>
          </a:xfrm>
          <a:prstGeom prst="rect">
            <a:avLst/>
          </a:prstGeom>
          <a:noFill/>
        </p:spPr>
        <p:txBody>
          <a:bodyPr wrap="square" rtlCol="0">
            <a:spAutoFit/>
          </a:bodyPr>
          <a:lstStyle/>
          <a:p>
            <a:pPr algn="ctr"/>
            <a:r>
              <a:rPr lang="en-US" sz="1500" dirty="0">
                <a:latin typeface="+mj-lt"/>
                <a:cs typeface="Arial" panose="020B0604020202020204" pitchFamily="34" charset="0"/>
              </a:rPr>
              <a:t>Spearman’s </a:t>
            </a:r>
          </a:p>
          <a:p>
            <a:pPr algn="ctr"/>
            <a:r>
              <a:rPr lang="en-US" sz="1500" i="1" dirty="0">
                <a:latin typeface="+mj-lt"/>
                <a:cs typeface="Arial" panose="020B0604020202020204" pitchFamily="34" charset="0"/>
              </a:rPr>
              <a:t>Rho </a:t>
            </a:r>
            <a:r>
              <a:rPr lang="en-US" sz="1500" dirty="0">
                <a:latin typeface="+mj-lt"/>
                <a:cs typeface="Arial" panose="020B0604020202020204" pitchFamily="34" charset="0"/>
              </a:rPr>
              <a:t>of species virus richness ranks</a:t>
            </a:r>
            <a:endParaRPr lang="en-GB" sz="1500" dirty="0">
              <a:latin typeface="+mj-lt"/>
              <a:cs typeface="Arial" panose="020B0604020202020204" pitchFamily="34" charset="0"/>
            </a:endParaRPr>
          </a:p>
        </p:txBody>
      </p:sp>
      <p:sp>
        <p:nvSpPr>
          <p:cNvPr id="10" name="TextBox 9">
            <a:extLst>
              <a:ext uri="{FF2B5EF4-FFF2-40B4-BE49-F238E27FC236}">
                <a16:creationId xmlns:a16="http://schemas.microsoft.com/office/drawing/2014/main" id="{44FCD1C4-13B8-4B0C-8376-92E498357C65}"/>
              </a:ext>
            </a:extLst>
          </p:cNvPr>
          <p:cNvSpPr txBox="1"/>
          <p:nvPr/>
        </p:nvSpPr>
        <p:spPr>
          <a:xfrm>
            <a:off x="335434" y="282465"/>
            <a:ext cx="11445086" cy="553998"/>
          </a:xfrm>
          <a:prstGeom prst="rect">
            <a:avLst/>
          </a:prstGeom>
          <a:noFill/>
        </p:spPr>
        <p:txBody>
          <a:bodyPr wrap="square" rtlCol="0">
            <a:spAutoFit/>
          </a:bodyPr>
          <a:lstStyle/>
          <a:p>
            <a:pPr algn="ctr"/>
            <a:r>
              <a:rPr lang="en-US" sz="3000" dirty="0">
                <a:solidFill>
                  <a:schemeClr val="accent5">
                    <a:lumMod val="50000"/>
                  </a:schemeClr>
                </a:solidFill>
                <a:latin typeface="+mj-lt"/>
              </a:rPr>
              <a:t>Relative viral richness estimates across species are unstable over time</a:t>
            </a:r>
          </a:p>
        </p:txBody>
      </p:sp>
    </p:spTree>
    <p:extLst>
      <p:ext uri="{BB962C8B-B14F-4D97-AF65-F5344CB8AC3E}">
        <p14:creationId xmlns:p14="http://schemas.microsoft.com/office/powerpoint/2010/main" val="165083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line chart&#10;&#10;Description automatically generated">
            <a:extLst>
              <a:ext uri="{FF2B5EF4-FFF2-40B4-BE49-F238E27FC236}">
                <a16:creationId xmlns:a16="http://schemas.microsoft.com/office/drawing/2014/main" id="{CCCE74D8-3F3C-4D2C-9A9B-6195B6691B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3498" y="1098126"/>
            <a:ext cx="6727662" cy="5382129"/>
          </a:xfrm>
          <a:prstGeom prst="rect">
            <a:avLst/>
          </a:prstGeom>
        </p:spPr>
      </p:pic>
      <p:sp>
        <p:nvSpPr>
          <p:cNvPr id="7" name="TextBox 6">
            <a:extLst>
              <a:ext uri="{FF2B5EF4-FFF2-40B4-BE49-F238E27FC236}">
                <a16:creationId xmlns:a16="http://schemas.microsoft.com/office/drawing/2014/main" id="{198AE9F7-7BF3-412F-95ED-0C1C815C7A1E}"/>
              </a:ext>
            </a:extLst>
          </p:cNvPr>
          <p:cNvSpPr txBox="1"/>
          <p:nvPr/>
        </p:nvSpPr>
        <p:spPr>
          <a:xfrm>
            <a:off x="548641" y="3396776"/>
            <a:ext cx="1759130" cy="784830"/>
          </a:xfrm>
          <a:prstGeom prst="rect">
            <a:avLst/>
          </a:prstGeom>
          <a:noFill/>
        </p:spPr>
        <p:txBody>
          <a:bodyPr wrap="square" rtlCol="0">
            <a:spAutoFit/>
          </a:bodyPr>
          <a:lstStyle/>
          <a:p>
            <a:pPr algn="ctr"/>
            <a:r>
              <a:rPr lang="en-US" sz="1500" dirty="0">
                <a:latin typeface="+mj-lt"/>
                <a:cs typeface="Arial" panose="020B0604020202020204" pitchFamily="34" charset="0"/>
              </a:rPr>
              <a:t>Spearman’s </a:t>
            </a:r>
          </a:p>
          <a:p>
            <a:pPr algn="ctr"/>
            <a:r>
              <a:rPr lang="en-US" sz="1500" i="1" dirty="0">
                <a:latin typeface="+mj-lt"/>
                <a:cs typeface="Arial" panose="020B0604020202020204" pitchFamily="34" charset="0"/>
              </a:rPr>
              <a:t>Rho </a:t>
            </a:r>
            <a:r>
              <a:rPr lang="en-US" sz="1500" dirty="0">
                <a:latin typeface="+mj-lt"/>
                <a:cs typeface="Arial" panose="020B0604020202020204" pitchFamily="34" charset="0"/>
              </a:rPr>
              <a:t>of species virus richness ranks</a:t>
            </a:r>
            <a:endParaRPr lang="en-GB" sz="1500" dirty="0">
              <a:latin typeface="+mj-lt"/>
              <a:cs typeface="Arial" panose="020B0604020202020204" pitchFamily="34" charset="0"/>
            </a:endParaRPr>
          </a:p>
        </p:txBody>
      </p:sp>
      <p:sp>
        <p:nvSpPr>
          <p:cNvPr id="9" name="TextBox 8">
            <a:extLst>
              <a:ext uri="{FF2B5EF4-FFF2-40B4-BE49-F238E27FC236}">
                <a16:creationId xmlns:a16="http://schemas.microsoft.com/office/drawing/2014/main" id="{A03526E6-8EC4-47AB-B1B0-EC5106A6A8F2}"/>
              </a:ext>
            </a:extLst>
          </p:cNvPr>
          <p:cNvSpPr txBox="1"/>
          <p:nvPr/>
        </p:nvSpPr>
        <p:spPr>
          <a:xfrm>
            <a:off x="228677" y="299298"/>
            <a:ext cx="11734646" cy="553998"/>
          </a:xfrm>
          <a:prstGeom prst="rect">
            <a:avLst/>
          </a:prstGeom>
          <a:noFill/>
        </p:spPr>
        <p:txBody>
          <a:bodyPr wrap="square" rtlCol="0">
            <a:spAutoFit/>
          </a:bodyPr>
          <a:lstStyle/>
          <a:p>
            <a:pPr algn="ctr"/>
            <a:r>
              <a:rPr lang="en-US" sz="3000" dirty="0">
                <a:solidFill>
                  <a:schemeClr val="accent5">
                    <a:lumMod val="50000"/>
                  </a:schemeClr>
                </a:solidFill>
                <a:latin typeface="+mj-lt"/>
              </a:rPr>
              <a:t>Reordering of species-level viral richness estimates can happen very rapidly</a:t>
            </a:r>
          </a:p>
        </p:txBody>
      </p:sp>
      <p:sp>
        <p:nvSpPr>
          <p:cNvPr id="2" name="Rectangle 1">
            <a:extLst>
              <a:ext uri="{FF2B5EF4-FFF2-40B4-BE49-F238E27FC236}">
                <a16:creationId xmlns:a16="http://schemas.microsoft.com/office/drawing/2014/main" id="{A0E6665C-0D26-4F67-AE93-744EA6DEA47C}"/>
              </a:ext>
            </a:extLst>
          </p:cNvPr>
          <p:cNvSpPr/>
          <p:nvPr/>
        </p:nvSpPr>
        <p:spPr>
          <a:xfrm>
            <a:off x="7202048" y="1162463"/>
            <a:ext cx="2026104" cy="163374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775241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D603C7-DDE4-4B89-81B4-17F8F453A9FB}"/>
              </a:ext>
            </a:extLst>
          </p:cNvPr>
          <p:cNvSpPr txBox="1"/>
          <p:nvPr/>
        </p:nvSpPr>
        <p:spPr>
          <a:xfrm>
            <a:off x="156180" y="325603"/>
            <a:ext cx="12035820" cy="553998"/>
          </a:xfrm>
          <a:prstGeom prst="rect">
            <a:avLst/>
          </a:prstGeom>
          <a:noFill/>
        </p:spPr>
        <p:txBody>
          <a:bodyPr wrap="square" rtlCol="0">
            <a:spAutoFit/>
          </a:bodyPr>
          <a:lstStyle/>
          <a:p>
            <a:pPr algn="ctr"/>
            <a:r>
              <a:rPr lang="en-US" sz="3000" dirty="0">
                <a:solidFill>
                  <a:schemeClr val="accent5">
                    <a:lumMod val="50000"/>
                  </a:schemeClr>
                </a:solidFill>
                <a:latin typeface="+mj-lt"/>
              </a:rPr>
              <a:t>What does this mean for our understanding of viral macroecology?</a:t>
            </a:r>
            <a:endParaRPr lang="en-GB" sz="3000" dirty="0">
              <a:solidFill>
                <a:schemeClr val="accent5">
                  <a:lumMod val="50000"/>
                </a:schemeClr>
              </a:solidFill>
              <a:latin typeface="+mj-lt"/>
            </a:endParaRPr>
          </a:p>
        </p:txBody>
      </p:sp>
      <p:pic>
        <p:nvPicPr>
          <p:cNvPr id="5" name="Picture 4" descr="Diagram&#10;&#10;Description automatically generated">
            <a:extLst>
              <a:ext uri="{FF2B5EF4-FFF2-40B4-BE49-F238E27FC236}">
                <a16:creationId xmlns:a16="http://schemas.microsoft.com/office/drawing/2014/main" id="{686B64DA-4EA8-4E28-9B8B-8FD17876F6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524" y="1539240"/>
            <a:ext cx="4042890" cy="4357647"/>
          </a:xfrm>
          <a:prstGeom prst="rect">
            <a:avLst/>
          </a:prstGeom>
        </p:spPr>
      </p:pic>
      <p:sp>
        <p:nvSpPr>
          <p:cNvPr id="6" name="TextBox 5">
            <a:extLst>
              <a:ext uri="{FF2B5EF4-FFF2-40B4-BE49-F238E27FC236}">
                <a16:creationId xmlns:a16="http://schemas.microsoft.com/office/drawing/2014/main" id="{4746583B-8DD9-49FC-83A4-D3303D81ED3A}"/>
              </a:ext>
            </a:extLst>
          </p:cNvPr>
          <p:cNvSpPr txBox="1"/>
          <p:nvPr/>
        </p:nvSpPr>
        <p:spPr>
          <a:xfrm>
            <a:off x="5486075" y="1741903"/>
            <a:ext cx="5954802" cy="4154984"/>
          </a:xfrm>
          <a:prstGeom prst="rect">
            <a:avLst/>
          </a:prstGeom>
          <a:noFill/>
        </p:spPr>
        <p:txBody>
          <a:bodyPr wrap="square" rtlCol="0">
            <a:spAutoFit/>
          </a:bodyPr>
          <a:lstStyle/>
          <a:p>
            <a:pPr algn="ctr"/>
            <a:r>
              <a:rPr lang="en-US" sz="2200" dirty="0">
                <a:solidFill>
                  <a:schemeClr val="accent5">
                    <a:lumMod val="50000"/>
                  </a:schemeClr>
                </a:solidFill>
                <a:latin typeface="+mj-lt"/>
              </a:rPr>
              <a:t>Our current understanding of viral diversity in mammals is historically contingent, and can change rapidly depending on sampling priorities.</a:t>
            </a:r>
          </a:p>
          <a:p>
            <a:pPr algn="ctr"/>
            <a:endParaRPr lang="en-US" sz="2200" dirty="0">
              <a:solidFill>
                <a:schemeClr val="accent5">
                  <a:lumMod val="50000"/>
                </a:schemeClr>
              </a:solidFill>
              <a:latin typeface="+mj-lt"/>
            </a:endParaRPr>
          </a:p>
          <a:p>
            <a:pPr algn="ctr"/>
            <a:r>
              <a:rPr lang="en-US" sz="2200" dirty="0">
                <a:solidFill>
                  <a:schemeClr val="accent5">
                    <a:lumMod val="50000"/>
                  </a:schemeClr>
                </a:solidFill>
                <a:latin typeface="+mj-lt"/>
              </a:rPr>
              <a:t>It is unclear how effective citation counts are at controlling for these issues in disease macroecology studies  - caution is advised.</a:t>
            </a:r>
          </a:p>
          <a:p>
            <a:pPr algn="ctr"/>
            <a:endParaRPr lang="en-US" sz="2200" dirty="0">
              <a:solidFill>
                <a:schemeClr val="accent5">
                  <a:lumMod val="50000"/>
                </a:schemeClr>
              </a:solidFill>
              <a:latin typeface="+mj-lt"/>
            </a:endParaRPr>
          </a:p>
          <a:p>
            <a:pPr algn="ctr"/>
            <a:r>
              <a:rPr lang="en-US" sz="2200" dirty="0">
                <a:solidFill>
                  <a:schemeClr val="accent5">
                    <a:lumMod val="50000"/>
                  </a:schemeClr>
                </a:solidFill>
                <a:latin typeface="+mj-lt"/>
              </a:rPr>
              <a:t>How sensitive are the inferred drivers of viral richness, pathogen sharing and zoonotic risk (e.g. fast life histories), to stratifying analyses by time? </a:t>
            </a:r>
          </a:p>
          <a:p>
            <a:pPr algn="ctr"/>
            <a:endParaRPr lang="en-GB" sz="2200" dirty="0">
              <a:solidFill>
                <a:schemeClr val="accent5">
                  <a:lumMod val="50000"/>
                </a:schemeClr>
              </a:solidFill>
              <a:latin typeface="+mj-lt"/>
            </a:endParaRPr>
          </a:p>
        </p:txBody>
      </p:sp>
      <p:sp>
        <p:nvSpPr>
          <p:cNvPr id="7" name="TextBox 6">
            <a:extLst>
              <a:ext uri="{FF2B5EF4-FFF2-40B4-BE49-F238E27FC236}">
                <a16:creationId xmlns:a16="http://schemas.microsoft.com/office/drawing/2014/main" id="{8AEC964B-188F-4A04-B8FB-2BC04891561B}"/>
              </a:ext>
            </a:extLst>
          </p:cNvPr>
          <p:cNvSpPr txBox="1"/>
          <p:nvPr/>
        </p:nvSpPr>
        <p:spPr>
          <a:xfrm>
            <a:off x="2201270" y="5802148"/>
            <a:ext cx="1632755" cy="323165"/>
          </a:xfrm>
          <a:prstGeom prst="rect">
            <a:avLst/>
          </a:prstGeom>
          <a:noFill/>
        </p:spPr>
        <p:txBody>
          <a:bodyPr wrap="none" rtlCol="0">
            <a:spAutoFit/>
          </a:bodyPr>
          <a:lstStyle/>
          <a:p>
            <a:r>
              <a:rPr lang="en-US" sz="1500" dirty="0"/>
              <a:t>Carlson </a:t>
            </a:r>
            <a:r>
              <a:rPr lang="en-US" sz="1500" i="1" dirty="0"/>
              <a:t>et al.</a:t>
            </a:r>
            <a:r>
              <a:rPr lang="en-US" sz="1500" dirty="0"/>
              <a:t> 2018</a:t>
            </a:r>
            <a:endParaRPr lang="en-GB" sz="1500" dirty="0"/>
          </a:p>
        </p:txBody>
      </p:sp>
    </p:spTree>
    <p:extLst>
      <p:ext uri="{BB962C8B-B14F-4D97-AF65-F5344CB8AC3E}">
        <p14:creationId xmlns:p14="http://schemas.microsoft.com/office/powerpoint/2010/main" val="862839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D603C7-DDE4-4B89-81B4-17F8F453A9FB}"/>
              </a:ext>
            </a:extLst>
          </p:cNvPr>
          <p:cNvSpPr txBox="1"/>
          <p:nvPr/>
        </p:nvSpPr>
        <p:spPr>
          <a:xfrm>
            <a:off x="78090" y="340843"/>
            <a:ext cx="12035820" cy="1015663"/>
          </a:xfrm>
          <a:prstGeom prst="rect">
            <a:avLst/>
          </a:prstGeom>
          <a:noFill/>
        </p:spPr>
        <p:txBody>
          <a:bodyPr wrap="square" rtlCol="0">
            <a:spAutoFit/>
          </a:bodyPr>
          <a:lstStyle/>
          <a:p>
            <a:pPr algn="ctr"/>
            <a:r>
              <a:rPr lang="en-US" sz="3000" dirty="0">
                <a:solidFill>
                  <a:schemeClr val="accent5">
                    <a:lumMod val="50000"/>
                  </a:schemeClr>
                </a:solidFill>
                <a:latin typeface="+mj-lt"/>
              </a:rPr>
              <a:t>Species-level estimates of viral diversity underpin research in viral macroecology and zoonotic risk prediction</a:t>
            </a:r>
            <a:endParaRPr lang="en-GB" sz="3000" dirty="0">
              <a:solidFill>
                <a:schemeClr val="accent5">
                  <a:lumMod val="50000"/>
                </a:schemeClr>
              </a:solidFill>
              <a:latin typeface="+mj-lt"/>
            </a:endParaRPr>
          </a:p>
        </p:txBody>
      </p:sp>
      <p:grpSp>
        <p:nvGrpSpPr>
          <p:cNvPr id="15" name="Group 14">
            <a:extLst>
              <a:ext uri="{FF2B5EF4-FFF2-40B4-BE49-F238E27FC236}">
                <a16:creationId xmlns:a16="http://schemas.microsoft.com/office/drawing/2014/main" id="{458C18CF-F6B3-4ABD-95C9-5A5AB3105C8C}"/>
              </a:ext>
            </a:extLst>
          </p:cNvPr>
          <p:cNvGrpSpPr/>
          <p:nvPr/>
        </p:nvGrpSpPr>
        <p:grpSpPr>
          <a:xfrm>
            <a:off x="554448" y="1917625"/>
            <a:ext cx="3441820" cy="2647548"/>
            <a:chOff x="307220" y="1878732"/>
            <a:chExt cx="3941835" cy="2899025"/>
          </a:xfrm>
        </p:grpSpPr>
        <p:pic>
          <p:nvPicPr>
            <p:cNvPr id="5" name="Picture 4">
              <a:extLst>
                <a:ext uri="{FF2B5EF4-FFF2-40B4-BE49-F238E27FC236}">
                  <a16:creationId xmlns:a16="http://schemas.microsoft.com/office/drawing/2014/main" id="{742B4508-68EF-490E-9A83-C59C8E8BE9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220" y="2578467"/>
              <a:ext cx="3941835" cy="2199290"/>
            </a:xfrm>
            <a:prstGeom prst="rect">
              <a:avLst/>
            </a:prstGeom>
          </p:spPr>
        </p:pic>
        <p:pic>
          <p:nvPicPr>
            <p:cNvPr id="7" name="Picture 6">
              <a:extLst>
                <a:ext uri="{FF2B5EF4-FFF2-40B4-BE49-F238E27FC236}">
                  <a16:creationId xmlns:a16="http://schemas.microsoft.com/office/drawing/2014/main" id="{3E17327C-2DFD-40C3-B118-A2602556CD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220" y="1878732"/>
              <a:ext cx="3941835" cy="699735"/>
            </a:xfrm>
            <a:prstGeom prst="rect">
              <a:avLst/>
            </a:prstGeom>
          </p:spPr>
        </p:pic>
      </p:grpSp>
      <p:grpSp>
        <p:nvGrpSpPr>
          <p:cNvPr id="26" name="Group 25">
            <a:extLst>
              <a:ext uri="{FF2B5EF4-FFF2-40B4-BE49-F238E27FC236}">
                <a16:creationId xmlns:a16="http://schemas.microsoft.com/office/drawing/2014/main" id="{3CC2ADDA-0531-420F-85E7-48260E7CD68F}"/>
              </a:ext>
            </a:extLst>
          </p:cNvPr>
          <p:cNvGrpSpPr/>
          <p:nvPr/>
        </p:nvGrpSpPr>
        <p:grpSpPr>
          <a:xfrm>
            <a:off x="4427008" y="1946665"/>
            <a:ext cx="3441821" cy="2688294"/>
            <a:chOff x="4309778" y="1685868"/>
            <a:chExt cx="3441821" cy="2688294"/>
          </a:xfrm>
        </p:grpSpPr>
        <p:pic>
          <p:nvPicPr>
            <p:cNvPr id="19" name="Picture 18">
              <a:extLst>
                <a:ext uri="{FF2B5EF4-FFF2-40B4-BE49-F238E27FC236}">
                  <a16:creationId xmlns:a16="http://schemas.microsoft.com/office/drawing/2014/main" id="{193C5BF6-C3C2-466E-A8D5-76211D13A0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09778" y="1685868"/>
              <a:ext cx="3441821" cy="483260"/>
            </a:xfrm>
            <a:prstGeom prst="rect">
              <a:avLst/>
            </a:prstGeom>
          </p:spPr>
        </p:pic>
        <p:pic>
          <p:nvPicPr>
            <p:cNvPr id="21" name="Picture 20" descr="Timeline&#10;&#10;Description automatically generated">
              <a:extLst>
                <a:ext uri="{FF2B5EF4-FFF2-40B4-BE49-F238E27FC236}">
                  <a16:creationId xmlns:a16="http://schemas.microsoft.com/office/drawing/2014/main" id="{75305357-C9AE-406A-A40A-BC96B2E19C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46409" y="2194019"/>
              <a:ext cx="2992500" cy="2180143"/>
            </a:xfrm>
            <a:prstGeom prst="rect">
              <a:avLst/>
            </a:prstGeom>
          </p:spPr>
        </p:pic>
      </p:grpSp>
      <p:grpSp>
        <p:nvGrpSpPr>
          <p:cNvPr id="27" name="Group 26">
            <a:extLst>
              <a:ext uri="{FF2B5EF4-FFF2-40B4-BE49-F238E27FC236}">
                <a16:creationId xmlns:a16="http://schemas.microsoft.com/office/drawing/2014/main" id="{53AD053F-7A6B-401D-A56E-5E2F66D95634}"/>
              </a:ext>
            </a:extLst>
          </p:cNvPr>
          <p:cNvGrpSpPr/>
          <p:nvPr/>
        </p:nvGrpSpPr>
        <p:grpSpPr>
          <a:xfrm>
            <a:off x="8238608" y="1946665"/>
            <a:ext cx="3467410" cy="2480243"/>
            <a:chOff x="8130059" y="1624063"/>
            <a:chExt cx="3467410" cy="2480243"/>
          </a:xfrm>
        </p:grpSpPr>
        <p:pic>
          <p:nvPicPr>
            <p:cNvPr id="23" name="Picture 22" descr="Chart, line chart&#10;&#10;Description automatically generated">
              <a:extLst>
                <a:ext uri="{FF2B5EF4-FFF2-40B4-BE49-F238E27FC236}">
                  <a16:creationId xmlns:a16="http://schemas.microsoft.com/office/drawing/2014/main" id="{7290A4F0-93C4-4590-866F-F70B68324113}"/>
                </a:ext>
              </a:extLst>
            </p:cNvPr>
            <p:cNvPicPr>
              <a:picLocks noChangeAspect="1"/>
            </p:cNvPicPr>
            <p:nvPr/>
          </p:nvPicPr>
          <p:blipFill rotWithShape="1">
            <a:blip r:embed="rId7">
              <a:extLst>
                <a:ext uri="{28A0092B-C50C-407E-A947-70E740481C1C}">
                  <a14:useLocalDpi xmlns:a14="http://schemas.microsoft.com/office/drawing/2010/main" val="0"/>
                </a:ext>
              </a:extLst>
            </a:blip>
            <a:srcRect t="-1" b="49901"/>
            <a:stretch/>
          </p:blipFill>
          <p:spPr>
            <a:xfrm>
              <a:off x="8130059" y="2753693"/>
              <a:ext cx="3467410" cy="1350613"/>
            </a:xfrm>
            <a:prstGeom prst="rect">
              <a:avLst/>
            </a:prstGeom>
          </p:spPr>
        </p:pic>
        <p:pic>
          <p:nvPicPr>
            <p:cNvPr id="25" name="Picture 24" descr="Graphical user interface, text&#10;&#10;Description automatically generated">
              <a:extLst>
                <a:ext uri="{FF2B5EF4-FFF2-40B4-BE49-F238E27FC236}">
                  <a16:creationId xmlns:a16="http://schemas.microsoft.com/office/drawing/2014/main" id="{97216BDB-8E5A-4419-9B59-96832B68A50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04233" y="1624063"/>
              <a:ext cx="3193236" cy="965453"/>
            </a:xfrm>
            <a:prstGeom prst="rect">
              <a:avLst/>
            </a:prstGeom>
          </p:spPr>
        </p:pic>
      </p:grpSp>
      <p:sp>
        <p:nvSpPr>
          <p:cNvPr id="28" name="TextBox 27">
            <a:extLst>
              <a:ext uri="{FF2B5EF4-FFF2-40B4-BE49-F238E27FC236}">
                <a16:creationId xmlns:a16="http://schemas.microsoft.com/office/drawing/2014/main" id="{B58333FE-D985-43F1-B282-B00A5617636B}"/>
              </a:ext>
            </a:extLst>
          </p:cNvPr>
          <p:cNvSpPr txBox="1"/>
          <p:nvPr/>
        </p:nvSpPr>
        <p:spPr>
          <a:xfrm>
            <a:off x="1562538" y="5339085"/>
            <a:ext cx="9286837" cy="1015663"/>
          </a:xfrm>
          <a:prstGeom prst="rect">
            <a:avLst/>
          </a:prstGeom>
          <a:noFill/>
        </p:spPr>
        <p:txBody>
          <a:bodyPr wrap="square" rtlCol="0">
            <a:spAutoFit/>
          </a:bodyPr>
          <a:lstStyle/>
          <a:p>
            <a:pPr algn="ctr"/>
            <a:r>
              <a:rPr lang="en-US" sz="2000" dirty="0">
                <a:solidFill>
                  <a:schemeClr val="accent1">
                    <a:lumMod val="75000"/>
                  </a:schemeClr>
                </a:solidFill>
                <a:latin typeface="+mj-lt"/>
                <a:cs typeface="Arial" panose="020B0604020202020204" pitchFamily="34" charset="0"/>
              </a:rPr>
              <a:t>Zoonotic pathogen richness is predicted by overall pathogen richness, which is itself predicted by a bunch of other things (</a:t>
            </a:r>
            <a:r>
              <a:rPr lang="en-US" sz="2000" b="1" u="sng" dirty="0">
                <a:solidFill>
                  <a:schemeClr val="accent1">
                    <a:lumMod val="75000"/>
                  </a:schemeClr>
                </a:solidFill>
                <a:latin typeface="+mj-lt"/>
                <a:cs typeface="Arial" panose="020B0604020202020204" pitchFamily="34" charset="0"/>
              </a:rPr>
              <a:t>citations</a:t>
            </a:r>
            <a:r>
              <a:rPr lang="en-US" sz="2000" dirty="0">
                <a:solidFill>
                  <a:schemeClr val="accent1">
                    <a:lumMod val="75000"/>
                  </a:schemeClr>
                </a:solidFill>
                <a:latin typeface="+mj-lt"/>
                <a:cs typeface="Arial" panose="020B0604020202020204" pitchFamily="34" charset="0"/>
              </a:rPr>
              <a:t>, neutral, environmental, biogeographical, traits) that </a:t>
            </a:r>
            <a:r>
              <a:rPr lang="en-US" sz="2000" i="1" dirty="0">
                <a:solidFill>
                  <a:schemeClr val="accent1">
                    <a:lumMod val="75000"/>
                  </a:schemeClr>
                </a:solidFill>
                <a:latin typeface="+mj-lt"/>
                <a:cs typeface="Arial" panose="020B0604020202020204" pitchFamily="34" charset="0"/>
              </a:rPr>
              <a:t>may</a:t>
            </a:r>
            <a:r>
              <a:rPr lang="en-US" sz="2000" dirty="0">
                <a:solidFill>
                  <a:schemeClr val="accent1">
                    <a:lumMod val="75000"/>
                  </a:schemeClr>
                </a:solidFill>
                <a:latin typeface="+mj-lt"/>
                <a:cs typeface="Arial" panose="020B0604020202020204" pitchFamily="34" charset="0"/>
              </a:rPr>
              <a:t> be significant from a health and disease risk perspective</a:t>
            </a:r>
            <a:endParaRPr lang="en-GB" sz="2000" dirty="0">
              <a:solidFill>
                <a:schemeClr val="accent1">
                  <a:lumMod val="75000"/>
                </a:schemeClr>
              </a:solidFill>
              <a:latin typeface="+mj-lt"/>
              <a:cs typeface="Arial" panose="020B0604020202020204" pitchFamily="34" charset="0"/>
            </a:endParaRPr>
          </a:p>
        </p:txBody>
      </p:sp>
      <p:sp>
        <p:nvSpPr>
          <p:cNvPr id="29" name="TextBox 28">
            <a:extLst>
              <a:ext uri="{FF2B5EF4-FFF2-40B4-BE49-F238E27FC236}">
                <a16:creationId xmlns:a16="http://schemas.microsoft.com/office/drawing/2014/main" id="{51D511F8-20D1-4CCD-BC77-7078703161D3}"/>
              </a:ext>
            </a:extLst>
          </p:cNvPr>
          <p:cNvSpPr txBox="1"/>
          <p:nvPr/>
        </p:nvSpPr>
        <p:spPr>
          <a:xfrm>
            <a:off x="1351644" y="4572513"/>
            <a:ext cx="1488869" cy="323165"/>
          </a:xfrm>
          <a:prstGeom prst="rect">
            <a:avLst/>
          </a:prstGeom>
          <a:noFill/>
        </p:spPr>
        <p:txBody>
          <a:bodyPr wrap="none" rtlCol="0">
            <a:spAutoFit/>
          </a:bodyPr>
          <a:lstStyle/>
          <a:p>
            <a:r>
              <a:rPr lang="en-US" sz="1500" dirty="0" err="1"/>
              <a:t>Olival</a:t>
            </a:r>
            <a:r>
              <a:rPr lang="en-US" sz="1500" dirty="0"/>
              <a:t> </a:t>
            </a:r>
            <a:r>
              <a:rPr lang="en-US" sz="1500" i="1" dirty="0"/>
              <a:t>et al.</a:t>
            </a:r>
            <a:r>
              <a:rPr lang="en-US" sz="1500" dirty="0"/>
              <a:t> 2017</a:t>
            </a:r>
            <a:endParaRPr lang="en-GB" sz="1500" dirty="0"/>
          </a:p>
        </p:txBody>
      </p:sp>
      <p:sp>
        <p:nvSpPr>
          <p:cNvPr id="30" name="TextBox 29">
            <a:extLst>
              <a:ext uri="{FF2B5EF4-FFF2-40B4-BE49-F238E27FC236}">
                <a16:creationId xmlns:a16="http://schemas.microsoft.com/office/drawing/2014/main" id="{86A283A8-3DE2-4156-ACDE-2FD171344A5D}"/>
              </a:ext>
            </a:extLst>
          </p:cNvPr>
          <p:cNvSpPr txBox="1"/>
          <p:nvPr/>
        </p:nvSpPr>
        <p:spPr>
          <a:xfrm>
            <a:off x="5260870" y="4612175"/>
            <a:ext cx="1835054" cy="323165"/>
          </a:xfrm>
          <a:prstGeom prst="rect">
            <a:avLst/>
          </a:prstGeom>
          <a:noFill/>
        </p:spPr>
        <p:txBody>
          <a:bodyPr wrap="none" rtlCol="0">
            <a:spAutoFit/>
          </a:bodyPr>
          <a:lstStyle/>
          <a:p>
            <a:r>
              <a:rPr lang="en-US" sz="1500" dirty="0" err="1"/>
              <a:t>Mollentze</a:t>
            </a:r>
            <a:r>
              <a:rPr lang="en-US" sz="1500" dirty="0"/>
              <a:t> </a:t>
            </a:r>
            <a:r>
              <a:rPr lang="en-US" sz="1500" i="1" dirty="0"/>
              <a:t>et al.</a:t>
            </a:r>
            <a:r>
              <a:rPr lang="en-US" sz="1500" dirty="0"/>
              <a:t> 2020</a:t>
            </a:r>
            <a:endParaRPr lang="en-GB" sz="1500" dirty="0"/>
          </a:p>
        </p:txBody>
      </p:sp>
      <p:sp>
        <p:nvSpPr>
          <p:cNvPr id="31" name="TextBox 30">
            <a:extLst>
              <a:ext uri="{FF2B5EF4-FFF2-40B4-BE49-F238E27FC236}">
                <a16:creationId xmlns:a16="http://schemas.microsoft.com/office/drawing/2014/main" id="{1C887EE3-411F-499E-9209-BBB55CF5A7AA}"/>
              </a:ext>
            </a:extLst>
          </p:cNvPr>
          <p:cNvSpPr txBox="1"/>
          <p:nvPr/>
        </p:nvSpPr>
        <p:spPr>
          <a:xfrm>
            <a:off x="9428217" y="4376849"/>
            <a:ext cx="1421158" cy="323165"/>
          </a:xfrm>
          <a:prstGeom prst="rect">
            <a:avLst/>
          </a:prstGeom>
          <a:noFill/>
        </p:spPr>
        <p:txBody>
          <a:bodyPr wrap="none" rtlCol="0">
            <a:spAutoFit/>
          </a:bodyPr>
          <a:lstStyle/>
          <a:p>
            <a:r>
              <a:rPr lang="en-US" sz="1500" dirty="0"/>
              <a:t>Gibb </a:t>
            </a:r>
            <a:r>
              <a:rPr lang="en-US" sz="1500" i="1" dirty="0"/>
              <a:t>et al.</a:t>
            </a:r>
            <a:r>
              <a:rPr lang="en-US" sz="1500" dirty="0"/>
              <a:t> 2020</a:t>
            </a:r>
            <a:endParaRPr lang="en-GB" sz="1500" dirty="0"/>
          </a:p>
        </p:txBody>
      </p:sp>
    </p:spTree>
    <p:extLst>
      <p:ext uri="{BB962C8B-B14F-4D97-AF65-F5344CB8AC3E}">
        <p14:creationId xmlns:p14="http://schemas.microsoft.com/office/powerpoint/2010/main" val="1179114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iagram, histogram&#10;&#10;Description automatically generated">
            <a:extLst>
              <a:ext uri="{FF2B5EF4-FFF2-40B4-BE49-F238E27FC236}">
                <a16:creationId xmlns:a16="http://schemas.microsoft.com/office/drawing/2014/main" id="{1E92016E-3EEF-4743-9B17-8AD4395509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5476" y="1073212"/>
            <a:ext cx="3103926" cy="5587068"/>
          </a:xfrm>
          <a:prstGeom prst="rect">
            <a:avLst/>
          </a:prstGeom>
        </p:spPr>
      </p:pic>
      <p:sp>
        <p:nvSpPr>
          <p:cNvPr id="3" name="TextBox 2">
            <a:extLst>
              <a:ext uri="{FF2B5EF4-FFF2-40B4-BE49-F238E27FC236}">
                <a16:creationId xmlns:a16="http://schemas.microsoft.com/office/drawing/2014/main" id="{C4D603C7-DDE4-4B89-81B4-17F8F453A9FB}"/>
              </a:ext>
            </a:extLst>
          </p:cNvPr>
          <p:cNvSpPr txBox="1"/>
          <p:nvPr/>
        </p:nvSpPr>
        <p:spPr>
          <a:xfrm>
            <a:off x="78090" y="208002"/>
            <a:ext cx="12035820" cy="553998"/>
          </a:xfrm>
          <a:prstGeom prst="rect">
            <a:avLst/>
          </a:prstGeom>
          <a:noFill/>
        </p:spPr>
        <p:txBody>
          <a:bodyPr wrap="square" rtlCol="0">
            <a:spAutoFit/>
          </a:bodyPr>
          <a:lstStyle/>
          <a:p>
            <a:pPr algn="ctr"/>
            <a:r>
              <a:rPr lang="en-US" sz="3000" dirty="0">
                <a:solidFill>
                  <a:schemeClr val="accent5">
                    <a:lumMod val="50000"/>
                  </a:schemeClr>
                </a:solidFill>
                <a:latin typeface="+mj-lt"/>
              </a:rPr>
              <a:t>Mammal virus discovery is still in an accelerating and expanding phase</a:t>
            </a:r>
            <a:endParaRPr lang="en-GB" sz="3000" dirty="0">
              <a:solidFill>
                <a:schemeClr val="accent5">
                  <a:lumMod val="50000"/>
                </a:schemeClr>
              </a:solidFill>
              <a:latin typeface="+mj-lt"/>
            </a:endParaRPr>
          </a:p>
        </p:txBody>
      </p:sp>
      <p:pic>
        <p:nvPicPr>
          <p:cNvPr id="18" name="Picture 17">
            <a:extLst>
              <a:ext uri="{FF2B5EF4-FFF2-40B4-BE49-F238E27FC236}">
                <a16:creationId xmlns:a16="http://schemas.microsoft.com/office/drawing/2014/main" id="{7B553436-6F74-4663-AFCF-F16DB37554A4}"/>
              </a:ext>
            </a:extLst>
          </p:cNvPr>
          <p:cNvPicPr>
            <a:picLocks noChangeAspect="1"/>
          </p:cNvPicPr>
          <p:nvPr/>
        </p:nvPicPr>
        <p:blipFill rotWithShape="1">
          <a:blip r:embed="rId4">
            <a:extLst>
              <a:ext uri="{28A0092B-C50C-407E-A947-70E740481C1C}">
                <a14:useLocalDpi xmlns:a14="http://schemas.microsoft.com/office/drawing/2010/main" val="0"/>
              </a:ext>
            </a:extLst>
          </a:blip>
          <a:srcRect l="66225" t="41603" b="42454"/>
          <a:stretch/>
        </p:blipFill>
        <p:spPr>
          <a:xfrm>
            <a:off x="2070619" y="3181030"/>
            <a:ext cx="1452649" cy="685716"/>
          </a:xfrm>
          <a:prstGeom prst="rect">
            <a:avLst/>
          </a:prstGeom>
        </p:spPr>
      </p:pic>
      <p:pic>
        <p:nvPicPr>
          <p:cNvPr id="21" name="Picture 20" descr="Timeline&#10;&#10;Description automatically generated">
            <a:extLst>
              <a:ext uri="{FF2B5EF4-FFF2-40B4-BE49-F238E27FC236}">
                <a16:creationId xmlns:a16="http://schemas.microsoft.com/office/drawing/2014/main" id="{D7D9A6B1-DBB3-47E1-88A1-7E4139390BC9}"/>
              </a:ext>
            </a:extLst>
          </p:cNvPr>
          <p:cNvPicPr>
            <a:picLocks noChangeAspect="1"/>
          </p:cNvPicPr>
          <p:nvPr/>
        </p:nvPicPr>
        <p:blipFill rotWithShape="1">
          <a:blip r:embed="rId5">
            <a:extLst>
              <a:ext uri="{28A0092B-C50C-407E-A947-70E740481C1C}">
                <a14:useLocalDpi xmlns:a14="http://schemas.microsoft.com/office/drawing/2010/main" val="0"/>
              </a:ext>
            </a:extLst>
          </a:blip>
          <a:srcRect t="8437" b="10241"/>
          <a:stretch/>
        </p:blipFill>
        <p:spPr>
          <a:xfrm>
            <a:off x="4762440" y="1702997"/>
            <a:ext cx="6397833" cy="4682563"/>
          </a:xfrm>
          <a:prstGeom prst="rect">
            <a:avLst/>
          </a:prstGeom>
        </p:spPr>
      </p:pic>
      <p:sp>
        <p:nvSpPr>
          <p:cNvPr id="25" name="TextBox 24">
            <a:extLst>
              <a:ext uri="{FF2B5EF4-FFF2-40B4-BE49-F238E27FC236}">
                <a16:creationId xmlns:a16="http://schemas.microsoft.com/office/drawing/2014/main" id="{07D14517-E5B3-4281-A05E-F183B2AF2C73}"/>
              </a:ext>
            </a:extLst>
          </p:cNvPr>
          <p:cNvSpPr txBox="1"/>
          <p:nvPr/>
        </p:nvSpPr>
        <p:spPr>
          <a:xfrm>
            <a:off x="5946517" y="1068042"/>
            <a:ext cx="3821333" cy="492443"/>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Novel host-virus associations by isolation/observation or PCR/sequencing </a:t>
            </a:r>
            <a:endParaRPr lang="en-GB" sz="1300" dirty="0">
              <a:latin typeface="Arial" panose="020B0604020202020204" pitchFamily="34" charset="0"/>
              <a:cs typeface="Arial" panose="020B0604020202020204" pitchFamily="34" charset="0"/>
            </a:endParaRPr>
          </a:p>
        </p:txBody>
      </p:sp>
      <p:pic>
        <p:nvPicPr>
          <p:cNvPr id="26" name="Picture 25">
            <a:extLst>
              <a:ext uri="{FF2B5EF4-FFF2-40B4-BE49-F238E27FC236}">
                <a16:creationId xmlns:a16="http://schemas.microsoft.com/office/drawing/2014/main" id="{F5EF3B90-8E0B-4A2F-AE03-797987946D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78587" y="5734887"/>
            <a:ext cx="919466" cy="919466"/>
          </a:xfrm>
          <a:prstGeom prst="rect">
            <a:avLst/>
          </a:prstGeom>
        </p:spPr>
      </p:pic>
    </p:spTree>
    <p:extLst>
      <p:ext uri="{BB962C8B-B14F-4D97-AF65-F5344CB8AC3E}">
        <p14:creationId xmlns:p14="http://schemas.microsoft.com/office/powerpoint/2010/main" val="2360952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D603C7-DDE4-4B89-81B4-17F8F453A9FB}"/>
              </a:ext>
            </a:extLst>
          </p:cNvPr>
          <p:cNvSpPr txBox="1"/>
          <p:nvPr/>
        </p:nvSpPr>
        <p:spPr>
          <a:xfrm>
            <a:off x="5520529" y="1415330"/>
            <a:ext cx="5891513" cy="1384995"/>
          </a:xfrm>
          <a:prstGeom prst="rect">
            <a:avLst/>
          </a:prstGeom>
          <a:noFill/>
        </p:spPr>
        <p:txBody>
          <a:bodyPr wrap="square" rtlCol="0">
            <a:spAutoFit/>
          </a:bodyPr>
          <a:lstStyle/>
          <a:p>
            <a:pPr algn="ctr"/>
            <a:r>
              <a:rPr lang="en-US" sz="2800" dirty="0">
                <a:solidFill>
                  <a:schemeClr val="accent5">
                    <a:lumMod val="50000"/>
                  </a:schemeClr>
                </a:solidFill>
                <a:latin typeface="+mj-lt"/>
              </a:rPr>
              <a:t>What does this mean for the reliability and stability of current mammal virus richness estimates?</a:t>
            </a:r>
            <a:endParaRPr lang="en-GB" sz="2800" dirty="0">
              <a:solidFill>
                <a:schemeClr val="accent5">
                  <a:lumMod val="50000"/>
                </a:schemeClr>
              </a:solidFill>
              <a:latin typeface="+mj-lt"/>
            </a:endParaRPr>
          </a:p>
        </p:txBody>
      </p:sp>
      <p:pic>
        <p:nvPicPr>
          <p:cNvPr id="4" name="Picture 3" descr="Diagram&#10;&#10;Description automatically generated">
            <a:extLst>
              <a:ext uri="{FF2B5EF4-FFF2-40B4-BE49-F238E27FC236}">
                <a16:creationId xmlns:a16="http://schemas.microsoft.com/office/drawing/2014/main" id="{F2BF89FC-737A-4489-85D4-3A714BE2B1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484" y="1133976"/>
            <a:ext cx="4404742" cy="4747671"/>
          </a:xfrm>
          <a:prstGeom prst="rect">
            <a:avLst/>
          </a:prstGeom>
        </p:spPr>
      </p:pic>
      <p:sp>
        <p:nvSpPr>
          <p:cNvPr id="10" name="TextBox 9">
            <a:extLst>
              <a:ext uri="{FF2B5EF4-FFF2-40B4-BE49-F238E27FC236}">
                <a16:creationId xmlns:a16="http://schemas.microsoft.com/office/drawing/2014/main" id="{1265DBB0-8D3C-400F-957B-B95D25F3D6E9}"/>
              </a:ext>
            </a:extLst>
          </p:cNvPr>
          <p:cNvSpPr txBox="1"/>
          <p:nvPr/>
        </p:nvSpPr>
        <p:spPr>
          <a:xfrm>
            <a:off x="5543976" y="3355324"/>
            <a:ext cx="5891513" cy="2769989"/>
          </a:xfrm>
          <a:prstGeom prst="rect">
            <a:avLst/>
          </a:prstGeom>
          <a:noFill/>
        </p:spPr>
        <p:txBody>
          <a:bodyPr wrap="square" rtlCol="0">
            <a:spAutoFit/>
          </a:bodyPr>
          <a:lstStyle/>
          <a:p>
            <a:pPr algn="ctr"/>
            <a:r>
              <a:rPr lang="en-US" sz="3000" i="1" dirty="0">
                <a:solidFill>
                  <a:schemeClr val="accent5">
                    <a:lumMod val="50000"/>
                  </a:schemeClr>
                </a:solidFill>
                <a:latin typeface="+mj-lt"/>
              </a:rPr>
              <a:t>or,</a:t>
            </a:r>
          </a:p>
          <a:p>
            <a:pPr algn="ctr"/>
            <a:endParaRPr lang="en-US" sz="3000" b="1" dirty="0">
              <a:solidFill>
                <a:schemeClr val="accent5">
                  <a:lumMod val="50000"/>
                </a:schemeClr>
              </a:solidFill>
              <a:latin typeface="+mj-lt"/>
            </a:endParaRPr>
          </a:p>
          <a:p>
            <a:pPr algn="ctr"/>
            <a:r>
              <a:rPr lang="en-US" sz="2800" dirty="0">
                <a:solidFill>
                  <a:schemeClr val="accent5">
                    <a:lumMod val="50000"/>
                  </a:schemeClr>
                </a:solidFill>
                <a:latin typeface="+mj-lt"/>
              </a:rPr>
              <a:t>How historically contingent is our current understanding of viral diversity at species (and other taxonomic) levels?</a:t>
            </a:r>
          </a:p>
          <a:p>
            <a:pPr algn="ctr"/>
            <a:endParaRPr lang="en-GB" sz="3000" b="1" dirty="0">
              <a:solidFill>
                <a:schemeClr val="accent5">
                  <a:lumMod val="50000"/>
                </a:schemeClr>
              </a:solidFill>
              <a:latin typeface="+mj-lt"/>
            </a:endParaRPr>
          </a:p>
        </p:txBody>
      </p:sp>
      <p:sp>
        <p:nvSpPr>
          <p:cNvPr id="12" name="TextBox 11">
            <a:extLst>
              <a:ext uri="{FF2B5EF4-FFF2-40B4-BE49-F238E27FC236}">
                <a16:creationId xmlns:a16="http://schemas.microsoft.com/office/drawing/2014/main" id="{A791E004-F9BE-4E67-A9A7-195E9150DD58}"/>
              </a:ext>
            </a:extLst>
          </p:cNvPr>
          <p:cNvSpPr txBox="1"/>
          <p:nvPr/>
        </p:nvSpPr>
        <p:spPr>
          <a:xfrm>
            <a:off x="2201270" y="5802148"/>
            <a:ext cx="1632755" cy="323165"/>
          </a:xfrm>
          <a:prstGeom prst="rect">
            <a:avLst/>
          </a:prstGeom>
          <a:noFill/>
        </p:spPr>
        <p:txBody>
          <a:bodyPr wrap="none" rtlCol="0">
            <a:spAutoFit/>
          </a:bodyPr>
          <a:lstStyle/>
          <a:p>
            <a:r>
              <a:rPr lang="en-US" sz="1500" dirty="0"/>
              <a:t>Carlson </a:t>
            </a:r>
            <a:r>
              <a:rPr lang="en-US" sz="1500" i="1" dirty="0"/>
              <a:t>et al.</a:t>
            </a:r>
            <a:r>
              <a:rPr lang="en-US" sz="1500" dirty="0"/>
              <a:t> 2018</a:t>
            </a:r>
            <a:endParaRPr lang="en-GB" sz="1500" dirty="0"/>
          </a:p>
        </p:txBody>
      </p:sp>
    </p:spTree>
    <p:extLst>
      <p:ext uri="{BB962C8B-B14F-4D97-AF65-F5344CB8AC3E}">
        <p14:creationId xmlns:p14="http://schemas.microsoft.com/office/powerpoint/2010/main" val="2733646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diagram&#10;&#10;Description automatically generated">
            <a:extLst>
              <a:ext uri="{FF2B5EF4-FFF2-40B4-BE49-F238E27FC236}">
                <a16:creationId xmlns:a16="http://schemas.microsoft.com/office/drawing/2014/main" id="{B7CC1E38-FA9A-49FE-ADBA-D63ABC7EEC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849" y="3803329"/>
            <a:ext cx="2828793" cy="2371660"/>
          </a:xfrm>
          <a:prstGeom prst="rect">
            <a:avLst/>
          </a:prstGeom>
        </p:spPr>
      </p:pic>
      <p:pic>
        <p:nvPicPr>
          <p:cNvPr id="7" name="Picture 6" descr="Chart, line chart, histogram&#10;&#10;Description automatically generated">
            <a:extLst>
              <a:ext uri="{FF2B5EF4-FFF2-40B4-BE49-F238E27FC236}">
                <a16:creationId xmlns:a16="http://schemas.microsoft.com/office/drawing/2014/main" id="{CCEA47EB-266F-49AC-A008-F70AC3188E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370" y="1414707"/>
            <a:ext cx="2665854" cy="2249456"/>
          </a:xfrm>
          <a:prstGeom prst="rect">
            <a:avLst/>
          </a:prstGeom>
        </p:spPr>
      </p:pic>
      <p:pic>
        <p:nvPicPr>
          <p:cNvPr id="10" name="Picture 9" descr="A picture containing bird, bird of prey&#10;&#10;Description automatically generated">
            <a:extLst>
              <a:ext uri="{FF2B5EF4-FFF2-40B4-BE49-F238E27FC236}">
                <a16:creationId xmlns:a16="http://schemas.microsoft.com/office/drawing/2014/main" id="{D65083C5-8FE3-435B-98F3-B1A3668E77AD}"/>
              </a:ext>
            </a:extLst>
          </p:cNvPr>
          <p:cNvPicPr>
            <a:picLocks noChangeAspect="1"/>
          </p:cNvPicPr>
          <p:nvPr/>
        </p:nvPicPr>
        <p:blipFill rotWithShape="1">
          <a:blip r:embed="rId5">
            <a:extLst>
              <a:ext uri="{28A0092B-C50C-407E-A947-70E740481C1C}">
                <a14:useLocalDpi xmlns:a14="http://schemas.microsoft.com/office/drawing/2010/main" val="0"/>
              </a:ext>
            </a:extLst>
          </a:blip>
          <a:srcRect l="13591" r="17364" b="30646"/>
          <a:stretch/>
        </p:blipFill>
        <p:spPr>
          <a:xfrm>
            <a:off x="1045048" y="3888591"/>
            <a:ext cx="569912" cy="496444"/>
          </a:xfrm>
          <a:prstGeom prst="rect">
            <a:avLst/>
          </a:prstGeom>
        </p:spPr>
      </p:pic>
      <p:pic>
        <p:nvPicPr>
          <p:cNvPr id="12" name="Picture 11" descr="A picture containing plant&#10;&#10;Description automatically generated">
            <a:extLst>
              <a:ext uri="{FF2B5EF4-FFF2-40B4-BE49-F238E27FC236}">
                <a16:creationId xmlns:a16="http://schemas.microsoft.com/office/drawing/2014/main" id="{CA1E5927-2E14-4C56-B5EF-B9389F8B82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5128" y="1525949"/>
            <a:ext cx="435601" cy="572688"/>
          </a:xfrm>
          <a:prstGeom prst="rect">
            <a:avLst/>
          </a:prstGeom>
        </p:spPr>
      </p:pic>
      <p:sp>
        <p:nvSpPr>
          <p:cNvPr id="13" name="TextBox 12">
            <a:extLst>
              <a:ext uri="{FF2B5EF4-FFF2-40B4-BE49-F238E27FC236}">
                <a16:creationId xmlns:a16="http://schemas.microsoft.com/office/drawing/2014/main" id="{587767F8-9639-48A3-95F1-31A151A67D62}"/>
              </a:ext>
            </a:extLst>
          </p:cNvPr>
          <p:cNvSpPr txBox="1"/>
          <p:nvPr/>
        </p:nvSpPr>
        <p:spPr>
          <a:xfrm>
            <a:off x="1720384" y="6132788"/>
            <a:ext cx="518732" cy="323165"/>
          </a:xfrm>
          <a:prstGeom prst="rect">
            <a:avLst/>
          </a:prstGeom>
          <a:noFill/>
        </p:spPr>
        <p:txBody>
          <a:bodyPr wrap="none" rtlCol="0">
            <a:spAutoFit/>
          </a:bodyPr>
          <a:lstStyle/>
          <a:p>
            <a:r>
              <a:rPr lang="en-US" sz="1500" dirty="0">
                <a:solidFill>
                  <a:schemeClr val="accent1">
                    <a:lumMod val="75000"/>
                  </a:schemeClr>
                </a:solidFill>
                <a:latin typeface="+mj-lt"/>
              </a:rPr>
              <a:t>Year</a:t>
            </a:r>
            <a:endParaRPr lang="en-GB" sz="1500" dirty="0">
              <a:solidFill>
                <a:schemeClr val="accent1">
                  <a:lumMod val="75000"/>
                </a:schemeClr>
              </a:solidFill>
              <a:latin typeface="+mj-lt"/>
            </a:endParaRPr>
          </a:p>
        </p:txBody>
      </p:sp>
      <p:sp>
        <p:nvSpPr>
          <p:cNvPr id="14" name="TextBox 13">
            <a:extLst>
              <a:ext uri="{FF2B5EF4-FFF2-40B4-BE49-F238E27FC236}">
                <a16:creationId xmlns:a16="http://schemas.microsoft.com/office/drawing/2014/main" id="{820E7CD8-1B88-4BAC-87CF-5EDA41082084}"/>
              </a:ext>
            </a:extLst>
          </p:cNvPr>
          <p:cNvSpPr txBox="1"/>
          <p:nvPr/>
        </p:nvSpPr>
        <p:spPr>
          <a:xfrm rot="16200000">
            <a:off x="-993329" y="3514424"/>
            <a:ext cx="2489336" cy="323165"/>
          </a:xfrm>
          <a:prstGeom prst="rect">
            <a:avLst/>
          </a:prstGeom>
          <a:noFill/>
        </p:spPr>
        <p:txBody>
          <a:bodyPr wrap="none" rtlCol="0">
            <a:spAutoFit/>
          </a:bodyPr>
          <a:lstStyle/>
          <a:p>
            <a:r>
              <a:rPr lang="en-US" sz="1500" dirty="0">
                <a:solidFill>
                  <a:schemeClr val="accent1">
                    <a:lumMod val="75000"/>
                  </a:schemeClr>
                </a:solidFill>
                <a:latin typeface="+mj-lt"/>
              </a:rPr>
              <a:t>Cumulative species described</a:t>
            </a:r>
            <a:endParaRPr lang="en-GB" sz="1500" dirty="0">
              <a:solidFill>
                <a:schemeClr val="accent1">
                  <a:lumMod val="75000"/>
                </a:schemeClr>
              </a:solidFill>
              <a:latin typeface="+mj-lt"/>
            </a:endParaRPr>
          </a:p>
        </p:txBody>
      </p:sp>
      <p:sp>
        <p:nvSpPr>
          <p:cNvPr id="15" name="TextBox 14">
            <a:extLst>
              <a:ext uri="{FF2B5EF4-FFF2-40B4-BE49-F238E27FC236}">
                <a16:creationId xmlns:a16="http://schemas.microsoft.com/office/drawing/2014/main" id="{5DD4E8CF-B654-460A-96C3-D761109DE21C}"/>
              </a:ext>
            </a:extLst>
          </p:cNvPr>
          <p:cNvSpPr txBox="1"/>
          <p:nvPr/>
        </p:nvSpPr>
        <p:spPr>
          <a:xfrm>
            <a:off x="47012" y="6482212"/>
            <a:ext cx="1663212" cy="323165"/>
          </a:xfrm>
          <a:prstGeom prst="rect">
            <a:avLst/>
          </a:prstGeom>
          <a:noFill/>
        </p:spPr>
        <p:txBody>
          <a:bodyPr wrap="none" rtlCol="0">
            <a:spAutoFit/>
          </a:bodyPr>
          <a:lstStyle/>
          <a:p>
            <a:r>
              <a:rPr lang="en-US" sz="1500" dirty="0" err="1"/>
              <a:t>Bebber</a:t>
            </a:r>
            <a:r>
              <a:rPr lang="en-US" sz="1500" dirty="0"/>
              <a:t> et al., 2007</a:t>
            </a:r>
            <a:endParaRPr lang="en-GB" sz="1500" dirty="0"/>
          </a:p>
        </p:txBody>
      </p:sp>
      <p:sp>
        <p:nvSpPr>
          <p:cNvPr id="28" name="TextBox 27">
            <a:extLst>
              <a:ext uri="{FF2B5EF4-FFF2-40B4-BE49-F238E27FC236}">
                <a16:creationId xmlns:a16="http://schemas.microsoft.com/office/drawing/2014/main" id="{A7870DB9-117A-40F3-A116-3704FC1E2F58}"/>
              </a:ext>
            </a:extLst>
          </p:cNvPr>
          <p:cNvSpPr txBox="1"/>
          <p:nvPr/>
        </p:nvSpPr>
        <p:spPr>
          <a:xfrm>
            <a:off x="78090" y="211050"/>
            <a:ext cx="12035820" cy="553998"/>
          </a:xfrm>
          <a:prstGeom prst="rect">
            <a:avLst/>
          </a:prstGeom>
          <a:noFill/>
        </p:spPr>
        <p:txBody>
          <a:bodyPr wrap="square" rtlCol="0">
            <a:spAutoFit/>
          </a:bodyPr>
          <a:lstStyle/>
          <a:p>
            <a:pPr algn="ctr"/>
            <a:r>
              <a:rPr lang="en-US" sz="3000" dirty="0">
                <a:solidFill>
                  <a:schemeClr val="accent5">
                    <a:lumMod val="50000"/>
                  </a:schemeClr>
                </a:solidFill>
                <a:latin typeface="+mj-lt"/>
              </a:rPr>
              <a:t>Counting species using temporal discovery curves</a:t>
            </a:r>
            <a:endParaRPr lang="en-GB" sz="3000" dirty="0">
              <a:solidFill>
                <a:schemeClr val="accent5">
                  <a:lumMod val="50000"/>
                </a:schemeClr>
              </a:solidFill>
              <a:latin typeface="+mj-lt"/>
            </a:endParaRPr>
          </a:p>
        </p:txBody>
      </p:sp>
    </p:spTree>
    <p:extLst>
      <p:ext uri="{BB962C8B-B14F-4D97-AF65-F5344CB8AC3E}">
        <p14:creationId xmlns:p14="http://schemas.microsoft.com/office/powerpoint/2010/main" val="171362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diagram&#10;&#10;Description automatically generated">
            <a:extLst>
              <a:ext uri="{FF2B5EF4-FFF2-40B4-BE49-F238E27FC236}">
                <a16:creationId xmlns:a16="http://schemas.microsoft.com/office/drawing/2014/main" id="{B7CC1E38-FA9A-49FE-ADBA-D63ABC7EEC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849" y="3803329"/>
            <a:ext cx="2828793" cy="2371660"/>
          </a:xfrm>
          <a:prstGeom prst="rect">
            <a:avLst/>
          </a:prstGeom>
        </p:spPr>
      </p:pic>
      <p:pic>
        <p:nvPicPr>
          <p:cNvPr id="7" name="Picture 6" descr="Chart, line chart, histogram&#10;&#10;Description automatically generated">
            <a:extLst>
              <a:ext uri="{FF2B5EF4-FFF2-40B4-BE49-F238E27FC236}">
                <a16:creationId xmlns:a16="http://schemas.microsoft.com/office/drawing/2014/main" id="{CCEA47EB-266F-49AC-A008-F70AC3188E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370" y="1414707"/>
            <a:ext cx="2665854" cy="2249456"/>
          </a:xfrm>
          <a:prstGeom prst="rect">
            <a:avLst/>
          </a:prstGeom>
        </p:spPr>
      </p:pic>
      <p:pic>
        <p:nvPicPr>
          <p:cNvPr id="10" name="Picture 9" descr="A picture containing bird, bird of prey&#10;&#10;Description automatically generated">
            <a:extLst>
              <a:ext uri="{FF2B5EF4-FFF2-40B4-BE49-F238E27FC236}">
                <a16:creationId xmlns:a16="http://schemas.microsoft.com/office/drawing/2014/main" id="{D65083C5-8FE3-435B-98F3-B1A3668E77AD}"/>
              </a:ext>
            </a:extLst>
          </p:cNvPr>
          <p:cNvPicPr>
            <a:picLocks noChangeAspect="1"/>
          </p:cNvPicPr>
          <p:nvPr/>
        </p:nvPicPr>
        <p:blipFill rotWithShape="1">
          <a:blip r:embed="rId5">
            <a:extLst>
              <a:ext uri="{28A0092B-C50C-407E-A947-70E740481C1C}">
                <a14:useLocalDpi xmlns:a14="http://schemas.microsoft.com/office/drawing/2010/main" val="0"/>
              </a:ext>
            </a:extLst>
          </a:blip>
          <a:srcRect l="13591" r="17364" b="30646"/>
          <a:stretch/>
        </p:blipFill>
        <p:spPr>
          <a:xfrm>
            <a:off x="1045048" y="3888591"/>
            <a:ext cx="569912" cy="496444"/>
          </a:xfrm>
          <a:prstGeom prst="rect">
            <a:avLst/>
          </a:prstGeom>
        </p:spPr>
      </p:pic>
      <p:pic>
        <p:nvPicPr>
          <p:cNvPr id="12" name="Picture 11" descr="A picture containing plant&#10;&#10;Description automatically generated">
            <a:extLst>
              <a:ext uri="{FF2B5EF4-FFF2-40B4-BE49-F238E27FC236}">
                <a16:creationId xmlns:a16="http://schemas.microsoft.com/office/drawing/2014/main" id="{CA1E5927-2E14-4C56-B5EF-B9389F8B82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5128" y="1525949"/>
            <a:ext cx="435601" cy="572688"/>
          </a:xfrm>
          <a:prstGeom prst="rect">
            <a:avLst/>
          </a:prstGeom>
        </p:spPr>
      </p:pic>
      <p:sp>
        <p:nvSpPr>
          <p:cNvPr id="13" name="TextBox 12">
            <a:extLst>
              <a:ext uri="{FF2B5EF4-FFF2-40B4-BE49-F238E27FC236}">
                <a16:creationId xmlns:a16="http://schemas.microsoft.com/office/drawing/2014/main" id="{587767F8-9639-48A3-95F1-31A151A67D62}"/>
              </a:ext>
            </a:extLst>
          </p:cNvPr>
          <p:cNvSpPr txBox="1"/>
          <p:nvPr/>
        </p:nvSpPr>
        <p:spPr>
          <a:xfrm>
            <a:off x="1720384" y="6132788"/>
            <a:ext cx="518732" cy="323165"/>
          </a:xfrm>
          <a:prstGeom prst="rect">
            <a:avLst/>
          </a:prstGeom>
          <a:noFill/>
        </p:spPr>
        <p:txBody>
          <a:bodyPr wrap="none" rtlCol="0">
            <a:spAutoFit/>
          </a:bodyPr>
          <a:lstStyle/>
          <a:p>
            <a:r>
              <a:rPr lang="en-US" sz="1500" dirty="0">
                <a:solidFill>
                  <a:schemeClr val="accent1">
                    <a:lumMod val="75000"/>
                  </a:schemeClr>
                </a:solidFill>
                <a:latin typeface="+mj-lt"/>
              </a:rPr>
              <a:t>Year</a:t>
            </a:r>
            <a:endParaRPr lang="en-GB" sz="1500" dirty="0">
              <a:solidFill>
                <a:schemeClr val="accent1">
                  <a:lumMod val="75000"/>
                </a:schemeClr>
              </a:solidFill>
              <a:latin typeface="+mj-lt"/>
            </a:endParaRPr>
          </a:p>
        </p:txBody>
      </p:sp>
      <p:sp>
        <p:nvSpPr>
          <p:cNvPr id="14" name="TextBox 13">
            <a:extLst>
              <a:ext uri="{FF2B5EF4-FFF2-40B4-BE49-F238E27FC236}">
                <a16:creationId xmlns:a16="http://schemas.microsoft.com/office/drawing/2014/main" id="{820E7CD8-1B88-4BAC-87CF-5EDA41082084}"/>
              </a:ext>
            </a:extLst>
          </p:cNvPr>
          <p:cNvSpPr txBox="1"/>
          <p:nvPr/>
        </p:nvSpPr>
        <p:spPr>
          <a:xfrm rot="16200000">
            <a:off x="-993329" y="3514424"/>
            <a:ext cx="2489336" cy="323165"/>
          </a:xfrm>
          <a:prstGeom prst="rect">
            <a:avLst/>
          </a:prstGeom>
          <a:noFill/>
        </p:spPr>
        <p:txBody>
          <a:bodyPr wrap="none" rtlCol="0">
            <a:spAutoFit/>
          </a:bodyPr>
          <a:lstStyle/>
          <a:p>
            <a:r>
              <a:rPr lang="en-US" sz="1500" dirty="0">
                <a:solidFill>
                  <a:schemeClr val="accent1">
                    <a:lumMod val="75000"/>
                  </a:schemeClr>
                </a:solidFill>
                <a:latin typeface="+mj-lt"/>
              </a:rPr>
              <a:t>Cumulative species described</a:t>
            </a:r>
            <a:endParaRPr lang="en-GB" sz="1500" dirty="0">
              <a:solidFill>
                <a:schemeClr val="accent1">
                  <a:lumMod val="75000"/>
                </a:schemeClr>
              </a:solidFill>
              <a:latin typeface="+mj-lt"/>
            </a:endParaRPr>
          </a:p>
        </p:txBody>
      </p:sp>
      <p:sp>
        <p:nvSpPr>
          <p:cNvPr id="15" name="TextBox 14">
            <a:extLst>
              <a:ext uri="{FF2B5EF4-FFF2-40B4-BE49-F238E27FC236}">
                <a16:creationId xmlns:a16="http://schemas.microsoft.com/office/drawing/2014/main" id="{5DD4E8CF-B654-460A-96C3-D761109DE21C}"/>
              </a:ext>
            </a:extLst>
          </p:cNvPr>
          <p:cNvSpPr txBox="1"/>
          <p:nvPr/>
        </p:nvSpPr>
        <p:spPr>
          <a:xfrm>
            <a:off x="47012" y="6482212"/>
            <a:ext cx="1663212" cy="323165"/>
          </a:xfrm>
          <a:prstGeom prst="rect">
            <a:avLst/>
          </a:prstGeom>
          <a:noFill/>
        </p:spPr>
        <p:txBody>
          <a:bodyPr wrap="none" rtlCol="0">
            <a:spAutoFit/>
          </a:bodyPr>
          <a:lstStyle/>
          <a:p>
            <a:r>
              <a:rPr lang="en-US" sz="1500" dirty="0" err="1"/>
              <a:t>Bebber</a:t>
            </a:r>
            <a:r>
              <a:rPr lang="en-US" sz="1500" dirty="0"/>
              <a:t> et al., 2007</a:t>
            </a:r>
            <a:endParaRPr lang="en-GB" sz="1500" dirty="0"/>
          </a:p>
        </p:txBody>
      </p:sp>
      <p:pic>
        <p:nvPicPr>
          <p:cNvPr id="17" name="Picture 16" descr="Chart, scatter chart&#10;&#10;Description automatically generated">
            <a:extLst>
              <a:ext uri="{FF2B5EF4-FFF2-40B4-BE49-F238E27FC236}">
                <a16:creationId xmlns:a16="http://schemas.microsoft.com/office/drawing/2014/main" id="{6D92DD48-F111-4E3E-9F3E-85D11A3D67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25188" y="3860315"/>
            <a:ext cx="2472469" cy="2207270"/>
          </a:xfrm>
          <a:prstGeom prst="rect">
            <a:avLst/>
          </a:prstGeom>
        </p:spPr>
      </p:pic>
      <p:pic>
        <p:nvPicPr>
          <p:cNvPr id="19" name="Picture 18" descr="Chart, scatter chart&#10;&#10;Description automatically generated">
            <a:extLst>
              <a:ext uri="{FF2B5EF4-FFF2-40B4-BE49-F238E27FC236}">
                <a16:creationId xmlns:a16="http://schemas.microsoft.com/office/drawing/2014/main" id="{027BC85F-57F8-437E-B6F3-D2158D29D68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36056" y="1414707"/>
            <a:ext cx="2339518" cy="2289476"/>
          </a:xfrm>
          <a:prstGeom prst="rect">
            <a:avLst/>
          </a:prstGeom>
        </p:spPr>
      </p:pic>
      <p:sp>
        <p:nvSpPr>
          <p:cNvPr id="21" name="TextBox 20">
            <a:extLst>
              <a:ext uri="{FF2B5EF4-FFF2-40B4-BE49-F238E27FC236}">
                <a16:creationId xmlns:a16="http://schemas.microsoft.com/office/drawing/2014/main" id="{FFF429B4-933B-44CF-A80B-9ADE92E11D26}"/>
              </a:ext>
            </a:extLst>
          </p:cNvPr>
          <p:cNvSpPr txBox="1"/>
          <p:nvPr/>
        </p:nvSpPr>
        <p:spPr>
          <a:xfrm>
            <a:off x="3751476" y="6106559"/>
            <a:ext cx="2489336" cy="553998"/>
          </a:xfrm>
          <a:prstGeom prst="rect">
            <a:avLst/>
          </a:prstGeom>
          <a:noFill/>
        </p:spPr>
        <p:txBody>
          <a:bodyPr wrap="none" rtlCol="0">
            <a:spAutoFit/>
          </a:bodyPr>
          <a:lstStyle/>
          <a:p>
            <a:pPr algn="ctr"/>
            <a:r>
              <a:rPr lang="en-US" sz="1500" dirty="0">
                <a:solidFill>
                  <a:schemeClr val="accent1">
                    <a:lumMod val="75000"/>
                  </a:schemeClr>
                </a:solidFill>
                <a:latin typeface="+mj-lt"/>
              </a:rPr>
              <a:t>Cumulative species described</a:t>
            </a:r>
          </a:p>
          <a:p>
            <a:pPr algn="ctr"/>
            <a:r>
              <a:rPr lang="en-US" sz="1500" dirty="0">
                <a:solidFill>
                  <a:schemeClr val="accent1">
                    <a:lumMod val="75000"/>
                  </a:schemeClr>
                </a:solidFill>
                <a:latin typeface="+mj-lt"/>
              </a:rPr>
              <a:t> in year </a:t>
            </a:r>
            <a:r>
              <a:rPr lang="en-US" sz="1500" i="1" dirty="0">
                <a:solidFill>
                  <a:schemeClr val="accent1">
                    <a:lumMod val="75000"/>
                  </a:schemeClr>
                </a:solidFill>
                <a:latin typeface="+mj-lt"/>
              </a:rPr>
              <a:t>t</a:t>
            </a:r>
            <a:r>
              <a:rPr lang="en-US" sz="1500" dirty="0">
                <a:solidFill>
                  <a:schemeClr val="accent1">
                    <a:lumMod val="75000"/>
                  </a:schemeClr>
                </a:solidFill>
                <a:latin typeface="+mj-lt"/>
              </a:rPr>
              <a:t>-1</a:t>
            </a:r>
          </a:p>
        </p:txBody>
      </p:sp>
      <p:sp>
        <p:nvSpPr>
          <p:cNvPr id="22" name="TextBox 21">
            <a:extLst>
              <a:ext uri="{FF2B5EF4-FFF2-40B4-BE49-F238E27FC236}">
                <a16:creationId xmlns:a16="http://schemas.microsoft.com/office/drawing/2014/main" id="{224E93A1-C7B4-4EF4-BD8C-BDEEA6FAF4A3}"/>
              </a:ext>
            </a:extLst>
          </p:cNvPr>
          <p:cNvSpPr txBox="1"/>
          <p:nvPr/>
        </p:nvSpPr>
        <p:spPr>
          <a:xfrm rot="16200000">
            <a:off x="2273182" y="3444484"/>
            <a:ext cx="2334678" cy="323165"/>
          </a:xfrm>
          <a:prstGeom prst="rect">
            <a:avLst/>
          </a:prstGeom>
          <a:noFill/>
        </p:spPr>
        <p:txBody>
          <a:bodyPr wrap="none" rtlCol="0">
            <a:spAutoFit/>
          </a:bodyPr>
          <a:lstStyle/>
          <a:p>
            <a:pPr algn="ctr"/>
            <a:r>
              <a:rPr lang="en-US" sz="1500" dirty="0">
                <a:solidFill>
                  <a:schemeClr val="accent1">
                    <a:lumMod val="75000"/>
                  </a:schemeClr>
                </a:solidFill>
                <a:latin typeface="+mj-lt"/>
              </a:rPr>
              <a:t>Species discovered in year </a:t>
            </a:r>
            <a:r>
              <a:rPr lang="en-US" sz="1500" i="1" dirty="0">
                <a:solidFill>
                  <a:schemeClr val="accent1">
                    <a:lumMod val="75000"/>
                  </a:schemeClr>
                </a:solidFill>
                <a:latin typeface="+mj-lt"/>
              </a:rPr>
              <a:t>t</a:t>
            </a:r>
            <a:endParaRPr lang="en-US" sz="1500" dirty="0">
              <a:solidFill>
                <a:schemeClr val="accent1">
                  <a:lumMod val="75000"/>
                </a:schemeClr>
              </a:solidFill>
              <a:latin typeface="+mj-lt"/>
            </a:endParaRPr>
          </a:p>
        </p:txBody>
      </p:sp>
      <p:sp>
        <p:nvSpPr>
          <p:cNvPr id="25" name="Rectangle 24">
            <a:extLst>
              <a:ext uri="{FF2B5EF4-FFF2-40B4-BE49-F238E27FC236}">
                <a16:creationId xmlns:a16="http://schemas.microsoft.com/office/drawing/2014/main" id="{DBCCA8A4-9C98-4119-A8DC-50A7FD3EC41A}"/>
              </a:ext>
            </a:extLst>
          </p:cNvPr>
          <p:cNvSpPr/>
          <p:nvPr/>
        </p:nvSpPr>
        <p:spPr>
          <a:xfrm>
            <a:off x="3602104" y="3689734"/>
            <a:ext cx="256032" cy="256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Picture 25" descr="A picture containing plant&#10;&#10;Description automatically generated">
            <a:extLst>
              <a:ext uri="{FF2B5EF4-FFF2-40B4-BE49-F238E27FC236}">
                <a16:creationId xmlns:a16="http://schemas.microsoft.com/office/drawing/2014/main" id="{3FBAB2F1-B22B-40BF-B313-66A280C7491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19953" y="1506229"/>
            <a:ext cx="308794" cy="405974"/>
          </a:xfrm>
          <a:prstGeom prst="rect">
            <a:avLst/>
          </a:prstGeom>
        </p:spPr>
      </p:pic>
      <p:pic>
        <p:nvPicPr>
          <p:cNvPr id="27" name="Picture 26" descr="A picture containing bird, bird of prey&#10;&#10;Description automatically generated">
            <a:extLst>
              <a:ext uri="{FF2B5EF4-FFF2-40B4-BE49-F238E27FC236}">
                <a16:creationId xmlns:a16="http://schemas.microsoft.com/office/drawing/2014/main" id="{73A0FFFB-7CCA-462B-A214-8396108EA3E8}"/>
              </a:ext>
            </a:extLst>
          </p:cNvPr>
          <p:cNvPicPr>
            <a:picLocks noChangeAspect="1"/>
          </p:cNvPicPr>
          <p:nvPr/>
        </p:nvPicPr>
        <p:blipFill rotWithShape="1">
          <a:blip r:embed="rId5">
            <a:extLst>
              <a:ext uri="{28A0092B-C50C-407E-A947-70E740481C1C}">
                <a14:useLocalDpi xmlns:a14="http://schemas.microsoft.com/office/drawing/2010/main" val="0"/>
              </a:ext>
            </a:extLst>
          </a:blip>
          <a:srcRect l="13591" r="17364" b="30646"/>
          <a:stretch/>
        </p:blipFill>
        <p:spPr>
          <a:xfrm>
            <a:off x="4127409" y="3945766"/>
            <a:ext cx="482141" cy="419988"/>
          </a:xfrm>
          <a:prstGeom prst="rect">
            <a:avLst/>
          </a:prstGeom>
        </p:spPr>
      </p:pic>
      <p:sp>
        <p:nvSpPr>
          <p:cNvPr id="28" name="TextBox 27">
            <a:extLst>
              <a:ext uri="{FF2B5EF4-FFF2-40B4-BE49-F238E27FC236}">
                <a16:creationId xmlns:a16="http://schemas.microsoft.com/office/drawing/2014/main" id="{E050B6ED-E577-4A42-A1EA-08752212B954}"/>
              </a:ext>
            </a:extLst>
          </p:cNvPr>
          <p:cNvSpPr txBox="1"/>
          <p:nvPr/>
        </p:nvSpPr>
        <p:spPr>
          <a:xfrm>
            <a:off x="78090" y="211050"/>
            <a:ext cx="12035820" cy="553998"/>
          </a:xfrm>
          <a:prstGeom prst="rect">
            <a:avLst/>
          </a:prstGeom>
          <a:noFill/>
        </p:spPr>
        <p:txBody>
          <a:bodyPr wrap="square" rtlCol="0">
            <a:spAutoFit/>
          </a:bodyPr>
          <a:lstStyle/>
          <a:p>
            <a:pPr algn="ctr"/>
            <a:r>
              <a:rPr lang="en-US" sz="3000" dirty="0">
                <a:solidFill>
                  <a:schemeClr val="accent5">
                    <a:lumMod val="50000"/>
                  </a:schemeClr>
                </a:solidFill>
                <a:latin typeface="+mj-lt"/>
              </a:rPr>
              <a:t>Counting species using temporal discovery curves</a:t>
            </a:r>
            <a:endParaRPr lang="en-GB" sz="3000" dirty="0">
              <a:solidFill>
                <a:schemeClr val="accent5">
                  <a:lumMod val="50000"/>
                </a:schemeClr>
              </a:solidFill>
              <a:latin typeface="+mj-lt"/>
            </a:endParaRPr>
          </a:p>
        </p:txBody>
      </p:sp>
    </p:spTree>
    <p:extLst>
      <p:ext uri="{BB962C8B-B14F-4D97-AF65-F5344CB8AC3E}">
        <p14:creationId xmlns:p14="http://schemas.microsoft.com/office/powerpoint/2010/main" val="2822323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diagram&#10;&#10;Description automatically generated">
            <a:extLst>
              <a:ext uri="{FF2B5EF4-FFF2-40B4-BE49-F238E27FC236}">
                <a16:creationId xmlns:a16="http://schemas.microsoft.com/office/drawing/2014/main" id="{B7CC1E38-FA9A-49FE-ADBA-D63ABC7EEC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849" y="3803329"/>
            <a:ext cx="2828793" cy="2371660"/>
          </a:xfrm>
          <a:prstGeom prst="rect">
            <a:avLst/>
          </a:prstGeom>
        </p:spPr>
      </p:pic>
      <p:pic>
        <p:nvPicPr>
          <p:cNvPr id="7" name="Picture 6" descr="Chart, line chart, histogram&#10;&#10;Description automatically generated">
            <a:extLst>
              <a:ext uri="{FF2B5EF4-FFF2-40B4-BE49-F238E27FC236}">
                <a16:creationId xmlns:a16="http://schemas.microsoft.com/office/drawing/2014/main" id="{CCEA47EB-266F-49AC-A008-F70AC3188E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370" y="1414707"/>
            <a:ext cx="2665854" cy="2249456"/>
          </a:xfrm>
          <a:prstGeom prst="rect">
            <a:avLst/>
          </a:prstGeom>
        </p:spPr>
      </p:pic>
      <p:pic>
        <p:nvPicPr>
          <p:cNvPr id="10" name="Picture 9" descr="A picture containing bird, bird of prey&#10;&#10;Description automatically generated">
            <a:extLst>
              <a:ext uri="{FF2B5EF4-FFF2-40B4-BE49-F238E27FC236}">
                <a16:creationId xmlns:a16="http://schemas.microsoft.com/office/drawing/2014/main" id="{D65083C5-8FE3-435B-98F3-B1A3668E77AD}"/>
              </a:ext>
            </a:extLst>
          </p:cNvPr>
          <p:cNvPicPr>
            <a:picLocks noChangeAspect="1"/>
          </p:cNvPicPr>
          <p:nvPr/>
        </p:nvPicPr>
        <p:blipFill rotWithShape="1">
          <a:blip r:embed="rId5">
            <a:extLst>
              <a:ext uri="{28A0092B-C50C-407E-A947-70E740481C1C}">
                <a14:useLocalDpi xmlns:a14="http://schemas.microsoft.com/office/drawing/2010/main" val="0"/>
              </a:ext>
            </a:extLst>
          </a:blip>
          <a:srcRect l="13591" r="17364" b="30646"/>
          <a:stretch/>
        </p:blipFill>
        <p:spPr>
          <a:xfrm>
            <a:off x="1045048" y="3888591"/>
            <a:ext cx="569912" cy="496444"/>
          </a:xfrm>
          <a:prstGeom prst="rect">
            <a:avLst/>
          </a:prstGeom>
        </p:spPr>
      </p:pic>
      <p:pic>
        <p:nvPicPr>
          <p:cNvPr id="12" name="Picture 11" descr="A picture containing plant&#10;&#10;Description automatically generated">
            <a:extLst>
              <a:ext uri="{FF2B5EF4-FFF2-40B4-BE49-F238E27FC236}">
                <a16:creationId xmlns:a16="http://schemas.microsoft.com/office/drawing/2014/main" id="{CA1E5927-2E14-4C56-B5EF-B9389F8B82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5128" y="1525949"/>
            <a:ext cx="435601" cy="572688"/>
          </a:xfrm>
          <a:prstGeom prst="rect">
            <a:avLst/>
          </a:prstGeom>
        </p:spPr>
      </p:pic>
      <p:sp>
        <p:nvSpPr>
          <p:cNvPr id="13" name="TextBox 12">
            <a:extLst>
              <a:ext uri="{FF2B5EF4-FFF2-40B4-BE49-F238E27FC236}">
                <a16:creationId xmlns:a16="http://schemas.microsoft.com/office/drawing/2014/main" id="{587767F8-9639-48A3-95F1-31A151A67D62}"/>
              </a:ext>
            </a:extLst>
          </p:cNvPr>
          <p:cNvSpPr txBox="1"/>
          <p:nvPr/>
        </p:nvSpPr>
        <p:spPr>
          <a:xfrm>
            <a:off x="1720384" y="6132788"/>
            <a:ext cx="518732" cy="323165"/>
          </a:xfrm>
          <a:prstGeom prst="rect">
            <a:avLst/>
          </a:prstGeom>
          <a:noFill/>
        </p:spPr>
        <p:txBody>
          <a:bodyPr wrap="none" rtlCol="0">
            <a:spAutoFit/>
          </a:bodyPr>
          <a:lstStyle/>
          <a:p>
            <a:r>
              <a:rPr lang="en-US" sz="1500" dirty="0">
                <a:solidFill>
                  <a:schemeClr val="accent1">
                    <a:lumMod val="75000"/>
                  </a:schemeClr>
                </a:solidFill>
                <a:latin typeface="+mj-lt"/>
              </a:rPr>
              <a:t>Year</a:t>
            </a:r>
            <a:endParaRPr lang="en-GB" sz="1500" dirty="0">
              <a:solidFill>
                <a:schemeClr val="accent1">
                  <a:lumMod val="75000"/>
                </a:schemeClr>
              </a:solidFill>
              <a:latin typeface="+mj-lt"/>
            </a:endParaRPr>
          </a:p>
        </p:txBody>
      </p:sp>
      <p:sp>
        <p:nvSpPr>
          <p:cNvPr id="14" name="TextBox 13">
            <a:extLst>
              <a:ext uri="{FF2B5EF4-FFF2-40B4-BE49-F238E27FC236}">
                <a16:creationId xmlns:a16="http://schemas.microsoft.com/office/drawing/2014/main" id="{820E7CD8-1B88-4BAC-87CF-5EDA41082084}"/>
              </a:ext>
            </a:extLst>
          </p:cNvPr>
          <p:cNvSpPr txBox="1"/>
          <p:nvPr/>
        </p:nvSpPr>
        <p:spPr>
          <a:xfrm rot="16200000">
            <a:off x="-993329" y="3514424"/>
            <a:ext cx="2489336" cy="323165"/>
          </a:xfrm>
          <a:prstGeom prst="rect">
            <a:avLst/>
          </a:prstGeom>
          <a:noFill/>
        </p:spPr>
        <p:txBody>
          <a:bodyPr wrap="none" rtlCol="0">
            <a:spAutoFit/>
          </a:bodyPr>
          <a:lstStyle/>
          <a:p>
            <a:r>
              <a:rPr lang="en-US" sz="1500" dirty="0">
                <a:solidFill>
                  <a:schemeClr val="accent1">
                    <a:lumMod val="75000"/>
                  </a:schemeClr>
                </a:solidFill>
                <a:latin typeface="+mj-lt"/>
              </a:rPr>
              <a:t>Cumulative species described</a:t>
            </a:r>
            <a:endParaRPr lang="en-GB" sz="1500" dirty="0">
              <a:solidFill>
                <a:schemeClr val="accent1">
                  <a:lumMod val="75000"/>
                </a:schemeClr>
              </a:solidFill>
              <a:latin typeface="+mj-lt"/>
            </a:endParaRPr>
          </a:p>
        </p:txBody>
      </p:sp>
      <p:sp>
        <p:nvSpPr>
          <p:cNvPr id="15" name="TextBox 14">
            <a:extLst>
              <a:ext uri="{FF2B5EF4-FFF2-40B4-BE49-F238E27FC236}">
                <a16:creationId xmlns:a16="http://schemas.microsoft.com/office/drawing/2014/main" id="{5DD4E8CF-B654-460A-96C3-D761109DE21C}"/>
              </a:ext>
            </a:extLst>
          </p:cNvPr>
          <p:cNvSpPr txBox="1"/>
          <p:nvPr/>
        </p:nvSpPr>
        <p:spPr>
          <a:xfrm>
            <a:off x="47012" y="6482212"/>
            <a:ext cx="1663212" cy="323165"/>
          </a:xfrm>
          <a:prstGeom prst="rect">
            <a:avLst/>
          </a:prstGeom>
          <a:noFill/>
        </p:spPr>
        <p:txBody>
          <a:bodyPr wrap="none" rtlCol="0">
            <a:spAutoFit/>
          </a:bodyPr>
          <a:lstStyle/>
          <a:p>
            <a:r>
              <a:rPr lang="en-US" sz="1500" dirty="0" err="1"/>
              <a:t>Bebber</a:t>
            </a:r>
            <a:r>
              <a:rPr lang="en-US" sz="1500" dirty="0"/>
              <a:t> et al., 2007</a:t>
            </a:r>
            <a:endParaRPr lang="en-GB" sz="1500" dirty="0"/>
          </a:p>
        </p:txBody>
      </p:sp>
      <p:pic>
        <p:nvPicPr>
          <p:cNvPr id="17" name="Picture 16" descr="Chart, scatter chart&#10;&#10;Description automatically generated">
            <a:extLst>
              <a:ext uri="{FF2B5EF4-FFF2-40B4-BE49-F238E27FC236}">
                <a16:creationId xmlns:a16="http://schemas.microsoft.com/office/drawing/2014/main" id="{6D92DD48-F111-4E3E-9F3E-85D11A3D67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25188" y="3860315"/>
            <a:ext cx="2472469" cy="2207270"/>
          </a:xfrm>
          <a:prstGeom prst="rect">
            <a:avLst/>
          </a:prstGeom>
        </p:spPr>
      </p:pic>
      <p:pic>
        <p:nvPicPr>
          <p:cNvPr id="19" name="Picture 18" descr="Chart, scatter chart&#10;&#10;Description automatically generated">
            <a:extLst>
              <a:ext uri="{FF2B5EF4-FFF2-40B4-BE49-F238E27FC236}">
                <a16:creationId xmlns:a16="http://schemas.microsoft.com/office/drawing/2014/main" id="{027BC85F-57F8-437E-B6F3-D2158D29D68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36056" y="1414707"/>
            <a:ext cx="2339518" cy="2289476"/>
          </a:xfrm>
          <a:prstGeom prst="rect">
            <a:avLst/>
          </a:prstGeom>
        </p:spPr>
      </p:pic>
      <p:sp>
        <p:nvSpPr>
          <p:cNvPr id="21" name="TextBox 20">
            <a:extLst>
              <a:ext uri="{FF2B5EF4-FFF2-40B4-BE49-F238E27FC236}">
                <a16:creationId xmlns:a16="http://schemas.microsoft.com/office/drawing/2014/main" id="{FFF429B4-933B-44CF-A80B-9ADE92E11D26}"/>
              </a:ext>
            </a:extLst>
          </p:cNvPr>
          <p:cNvSpPr txBox="1"/>
          <p:nvPr/>
        </p:nvSpPr>
        <p:spPr>
          <a:xfrm>
            <a:off x="3751476" y="6106559"/>
            <a:ext cx="2489336" cy="553998"/>
          </a:xfrm>
          <a:prstGeom prst="rect">
            <a:avLst/>
          </a:prstGeom>
          <a:noFill/>
        </p:spPr>
        <p:txBody>
          <a:bodyPr wrap="none" rtlCol="0">
            <a:spAutoFit/>
          </a:bodyPr>
          <a:lstStyle/>
          <a:p>
            <a:pPr algn="ctr"/>
            <a:r>
              <a:rPr lang="en-US" sz="1500" dirty="0">
                <a:solidFill>
                  <a:schemeClr val="accent1">
                    <a:lumMod val="75000"/>
                  </a:schemeClr>
                </a:solidFill>
                <a:latin typeface="+mj-lt"/>
              </a:rPr>
              <a:t>Cumulative species described</a:t>
            </a:r>
          </a:p>
          <a:p>
            <a:pPr algn="ctr"/>
            <a:r>
              <a:rPr lang="en-US" sz="1500" dirty="0">
                <a:solidFill>
                  <a:schemeClr val="accent1">
                    <a:lumMod val="75000"/>
                  </a:schemeClr>
                </a:solidFill>
                <a:latin typeface="+mj-lt"/>
              </a:rPr>
              <a:t> in year </a:t>
            </a:r>
            <a:r>
              <a:rPr lang="en-US" sz="1500" i="1" dirty="0">
                <a:solidFill>
                  <a:schemeClr val="accent1">
                    <a:lumMod val="75000"/>
                  </a:schemeClr>
                </a:solidFill>
                <a:latin typeface="+mj-lt"/>
              </a:rPr>
              <a:t>t</a:t>
            </a:r>
            <a:r>
              <a:rPr lang="en-US" sz="1500" dirty="0">
                <a:solidFill>
                  <a:schemeClr val="accent1">
                    <a:lumMod val="75000"/>
                  </a:schemeClr>
                </a:solidFill>
                <a:latin typeface="+mj-lt"/>
              </a:rPr>
              <a:t>-1</a:t>
            </a:r>
          </a:p>
        </p:txBody>
      </p:sp>
      <p:sp>
        <p:nvSpPr>
          <p:cNvPr id="22" name="TextBox 21">
            <a:extLst>
              <a:ext uri="{FF2B5EF4-FFF2-40B4-BE49-F238E27FC236}">
                <a16:creationId xmlns:a16="http://schemas.microsoft.com/office/drawing/2014/main" id="{224E93A1-C7B4-4EF4-BD8C-BDEEA6FAF4A3}"/>
              </a:ext>
            </a:extLst>
          </p:cNvPr>
          <p:cNvSpPr txBox="1"/>
          <p:nvPr/>
        </p:nvSpPr>
        <p:spPr>
          <a:xfrm rot="16200000">
            <a:off x="2273182" y="3444484"/>
            <a:ext cx="2334678" cy="323165"/>
          </a:xfrm>
          <a:prstGeom prst="rect">
            <a:avLst/>
          </a:prstGeom>
          <a:noFill/>
        </p:spPr>
        <p:txBody>
          <a:bodyPr wrap="none" rtlCol="0">
            <a:spAutoFit/>
          </a:bodyPr>
          <a:lstStyle/>
          <a:p>
            <a:pPr algn="ctr"/>
            <a:r>
              <a:rPr lang="en-US" sz="1500" dirty="0">
                <a:solidFill>
                  <a:schemeClr val="accent1">
                    <a:lumMod val="75000"/>
                  </a:schemeClr>
                </a:solidFill>
                <a:latin typeface="+mj-lt"/>
              </a:rPr>
              <a:t>Species discovered in year </a:t>
            </a:r>
            <a:r>
              <a:rPr lang="en-US" sz="1500" i="1" dirty="0">
                <a:solidFill>
                  <a:schemeClr val="accent1">
                    <a:lumMod val="75000"/>
                  </a:schemeClr>
                </a:solidFill>
                <a:latin typeface="+mj-lt"/>
              </a:rPr>
              <a:t>t</a:t>
            </a:r>
            <a:endParaRPr lang="en-US" sz="1500" dirty="0">
              <a:solidFill>
                <a:schemeClr val="accent1">
                  <a:lumMod val="75000"/>
                </a:schemeClr>
              </a:solidFill>
              <a:latin typeface="+mj-lt"/>
            </a:endParaRPr>
          </a:p>
        </p:txBody>
      </p:sp>
      <p:sp>
        <p:nvSpPr>
          <p:cNvPr id="25" name="Rectangle 24">
            <a:extLst>
              <a:ext uri="{FF2B5EF4-FFF2-40B4-BE49-F238E27FC236}">
                <a16:creationId xmlns:a16="http://schemas.microsoft.com/office/drawing/2014/main" id="{DBCCA8A4-9C98-4119-A8DC-50A7FD3EC41A}"/>
              </a:ext>
            </a:extLst>
          </p:cNvPr>
          <p:cNvSpPr/>
          <p:nvPr/>
        </p:nvSpPr>
        <p:spPr>
          <a:xfrm>
            <a:off x="3602104" y="3689734"/>
            <a:ext cx="256032" cy="256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Picture 25" descr="A picture containing plant&#10;&#10;Description automatically generated">
            <a:extLst>
              <a:ext uri="{FF2B5EF4-FFF2-40B4-BE49-F238E27FC236}">
                <a16:creationId xmlns:a16="http://schemas.microsoft.com/office/drawing/2014/main" id="{3FBAB2F1-B22B-40BF-B313-66A280C7491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19953" y="1506229"/>
            <a:ext cx="308794" cy="405974"/>
          </a:xfrm>
          <a:prstGeom prst="rect">
            <a:avLst/>
          </a:prstGeom>
        </p:spPr>
      </p:pic>
      <p:pic>
        <p:nvPicPr>
          <p:cNvPr id="27" name="Picture 26" descr="A picture containing bird, bird of prey&#10;&#10;Description automatically generated">
            <a:extLst>
              <a:ext uri="{FF2B5EF4-FFF2-40B4-BE49-F238E27FC236}">
                <a16:creationId xmlns:a16="http://schemas.microsoft.com/office/drawing/2014/main" id="{73A0FFFB-7CCA-462B-A214-8396108EA3E8}"/>
              </a:ext>
            </a:extLst>
          </p:cNvPr>
          <p:cNvPicPr>
            <a:picLocks noChangeAspect="1"/>
          </p:cNvPicPr>
          <p:nvPr/>
        </p:nvPicPr>
        <p:blipFill rotWithShape="1">
          <a:blip r:embed="rId5">
            <a:extLst>
              <a:ext uri="{28A0092B-C50C-407E-A947-70E740481C1C}">
                <a14:useLocalDpi xmlns:a14="http://schemas.microsoft.com/office/drawing/2010/main" val="0"/>
              </a:ext>
            </a:extLst>
          </a:blip>
          <a:srcRect l="13591" r="17364" b="30646"/>
          <a:stretch/>
        </p:blipFill>
        <p:spPr>
          <a:xfrm>
            <a:off x="4127409" y="3945766"/>
            <a:ext cx="482141" cy="419988"/>
          </a:xfrm>
          <a:prstGeom prst="rect">
            <a:avLst/>
          </a:prstGeom>
        </p:spPr>
      </p:pic>
      <p:pic>
        <p:nvPicPr>
          <p:cNvPr id="29" name="Picture 28" descr="A picture containing light&#10;&#10;Description automatically generated">
            <a:extLst>
              <a:ext uri="{FF2B5EF4-FFF2-40B4-BE49-F238E27FC236}">
                <a16:creationId xmlns:a16="http://schemas.microsoft.com/office/drawing/2014/main" id="{BDC0938C-B2AF-45AF-BC4B-DD52FC6A20C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37139" y="1618911"/>
            <a:ext cx="791658" cy="791658"/>
          </a:xfrm>
          <a:prstGeom prst="rect">
            <a:avLst/>
          </a:prstGeom>
        </p:spPr>
      </p:pic>
      <p:pic>
        <p:nvPicPr>
          <p:cNvPr id="31" name="Picture 30">
            <a:extLst>
              <a:ext uri="{FF2B5EF4-FFF2-40B4-BE49-F238E27FC236}">
                <a16:creationId xmlns:a16="http://schemas.microsoft.com/office/drawing/2014/main" id="{DA457009-DE26-4DA7-A8FF-04BA66DBAF6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63061" y="3981083"/>
            <a:ext cx="739813" cy="739813"/>
          </a:xfrm>
          <a:prstGeom prst="rect">
            <a:avLst/>
          </a:prstGeom>
        </p:spPr>
      </p:pic>
      <p:sp>
        <p:nvSpPr>
          <p:cNvPr id="28" name="TextBox 27">
            <a:extLst>
              <a:ext uri="{FF2B5EF4-FFF2-40B4-BE49-F238E27FC236}">
                <a16:creationId xmlns:a16="http://schemas.microsoft.com/office/drawing/2014/main" id="{F186C2B0-E10B-412F-B018-F247CE6EF88C}"/>
              </a:ext>
            </a:extLst>
          </p:cNvPr>
          <p:cNvSpPr txBox="1"/>
          <p:nvPr/>
        </p:nvSpPr>
        <p:spPr>
          <a:xfrm>
            <a:off x="78090" y="211050"/>
            <a:ext cx="12035820" cy="553998"/>
          </a:xfrm>
          <a:prstGeom prst="rect">
            <a:avLst/>
          </a:prstGeom>
          <a:noFill/>
        </p:spPr>
        <p:txBody>
          <a:bodyPr wrap="square" rtlCol="0">
            <a:spAutoFit/>
          </a:bodyPr>
          <a:lstStyle/>
          <a:p>
            <a:pPr algn="ctr"/>
            <a:r>
              <a:rPr lang="en-US" sz="3000" dirty="0">
                <a:solidFill>
                  <a:schemeClr val="accent5">
                    <a:lumMod val="50000"/>
                  </a:schemeClr>
                </a:solidFill>
                <a:latin typeface="+mj-lt"/>
              </a:rPr>
              <a:t>Counting species using temporal discovery curves</a:t>
            </a:r>
            <a:endParaRPr lang="en-GB" sz="3000" dirty="0">
              <a:solidFill>
                <a:schemeClr val="accent5">
                  <a:lumMod val="50000"/>
                </a:schemeClr>
              </a:solidFill>
              <a:latin typeface="+mj-lt"/>
            </a:endParaRPr>
          </a:p>
        </p:txBody>
      </p:sp>
    </p:spTree>
    <p:extLst>
      <p:ext uri="{BB962C8B-B14F-4D97-AF65-F5344CB8AC3E}">
        <p14:creationId xmlns:p14="http://schemas.microsoft.com/office/powerpoint/2010/main" val="2003318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diagram&#10;&#10;Description automatically generated">
            <a:extLst>
              <a:ext uri="{FF2B5EF4-FFF2-40B4-BE49-F238E27FC236}">
                <a16:creationId xmlns:a16="http://schemas.microsoft.com/office/drawing/2014/main" id="{B7CC1E38-FA9A-49FE-ADBA-D63ABC7EEC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849" y="3803329"/>
            <a:ext cx="2828793" cy="2371660"/>
          </a:xfrm>
          <a:prstGeom prst="rect">
            <a:avLst/>
          </a:prstGeom>
        </p:spPr>
      </p:pic>
      <p:pic>
        <p:nvPicPr>
          <p:cNvPr id="7" name="Picture 6" descr="Chart, line chart, histogram&#10;&#10;Description automatically generated">
            <a:extLst>
              <a:ext uri="{FF2B5EF4-FFF2-40B4-BE49-F238E27FC236}">
                <a16:creationId xmlns:a16="http://schemas.microsoft.com/office/drawing/2014/main" id="{CCEA47EB-266F-49AC-A008-F70AC3188E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370" y="1414707"/>
            <a:ext cx="2665854" cy="2249456"/>
          </a:xfrm>
          <a:prstGeom prst="rect">
            <a:avLst/>
          </a:prstGeom>
        </p:spPr>
      </p:pic>
      <p:pic>
        <p:nvPicPr>
          <p:cNvPr id="10" name="Picture 9" descr="A picture containing bird, bird of prey&#10;&#10;Description automatically generated">
            <a:extLst>
              <a:ext uri="{FF2B5EF4-FFF2-40B4-BE49-F238E27FC236}">
                <a16:creationId xmlns:a16="http://schemas.microsoft.com/office/drawing/2014/main" id="{D65083C5-8FE3-435B-98F3-B1A3668E77AD}"/>
              </a:ext>
            </a:extLst>
          </p:cNvPr>
          <p:cNvPicPr>
            <a:picLocks noChangeAspect="1"/>
          </p:cNvPicPr>
          <p:nvPr/>
        </p:nvPicPr>
        <p:blipFill rotWithShape="1">
          <a:blip r:embed="rId5">
            <a:extLst>
              <a:ext uri="{28A0092B-C50C-407E-A947-70E740481C1C}">
                <a14:useLocalDpi xmlns:a14="http://schemas.microsoft.com/office/drawing/2010/main" val="0"/>
              </a:ext>
            </a:extLst>
          </a:blip>
          <a:srcRect l="13591" r="17364" b="30646"/>
          <a:stretch/>
        </p:blipFill>
        <p:spPr>
          <a:xfrm>
            <a:off x="1045048" y="3888591"/>
            <a:ext cx="569912" cy="496444"/>
          </a:xfrm>
          <a:prstGeom prst="rect">
            <a:avLst/>
          </a:prstGeom>
        </p:spPr>
      </p:pic>
      <p:pic>
        <p:nvPicPr>
          <p:cNvPr id="12" name="Picture 11" descr="A picture containing plant&#10;&#10;Description automatically generated">
            <a:extLst>
              <a:ext uri="{FF2B5EF4-FFF2-40B4-BE49-F238E27FC236}">
                <a16:creationId xmlns:a16="http://schemas.microsoft.com/office/drawing/2014/main" id="{CA1E5927-2E14-4C56-B5EF-B9389F8B82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5128" y="1525949"/>
            <a:ext cx="435601" cy="572688"/>
          </a:xfrm>
          <a:prstGeom prst="rect">
            <a:avLst/>
          </a:prstGeom>
        </p:spPr>
      </p:pic>
      <p:sp>
        <p:nvSpPr>
          <p:cNvPr id="13" name="TextBox 12">
            <a:extLst>
              <a:ext uri="{FF2B5EF4-FFF2-40B4-BE49-F238E27FC236}">
                <a16:creationId xmlns:a16="http://schemas.microsoft.com/office/drawing/2014/main" id="{587767F8-9639-48A3-95F1-31A151A67D62}"/>
              </a:ext>
            </a:extLst>
          </p:cNvPr>
          <p:cNvSpPr txBox="1"/>
          <p:nvPr/>
        </p:nvSpPr>
        <p:spPr>
          <a:xfrm>
            <a:off x="1720384" y="6132788"/>
            <a:ext cx="518732" cy="323165"/>
          </a:xfrm>
          <a:prstGeom prst="rect">
            <a:avLst/>
          </a:prstGeom>
          <a:noFill/>
        </p:spPr>
        <p:txBody>
          <a:bodyPr wrap="none" rtlCol="0">
            <a:spAutoFit/>
          </a:bodyPr>
          <a:lstStyle/>
          <a:p>
            <a:r>
              <a:rPr lang="en-US" sz="1500" dirty="0">
                <a:solidFill>
                  <a:schemeClr val="accent1">
                    <a:lumMod val="75000"/>
                  </a:schemeClr>
                </a:solidFill>
                <a:latin typeface="+mj-lt"/>
              </a:rPr>
              <a:t>Year</a:t>
            </a:r>
            <a:endParaRPr lang="en-GB" sz="1500" dirty="0">
              <a:solidFill>
                <a:schemeClr val="accent1">
                  <a:lumMod val="75000"/>
                </a:schemeClr>
              </a:solidFill>
              <a:latin typeface="+mj-lt"/>
            </a:endParaRPr>
          </a:p>
        </p:txBody>
      </p:sp>
      <p:sp>
        <p:nvSpPr>
          <p:cNvPr id="14" name="TextBox 13">
            <a:extLst>
              <a:ext uri="{FF2B5EF4-FFF2-40B4-BE49-F238E27FC236}">
                <a16:creationId xmlns:a16="http://schemas.microsoft.com/office/drawing/2014/main" id="{820E7CD8-1B88-4BAC-87CF-5EDA41082084}"/>
              </a:ext>
            </a:extLst>
          </p:cNvPr>
          <p:cNvSpPr txBox="1"/>
          <p:nvPr/>
        </p:nvSpPr>
        <p:spPr>
          <a:xfrm rot="16200000">
            <a:off x="-993329" y="3514424"/>
            <a:ext cx="2489336" cy="323165"/>
          </a:xfrm>
          <a:prstGeom prst="rect">
            <a:avLst/>
          </a:prstGeom>
          <a:noFill/>
        </p:spPr>
        <p:txBody>
          <a:bodyPr wrap="none" rtlCol="0">
            <a:spAutoFit/>
          </a:bodyPr>
          <a:lstStyle/>
          <a:p>
            <a:r>
              <a:rPr lang="en-US" sz="1500" dirty="0">
                <a:solidFill>
                  <a:schemeClr val="accent1">
                    <a:lumMod val="75000"/>
                  </a:schemeClr>
                </a:solidFill>
                <a:latin typeface="+mj-lt"/>
              </a:rPr>
              <a:t>Cumulative species described</a:t>
            </a:r>
            <a:endParaRPr lang="en-GB" sz="1500" dirty="0">
              <a:solidFill>
                <a:schemeClr val="accent1">
                  <a:lumMod val="75000"/>
                </a:schemeClr>
              </a:solidFill>
              <a:latin typeface="+mj-lt"/>
            </a:endParaRPr>
          </a:p>
        </p:txBody>
      </p:sp>
      <p:sp>
        <p:nvSpPr>
          <p:cNvPr id="15" name="TextBox 14">
            <a:extLst>
              <a:ext uri="{FF2B5EF4-FFF2-40B4-BE49-F238E27FC236}">
                <a16:creationId xmlns:a16="http://schemas.microsoft.com/office/drawing/2014/main" id="{5DD4E8CF-B654-460A-96C3-D761109DE21C}"/>
              </a:ext>
            </a:extLst>
          </p:cNvPr>
          <p:cNvSpPr txBox="1"/>
          <p:nvPr/>
        </p:nvSpPr>
        <p:spPr>
          <a:xfrm>
            <a:off x="47012" y="6482212"/>
            <a:ext cx="1663212" cy="323165"/>
          </a:xfrm>
          <a:prstGeom prst="rect">
            <a:avLst/>
          </a:prstGeom>
          <a:noFill/>
        </p:spPr>
        <p:txBody>
          <a:bodyPr wrap="none" rtlCol="0">
            <a:spAutoFit/>
          </a:bodyPr>
          <a:lstStyle/>
          <a:p>
            <a:r>
              <a:rPr lang="en-US" sz="1500" dirty="0" err="1"/>
              <a:t>Bebber</a:t>
            </a:r>
            <a:r>
              <a:rPr lang="en-US" sz="1500" dirty="0"/>
              <a:t> et al., 2007</a:t>
            </a:r>
            <a:endParaRPr lang="en-GB" sz="1500" dirty="0"/>
          </a:p>
        </p:txBody>
      </p:sp>
      <p:pic>
        <p:nvPicPr>
          <p:cNvPr id="17" name="Picture 16" descr="Chart, scatter chart&#10;&#10;Description automatically generated">
            <a:extLst>
              <a:ext uri="{FF2B5EF4-FFF2-40B4-BE49-F238E27FC236}">
                <a16:creationId xmlns:a16="http://schemas.microsoft.com/office/drawing/2014/main" id="{6D92DD48-F111-4E3E-9F3E-85D11A3D67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25188" y="3860315"/>
            <a:ext cx="2472469" cy="2207270"/>
          </a:xfrm>
          <a:prstGeom prst="rect">
            <a:avLst/>
          </a:prstGeom>
        </p:spPr>
      </p:pic>
      <p:pic>
        <p:nvPicPr>
          <p:cNvPr id="19" name="Picture 18" descr="Chart, scatter chart&#10;&#10;Description automatically generated">
            <a:extLst>
              <a:ext uri="{FF2B5EF4-FFF2-40B4-BE49-F238E27FC236}">
                <a16:creationId xmlns:a16="http://schemas.microsoft.com/office/drawing/2014/main" id="{027BC85F-57F8-437E-B6F3-D2158D29D68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36056" y="1414707"/>
            <a:ext cx="2339518" cy="2289476"/>
          </a:xfrm>
          <a:prstGeom prst="rect">
            <a:avLst/>
          </a:prstGeom>
        </p:spPr>
      </p:pic>
      <p:sp>
        <p:nvSpPr>
          <p:cNvPr id="21" name="TextBox 20">
            <a:extLst>
              <a:ext uri="{FF2B5EF4-FFF2-40B4-BE49-F238E27FC236}">
                <a16:creationId xmlns:a16="http://schemas.microsoft.com/office/drawing/2014/main" id="{FFF429B4-933B-44CF-A80B-9ADE92E11D26}"/>
              </a:ext>
            </a:extLst>
          </p:cNvPr>
          <p:cNvSpPr txBox="1"/>
          <p:nvPr/>
        </p:nvSpPr>
        <p:spPr>
          <a:xfrm>
            <a:off x="3751476" y="6106559"/>
            <a:ext cx="2489336" cy="553998"/>
          </a:xfrm>
          <a:prstGeom prst="rect">
            <a:avLst/>
          </a:prstGeom>
          <a:noFill/>
        </p:spPr>
        <p:txBody>
          <a:bodyPr wrap="none" rtlCol="0">
            <a:spAutoFit/>
          </a:bodyPr>
          <a:lstStyle/>
          <a:p>
            <a:pPr algn="ctr"/>
            <a:r>
              <a:rPr lang="en-US" sz="1500" dirty="0">
                <a:solidFill>
                  <a:schemeClr val="accent1">
                    <a:lumMod val="75000"/>
                  </a:schemeClr>
                </a:solidFill>
                <a:latin typeface="+mj-lt"/>
              </a:rPr>
              <a:t>Cumulative species described</a:t>
            </a:r>
          </a:p>
          <a:p>
            <a:pPr algn="ctr"/>
            <a:r>
              <a:rPr lang="en-US" sz="1500" dirty="0">
                <a:solidFill>
                  <a:schemeClr val="accent1">
                    <a:lumMod val="75000"/>
                  </a:schemeClr>
                </a:solidFill>
                <a:latin typeface="+mj-lt"/>
              </a:rPr>
              <a:t> in year </a:t>
            </a:r>
            <a:r>
              <a:rPr lang="en-US" sz="1500" i="1" dirty="0">
                <a:solidFill>
                  <a:schemeClr val="accent1">
                    <a:lumMod val="75000"/>
                  </a:schemeClr>
                </a:solidFill>
                <a:latin typeface="+mj-lt"/>
              </a:rPr>
              <a:t>t</a:t>
            </a:r>
            <a:r>
              <a:rPr lang="en-US" sz="1500" dirty="0">
                <a:solidFill>
                  <a:schemeClr val="accent1">
                    <a:lumMod val="75000"/>
                  </a:schemeClr>
                </a:solidFill>
                <a:latin typeface="+mj-lt"/>
              </a:rPr>
              <a:t>-1</a:t>
            </a:r>
          </a:p>
        </p:txBody>
      </p:sp>
      <p:sp>
        <p:nvSpPr>
          <p:cNvPr id="22" name="TextBox 21">
            <a:extLst>
              <a:ext uri="{FF2B5EF4-FFF2-40B4-BE49-F238E27FC236}">
                <a16:creationId xmlns:a16="http://schemas.microsoft.com/office/drawing/2014/main" id="{224E93A1-C7B4-4EF4-BD8C-BDEEA6FAF4A3}"/>
              </a:ext>
            </a:extLst>
          </p:cNvPr>
          <p:cNvSpPr txBox="1"/>
          <p:nvPr/>
        </p:nvSpPr>
        <p:spPr>
          <a:xfrm rot="16200000">
            <a:off x="2273182" y="3444484"/>
            <a:ext cx="2334678" cy="323165"/>
          </a:xfrm>
          <a:prstGeom prst="rect">
            <a:avLst/>
          </a:prstGeom>
          <a:noFill/>
        </p:spPr>
        <p:txBody>
          <a:bodyPr wrap="none" rtlCol="0">
            <a:spAutoFit/>
          </a:bodyPr>
          <a:lstStyle/>
          <a:p>
            <a:pPr algn="ctr"/>
            <a:r>
              <a:rPr lang="en-US" sz="1500" dirty="0">
                <a:solidFill>
                  <a:schemeClr val="accent1">
                    <a:lumMod val="75000"/>
                  </a:schemeClr>
                </a:solidFill>
                <a:latin typeface="+mj-lt"/>
              </a:rPr>
              <a:t>Species discovered in year </a:t>
            </a:r>
            <a:r>
              <a:rPr lang="en-US" sz="1500" i="1" dirty="0">
                <a:solidFill>
                  <a:schemeClr val="accent1">
                    <a:lumMod val="75000"/>
                  </a:schemeClr>
                </a:solidFill>
                <a:latin typeface="+mj-lt"/>
              </a:rPr>
              <a:t>t</a:t>
            </a:r>
            <a:endParaRPr lang="en-US" sz="1500" dirty="0">
              <a:solidFill>
                <a:schemeClr val="accent1">
                  <a:lumMod val="75000"/>
                </a:schemeClr>
              </a:solidFill>
              <a:latin typeface="+mj-lt"/>
            </a:endParaRPr>
          </a:p>
        </p:txBody>
      </p:sp>
      <p:sp>
        <p:nvSpPr>
          <p:cNvPr id="25" name="Rectangle 24">
            <a:extLst>
              <a:ext uri="{FF2B5EF4-FFF2-40B4-BE49-F238E27FC236}">
                <a16:creationId xmlns:a16="http://schemas.microsoft.com/office/drawing/2014/main" id="{DBCCA8A4-9C98-4119-A8DC-50A7FD3EC41A}"/>
              </a:ext>
            </a:extLst>
          </p:cNvPr>
          <p:cNvSpPr/>
          <p:nvPr/>
        </p:nvSpPr>
        <p:spPr>
          <a:xfrm>
            <a:off x="3602104" y="3689734"/>
            <a:ext cx="256032" cy="256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Picture 25" descr="A picture containing plant&#10;&#10;Description automatically generated">
            <a:extLst>
              <a:ext uri="{FF2B5EF4-FFF2-40B4-BE49-F238E27FC236}">
                <a16:creationId xmlns:a16="http://schemas.microsoft.com/office/drawing/2014/main" id="{3FBAB2F1-B22B-40BF-B313-66A280C7491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19953" y="1506229"/>
            <a:ext cx="308794" cy="405974"/>
          </a:xfrm>
          <a:prstGeom prst="rect">
            <a:avLst/>
          </a:prstGeom>
        </p:spPr>
      </p:pic>
      <p:pic>
        <p:nvPicPr>
          <p:cNvPr id="27" name="Picture 26" descr="A picture containing bird, bird of prey&#10;&#10;Description automatically generated">
            <a:extLst>
              <a:ext uri="{FF2B5EF4-FFF2-40B4-BE49-F238E27FC236}">
                <a16:creationId xmlns:a16="http://schemas.microsoft.com/office/drawing/2014/main" id="{73A0FFFB-7CCA-462B-A214-8396108EA3E8}"/>
              </a:ext>
            </a:extLst>
          </p:cNvPr>
          <p:cNvPicPr>
            <a:picLocks noChangeAspect="1"/>
          </p:cNvPicPr>
          <p:nvPr/>
        </p:nvPicPr>
        <p:blipFill rotWithShape="1">
          <a:blip r:embed="rId5">
            <a:extLst>
              <a:ext uri="{28A0092B-C50C-407E-A947-70E740481C1C}">
                <a14:useLocalDpi xmlns:a14="http://schemas.microsoft.com/office/drawing/2010/main" val="0"/>
              </a:ext>
            </a:extLst>
          </a:blip>
          <a:srcRect l="13591" r="17364" b="30646"/>
          <a:stretch/>
        </p:blipFill>
        <p:spPr>
          <a:xfrm>
            <a:off x="4127409" y="3945766"/>
            <a:ext cx="482141" cy="419988"/>
          </a:xfrm>
          <a:prstGeom prst="rect">
            <a:avLst/>
          </a:prstGeom>
        </p:spPr>
      </p:pic>
      <p:pic>
        <p:nvPicPr>
          <p:cNvPr id="29" name="Picture 28" descr="A picture containing light&#10;&#10;Description automatically generated">
            <a:extLst>
              <a:ext uri="{FF2B5EF4-FFF2-40B4-BE49-F238E27FC236}">
                <a16:creationId xmlns:a16="http://schemas.microsoft.com/office/drawing/2014/main" id="{BDC0938C-B2AF-45AF-BC4B-DD52FC6A20C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37139" y="1618911"/>
            <a:ext cx="791658" cy="791658"/>
          </a:xfrm>
          <a:prstGeom prst="rect">
            <a:avLst/>
          </a:prstGeom>
        </p:spPr>
      </p:pic>
      <p:pic>
        <p:nvPicPr>
          <p:cNvPr id="31" name="Picture 30">
            <a:extLst>
              <a:ext uri="{FF2B5EF4-FFF2-40B4-BE49-F238E27FC236}">
                <a16:creationId xmlns:a16="http://schemas.microsoft.com/office/drawing/2014/main" id="{DA457009-DE26-4DA7-A8FF-04BA66DBAF6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63061" y="3981083"/>
            <a:ext cx="739813" cy="739813"/>
          </a:xfrm>
          <a:prstGeom prst="rect">
            <a:avLst/>
          </a:prstGeom>
        </p:spPr>
      </p:pic>
      <p:grpSp>
        <p:nvGrpSpPr>
          <p:cNvPr id="35" name="Group 34">
            <a:extLst>
              <a:ext uri="{FF2B5EF4-FFF2-40B4-BE49-F238E27FC236}">
                <a16:creationId xmlns:a16="http://schemas.microsoft.com/office/drawing/2014/main" id="{7A8E2104-CCB8-4C91-9FB3-592DBF146333}"/>
              </a:ext>
            </a:extLst>
          </p:cNvPr>
          <p:cNvGrpSpPr/>
          <p:nvPr/>
        </p:nvGrpSpPr>
        <p:grpSpPr>
          <a:xfrm>
            <a:off x="6282308" y="2150788"/>
            <a:ext cx="5665231" cy="3419053"/>
            <a:chOff x="6429085" y="807721"/>
            <a:chExt cx="5665231" cy="3419053"/>
          </a:xfrm>
        </p:grpSpPr>
        <p:pic>
          <p:nvPicPr>
            <p:cNvPr id="24" name="Picture 23" descr="Chart, line chart&#10;&#10;Description automatically generated">
              <a:extLst>
                <a:ext uri="{FF2B5EF4-FFF2-40B4-BE49-F238E27FC236}">
                  <a16:creationId xmlns:a16="http://schemas.microsoft.com/office/drawing/2014/main" id="{B49530EA-986D-42B9-8823-9040B00AEDCE}"/>
                </a:ext>
              </a:extLst>
            </p:cNvPr>
            <p:cNvPicPr>
              <a:picLocks noChangeAspect="1"/>
            </p:cNvPicPr>
            <p:nvPr/>
          </p:nvPicPr>
          <p:blipFill rotWithShape="1">
            <a:blip r:embed="rId11">
              <a:extLst>
                <a:ext uri="{28A0092B-C50C-407E-A947-70E740481C1C}">
                  <a14:useLocalDpi xmlns:a14="http://schemas.microsoft.com/office/drawing/2010/main" val="0"/>
                </a:ext>
              </a:extLst>
            </a:blip>
            <a:srcRect b="33386"/>
            <a:stretch/>
          </p:blipFill>
          <p:spPr>
            <a:xfrm>
              <a:off x="6429085" y="807721"/>
              <a:ext cx="5665231" cy="3252168"/>
            </a:xfrm>
            <a:prstGeom prst="rect">
              <a:avLst/>
            </a:prstGeom>
          </p:spPr>
        </p:pic>
        <p:sp>
          <p:nvSpPr>
            <p:cNvPr id="32" name="TextBox 31">
              <a:extLst>
                <a:ext uri="{FF2B5EF4-FFF2-40B4-BE49-F238E27FC236}">
                  <a16:creationId xmlns:a16="http://schemas.microsoft.com/office/drawing/2014/main" id="{ADC4622E-93C1-4295-BA04-B743BAD08574}"/>
                </a:ext>
              </a:extLst>
            </p:cNvPr>
            <p:cNvSpPr txBox="1"/>
            <p:nvPr/>
          </p:nvSpPr>
          <p:spPr>
            <a:xfrm>
              <a:off x="10016799" y="3903609"/>
              <a:ext cx="1982146" cy="323165"/>
            </a:xfrm>
            <a:prstGeom prst="rect">
              <a:avLst/>
            </a:prstGeom>
            <a:noFill/>
          </p:spPr>
          <p:txBody>
            <a:bodyPr wrap="none" rtlCol="0">
              <a:spAutoFit/>
            </a:bodyPr>
            <a:lstStyle/>
            <a:p>
              <a:r>
                <a:rPr lang="en-US" sz="1500" dirty="0" err="1"/>
                <a:t>Woolhouse</a:t>
              </a:r>
              <a:r>
                <a:rPr lang="en-US" sz="1500" dirty="0"/>
                <a:t> </a:t>
              </a:r>
              <a:r>
                <a:rPr lang="en-US" sz="1500" i="1" dirty="0"/>
                <a:t>et al.</a:t>
              </a:r>
              <a:r>
                <a:rPr lang="en-US" sz="1500" dirty="0"/>
                <a:t>, 2008</a:t>
              </a:r>
              <a:endParaRPr lang="en-GB" sz="1500" dirty="0"/>
            </a:p>
          </p:txBody>
        </p:sp>
        <p:sp>
          <p:nvSpPr>
            <p:cNvPr id="33" name="TextBox 32">
              <a:extLst>
                <a:ext uri="{FF2B5EF4-FFF2-40B4-BE49-F238E27FC236}">
                  <a16:creationId xmlns:a16="http://schemas.microsoft.com/office/drawing/2014/main" id="{423DD6F9-E882-4BDD-A095-56B8DA1016BD}"/>
                </a:ext>
              </a:extLst>
            </p:cNvPr>
            <p:cNvSpPr txBox="1"/>
            <p:nvPr/>
          </p:nvSpPr>
          <p:spPr>
            <a:xfrm>
              <a:off x="7620240" y="916302"/>
              <a:ext cx="2879927" cy="707886"/>
            </a:xfrm>
            <a:prstGeom prst="rect">
              <a:avLst/>
            </a:prstGeom>
            <a:noFill/>
          </p:spPr>
          <p:txBody>
            <a:bodyPr wrap="square" rtlCol="0">
              <a:spAutoFit/>
            </a:bodyPr>
            <a:lstStyle/>
            <a:p>
              <a:r>
                <a:rPr lang="en-US" sz="2000" dirty="0">
                  <a:solidFill>
                    <a:schemeClr val="accent1">
                      <a:lumMod val="75000"/>
                    </a:schemeClr>
                  </a:solidFill>
                  <a:latin typeface="+mj-lt"/>
                </a:rPr>
                <a:t>Human virus discovery curve to 2005</a:t>
              </a:r>
            </a:p>
          </p:txBody>
        </p:sp>
        <p:sp>
          <p:nvSpPr>
            <p:cNvPr id="34" name="Rectangle 33">
              <a:extLst>
                <a:ext uri="{FF2B5EF4-FFF2-40B4-BE49-F238E27FC236}">
                  <a16:creationId xmlns:a16="http://schemas.microsoft.com/office/drawing/2014/main" id="{90FC687E-A8A3-4E2F-9C78-808A5C3B4423}"/>
                </a:ext>
              </a:extLst>
            </p:cNvPr>
            <p:cNvSpPr/>
            <p:nvPr/>
          </p:nvSpPr>
          <p:spPr>
            <a:xfrm>
              <a:off x="9760767" y="2604936"/>
              <a:ext cx="2253272" cy="877163"/>
            </a:xfrm>
            <a:prstGeom prst="rect">
              <a:avLst/>
            </a:prstGeom>
          </p:spPr>
          <p:txBody>
            <a:bodyPr wrap="square">
              <a:spAutoFit/>
            </a:bodyPr>
            <a:lstStyle/>
            <a:p>
              <a:r>
                <a:rPr lang="en-GB" sz="1700" i="1" dirty="0">
                  <a:solidFill>
                    <a:srgbClr val="C00000"/>
                  </a:solidFill>
                </a:rPr>
                <a:t>“we [estimate] 10—40 new species to be discovered by 2020”</a:t>
              </a:r>
            </a:p>
          </p:txBody>
        </p:sp>
      </p:grpSp>
      <p:sp>
        <p:nvSpPr>
          <p:cNvPr id="28" name="TextBox 27">
            <a:extLst>
              <a:ext uri="{FF2B5EF4-FFF2-40B4-BE49-F238E27FC236}">
                <a16:creationId xmlns:a16="http://schemas.microsoft.com/office/drawing/2014/main" id="{FEF79014-A6F2-400E-8811-2293EACD85A1}"/>
              </a:ext>
            </a:extLst>
          </p:cNvPr>
          <p:cNvSpPr txBox="1"/>
          <p:nvPr/>
        </p:nvSpPr>
        <p:spPr>
          <a:xfrm>
            <a:off x="78090" y="211050"/>
            <a:ext cx="12035820" cy="553998"/>
          </a:xfrm>
          <a:prstGeom prst="rect">
            <a:avLst/>
          </a:prstGeom>
          <a:noFill/>
        </p:spPr>
        <p:txBody>
          <a:bodyPr wrap="square" rtlCol="0">
            <a:spAutoFit/>
          </a:bodyPr>
          <a:lstStyle/>
          <a:p>
            <a:pPr algn="ctr"/>
            <a:r>
              <a:rPr lang="en-US" sz="3000" dirty="0">
                <a:solidFill>
                  <a:schemeClr val="accent5">
                    <a:lumMod val="50000"/>
                  </a:schemeClr>
                </a:solidFill>
                <a:latin typeface="+mj-lt"/>
              </a:rPr>
              <a:t>Counting species using temporal discovery curves</a:t>
            </a:r>
            <a:endParaRPr lang="en-GB" sz="3000" dirty="0">
              <a:solidFill>
                <a:schemeClr val="accent5">
                  <a:lumMod val="50000"/>
                </a:schemeClr>
              </a:solidFill>
              <a:latin typeface="+mj-lt"/>
            </a:endParaRPr>
          </a:p>
        </p:txBody>
      </p:sp>
    </p:spTree>
    <p:extLst>
      <p:ext uri="{BB962C8B-B14F-4D97-AF65-F5344CB8AC3E}">
        <p14:creationId xmlns:p14="http://schemas.microsoft.com/office/powerpoint/2010/main" val="2867576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D603C7-DDE4-4B89-81B4-17F8F453A9FB}"/>
              </a:ext>
            </a:extLst>
          </p:cNvPr>
          <p:cNvSpPr txBox="1"/>
          <p:nvPr/>
        </p:nvSpPr>
        <p:spPr>
          <a:xfrm>
            <a:off x="156180" y="234163"/>
            <a:ext cx="12035820" cy="1015663"/>
          </a:xfrm>
          <a:prstGeom prst="rect">
            <a:avLst/>
          </a:prstGeom>
          <a:noFill/>
        </p:spPr>
        <p:txBody>
          <a:bodyPr wrap="square" rtlCol="0">
            <a:spAutoFit/>
          </a:bodyPr>
          <a:lstStyle/>
          <a:p>
            <a:pPr algn="ctr"/>
            <a:r>
              <a:rPr lang="en-US" sz="3000" dirty="0">
                <a:solidFill>
                  <a:schemeClr val="accent5">
                    <a:lumMod val="50000"/>
                  </a:schemeClr>
                </a:solidFill>
                <a:latin typeface="+mj-lt"/>
              </a:rPr>
              <a:t>Are virus discovery rates declining in well-sampled mammal orders? </a:t>
            </a:r>
          </a:p>
          <a:p>
            <a:pPr algn="ctr"/>
            <a:r>
              <a:rPr lang="en-US" sz="3000" i="1" dirty="0">
                <a:solidFill>
                  <a:schemeClr val="accent5">
                    <a:lumMod val="50000"/>
                  </a:schemeClr>
                </a:solidFill>
                <a:latin typeface="+mj-lt"/>
              </a:rPr>
              <a:t>(i.e., is there any evidence they’re starting to asymptote?)</a:t>
            </a:r>
            <a:endParaRPr lang="en-GB" sz="3000" i="1" dirty="0">
              <a:solidFill>
                <a:schemeClr val="accent5">
                  <a:lumMod val="50000"/>
                </a:schemeClr>
              </a:solidFill>
              <a:latin typeface="+mj-lt"/>
            </a:endParaRPr>
          </a:p>
        </p:txBody>
      </p:sp>
      <p:pic>
        <p:nvPicPr>
          <p:cNvPr id="5" name="Picture 4">
            <a:extLst>
              <a:ext uri="{FF2B5EF4-FFF2-40B4-BE49-F238E27FC236}">
                <a16:creationId xmlns:a16="http://schemas.microsoft.com/office/drawing/2014/main" id="{886B357D-926C-4C1F-8CD5-7797FD6AA7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180" y="5704371"/>
            <a:ext cx="919466" cy="919466"/>
          </a:xfrm>
          <a:prstGeom prst="rect">
            <a:avLst/>
          </a:prstGeom>
        </p:spPr>
      </p:pic>
      <p:pic>
        <p:nvPicPr>
          <p:cNvPr id="8" name="Picture 7" descr="Chart, line chart&#10;&#10;Description automatically generated">
            <a:extLst>
              <a:ext uri="{FF2B5EF4-FFF2-40B4-BE49-F238E27FC236}">
                <a16:creationId xmlns:a16="http://schemas.microsoft.com/office/drawing/2014/main" id="{5202074E-522D-466F-A960-AFA9647B53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3766" y="1920239"/>
            <a:ext cx="4034263" cy="3586011"/>
          </a:xfrm>
          <a:prstGeom prst="rect">
            <a:avLst/>
          </a:prstGeom>
        </p:spPr>
      </p:pic>
      <p:pic>
        <p:nvPicPr>
          <p:cNvPr id="10" name="Picture 9" descr="Chart, scatter chart&#10;&#10;Description automatically generated">
            <a:extLst>
              <a:ext uri="{FF2B5EF4-FFF2-40B4-BE49-F238E27FC236}">
                <a16:creationId xmlns:a16="http://schemas.microsoft.com/office/drawing/2014/main" id="{106B1C7E-F63F-4891-8234-5403C71F07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797231"/>
            <a:ext cx="4311030" cy="3832026"/>
          </a:xfrm>
          <a:prstGeom prst="rect">
            <a:avLst/>
          </a:prstGeom>
        </p:spPr>
      </p:pic>
      <p:pic>
        <p:nvPicPr>
          <p:cNvPr id="17" name="Picture 16">
            <a:extLst>
              <a:ext uri="{FF2B5EF4-FFF2-40B4-BE49-F238E27FC236}">
                <a16:creationId xmlns:a16="http://schemas.microsoft.com/office/drawing/2014/main" id="{44C649A4-C361-4C50-9714-C44A6DA61E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57400" y="1797231"/>
            <a:ext cx="904875" cy="1158240"/>
          </a:xfrm>
          <a:prstGeom prst="rect">
            <a:avLst/>
          </a:prstGeom>
        </p:spPr>
      </p:pic>
    </p:spTree>
    <p:extLst>
      <p:ext uri="{BB962C8B-B14F-4D97-AF65-F5344CB8AC3E}">
        <p14:creationId xmlns:p14="http://schemas.microsoft.com/office/powerpoint/2010/main" val="3610593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1313</Words>
  <Application>Microsoft Office PowerPoint</Application>
  <PresentationFormat>Widescreen</PresentationFormat>
  <Paragraphs>142</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Rory Gibb</dc:creator>
  <cp:lastModifiedBy>Rory Gibb</cp:lastModifiedBy>
  <cp:revision>146</cp:revision>
  <dcterms:created xsi:type="dcterms:W3CDTF">2021-01-07T10:57:54Z</dcterms:created>
  <dcterms:modified xsi:type="dcterms:W3CDTF">2021-08-10T08:36:37Z</dcterms:modified>
</cp:coreProperties>
</file>