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DF8BC8-65E2-4869-BEE1-AE2AFC36ECC2}">
          <p14:sldIdLst>
            <p14:sldId id="256"/>
            <p14:sldId id="257"/>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79" d="100"/>
          <a:sy n="79" d="100"/>
        </p:scale>
        <p:origin x="12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D7C2DEF-63C5-495B-BBE5-720E5D12B4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E21E403-0B61-4473-BE57-AB0F1637967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5" name="Picture 4">
            <a:extLst>
              <a:ext uri="{FF2B5EF4-FFF2-40B4-BE49-F238E27FC236}">
                <a16:creationId xmlns:a16="http://schemas.microsoft.com/office/drawing/2014/main" id="{78E51CAD-4AD7-484C-B746-145CA7E0A303}"/>
              </a:ext>
            </a:extLst>
          </p:cNvPr>
          <p:cNvPicPr>
            <a:picLocks noChangeAspect="1"/>
          </p:cNvPicPr>
          <p:nvPr/>
        </p:nvPicPr>
        <p:blipFill>
          <a:blip r:embed="rId3"/>
          <a:stretch>
            <a:fillRect/>
          </a:stretch>
        </p:blipFill>
        <p:spPr>
          <a:xfrm>
            <a:off x="5578097" y="1176899"/>
            <a:ext cx="5115048" cy="4643494"/>
          </a:xfrm>
          <a:prstGeom prst="rect">
            <a:avLst/>
          </a:prstGeom>
        </p:spPr>
      </p:pic>
      <p:sp>
        <p:nvSpPr>
          <p:cNvPr id="2" name="Title 1">
            <a:extLst>
              <a:ext uri="{FF2B5EF4-FFF2-40B4-BE49-F238E27FC236}">
                <a16:creationId xmlns:a16="http://schemas.microsoft.com/office/drawing/2014/main" id="{F2E8B5B2-4FB9-4A0A-8E09-30DECCAE9807}"/>
              </a:ext>
            </a:extLst>
          </p:cNvPr>
          <p:cNvSpPr>
            <a:spLocks noGrp="1"/>
          </p:cNvSpPr>
          <p:nvPr>
            <p:ph type="ctrTitle"/>
          </p:nvPr>
        </p:nvSpPr>
        <p:spPr>
          <a:xfrm>
            <a:off x="636696" y="643464"/>
            <a:ext cx="3761964" cy="3273061"/>
          </a:xfrm>
          <a:noFill/>
          <a:ln w="19050">
            <a:noFill/>
            <a:prstDash val="dash"/>
          </a:ln>
        </p:spPr>
        <p:txBody>
          <a:bodyPr>
            <a:normAutofit/>
          </a:bodyPr>
          <a:lstStyle/>
          <a:p>
            <a:pPr algn="r"/>
            <a:r>
              <a:rPr lang="en-US" sz="4800"/>
              <a:t>Bros Know</a:t>
            </a:r>
          </a:p>
        </p:txBody>
      </p:sp>
      <p:sp>
        <p:nvSpPr>
          <p:cNvPr id="3" name="Subtitle 2">
            <a:extLst>
              <a:ext uri="{FF2B5EF4-FFF2-40B4-BE49-F238E27FC236}">
                <a16:creationId xmlns:a16="http://schemas.microsoft.com/office/drawing/2014/main" id="{A167602C-D5EE-4B07-A61F-12D0482378F0}"/>
              </a:ext>
            </a:extLst>
          </p:cNvPr>
          <p:cNvSpPr>
            <a:spLocks noGrp="1"/>
          </p:cNvSpPr>
          <p:nvPr>
            <p:ph type="subTitle" idx="1"/>
          </p:nvPr>
        </p:nvSpPr>
        <p:spPr>
          <a:xfrm>
            <a:off x="636695" y="3923151"/>
            <a:ext cx="3761965" cy="2293885"/>
          </a:xfrm>
          <a:noFill/>
          <a:ln w="19050">
            <a:noFill/>
            <a:prstDash val="dash"/>
          </a:ln>
        </p:spPr>
        <p:txBody>
          <a:bodyPr>
            <a:normAutofit/>
          </a:bodyPr>
          <a:lstStyle/>
          <a:p>
            <a:pPr algn="r"/>
            <a:r>
              <a:rPr lang="en-US"/>
              <a:t>Leroy Jenkins Edition (Bodybuilding App)</a:t>
            </a:r>
          </a:p>
          <a:p>
            <a:pPr algn="r"/>
            <a:r>
              <a:rPr lang="en-US"/>
              <a:t>#BrosWhoCode(gains);</a:t>
            </a:r>
          </a:p>
        </p:txBody>
      </p:sp>
    </p:spTree>
    <p:extLst>
      <p:ext uri="{BB962C8B-B14F-4D97-AF65-F5344CB8AC3E}">
        <p14:creationId xmlns:p14="http://schemas.microsoft.com/office/powerpoint/2010/main" val="338995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A15B1D-0133-4CB3-B7CC-61FA728745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EF2F61C-287D-47BC-878F-C876F74FFDD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4" name="Rounded Rectangle 14">
            <a:extLst>
              <a:ext uri="{FF2B5EF4-FFF2-40B4-BE49-F238E27FC236}">
                <a16:creationId xmlns:a16="http://schemas.microsoft.com/office/drawing/2014/main" id="{B5BA9375-863F-4B24-9083-14FE819F8E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D5344B5-6465-4B4D-BFC2-86F422E535AE}"/>
              </a:ext>
            </a:extLst>
          </p:cNvPr>
          <p:cNvPicPr>
            <a:picLocks noChangeAspect="1"/>
          </p:cNvPicPr>
          <p:nvPr/>
        </p:nvPicPr>
        <p:blipFill rotWithShape="1">
          <a:blip r:embed="rId3"/>
          <a:srcRect r="1" b="1632"/>
          <a:stretch/>
        </p:blipFill>
        <p:spPr>
          <a:xfrm>
            <a:off x="6407004" y="1336566"/>
            <a:ext cx="4683948" cy="4607567"/>
          </a:xfrm>
          <a:prstGeom prst="rect">
            <a:avLst/>
          </a:prstGeom>
        </p:spPr>
      </p:pic>
      <p:sp>
        <p:nvSpPr>
          <p:cNvPr id="2" name="Title 1">
            <a:extLst>
              <a:ext uri="{FF2B5EF4-FFF2-40B4-BE49-F238E27FC236}">
                <a16:creationId xmlns:a16="http://schemas.microsoft.com/office/drawing/2014/main" id="{12624DB2-F37A-43EF-9BAA-7A89D6A01CA3}"/>
              </a:ext>
            </a:extLst>
          </p:cNvPr>
          <p:cNvSpPr>
            <a:spLocks noGrp="1"/>
          </p:cNvSpPr>
          <p:nvPr>
            <p:ph type="title"/>
          </p:nvPr>
        </p:nvSpPr>
        <p:spPr>
          <a:xfrm>
            <a:off x="685800" y="764373"/>
            <a:ext cx="4753466" cy="1293028"/>
          </a:xfrm>
        </p:spPr>
        <p:txBody>
          <a:bodyPr>
            <a:normAutofit/>
          </a:bodyPr>
          <a:lstStyle/>
          <a:p>
            <a:r>
              <a:rPr lang="en-US"/>
              <a:t>Bros Know App Intro</a:t>
            </a:r>
            <a:endParaRPr lang="en-US" dirty="0"/>
          </a:p>
        </p:txBody>
      </p:sp>
      <p:sp>
        <p:nvSpPr>
          <p:cNvPr id="3" name="Content Placeholder 2">
            <a:extLst>
              <a:ext uri="{FF2B5EF4-FFF2-40B4-BE49-F238E27FC236}">
                <a16:creationId xmlns:a16="http://schemas.microsoft.com/office/drawing/2014/main" id="{6087342F-54B7-455C-9AB9-8A9C9B889755}"/>
              </a:ext>
            </a:extLst>
          </p:cNvPr>
          <p:cNvSpPr>
            <a:spLocks noGrp="1"/>
          </p:cNvSpPr>
          <p:nvPr>
            <p:ph idx="1"/>
          </p:nvPr>
        </p:nvSpPr>
        <p:spPr>
          <a:xfrm>
            <a:off x="685801" y="2194560"/>
            <a:ext cx="4753466" cy="4024125"/>
          </a:xfrm>
        </p:spPr>
        <p:txBody>
          <a:bodyPr>
            <a:normAutofit/>
          </a:bodyPr>
          <a:lstStyle/>
          <a:p>
            <a:r>
              <a:rPr lang="en-US" sz="1500"/>
              <a:t>Over the years in and out of so many gyms all over the country and the world for that matter, there is always the common talk around the gym we will call "Bro Talk" usually about personal goals, opinionated gossip, on the heard this and that we will call "Bro Science".</a:t>
            </a:r>
          </a:p>
          <a:p>
            <a:endParaRPr lang="en-US" sz="1500"/>
          </a:p>
          <a:p>
            <a:r>
              <a:rPr lang="en-US" sz="1500"/>
              <a:t>I am choosing as my class project to come up with an application that can be a quick reference for Bro's in the gym, during these Bro Talk sessions, and to also give the user a great overall body composition picture not only to track your progress, see some results to your hard work, see where you could make some improvements, but to also be able to brag a little to your Bro's. </a:t>
            </a:r>
          </a:p>
          <a:p>
            <a:endParaRPr lang="en-US" sz="1500"/>
          </a:p>
          <a:p>
            <a:endParaRPr lang="en-US" sz="1500"/>
          </a:p>
          <a:p>
            <a:endParaRPr lang="en-US" sz="1500"/>
          </a:p>
          <a:p>
            <a:endParaRPr lang="en-US" sz="1500"/>
          </a:p>
        </p:txBody>
      </p:sp>
    </p:spTree>
    <p:extLst>
      <p:ext uri="{BB962C8B-B14F-4D97-AF65-F5344CB8AC3E}">
        <p14:creationId xmlns:p14="http://schemas.microsoft.com/office/powerpoint/2010/main" val="188440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4F9CB4-17A0-4103-8334-8C20C5647781}"/>
              </a:ext>
            </a:extLst>
          </p:cNvPr>
          <p:cNvSpPr>
            <a:spLocks noGrp="1"/>
          </p:cNvSpPr>
          <p:nvPr>
            <p:ph type="title"/>
          </p:nvPr>
        </p:nvSpPr>
        <p:spPr>
          <a:xfrm>
            <a:off x="685800" y="757990"/>
            <a:ext cx="6873240" cy="661738"/>
          </a:xfrm>
        </p:spPr>
        <p:txBody>
          <a:bodyPr/>
          <a:lstStyle/>
          <a:p>
            <a:r>
              <a:rPr lang="en-US" dirty="0"/>
              <a:t>Overview</a:t>
            </a:r>
          </a:p>
        </p:txBody>
      </p:sp>
      <p:pic>
        <p:nvPicPr>
          <p:cNvPr id="9" name="Picture Placeholder 8">
            <a:extLst>
              <a:ext uri="{FF2B5EF4-FFF2-40B4-BE49-F238E27FC236}">
                <a16:creationId xmlns:a16="http://schemas.microsoft.com/office/drawing/2014/main" id="{23AC78DF-D5CC-4136-98C3-CC4542EC1ABD}"/>
              </a:ext>
            </a:extLst>
          </p:cNvPr>
          <p:cNvPicPr>
            <a:picLocks noGrp="1" noChangeAspect="1"/>
          </p:cNvPicPr>
          <p:nvPr>
            <p:ph type="pic" idx="1"/>
          </p:nvPr>
        </p:nvPicPr>
        <p:blipFill>
          <a:blip r:embed="rId2"/>
          <a:stretch>
            <a:fillRect/>
          </a:stretch>
        </p:blipFill>
        <p:spPr>
          <a:xfrm>
            <a:off x="7861238" y="1419727"/>
            <a:ext cx="3644962" cy="4644190"/>
          </a:xfrm>
        </p:spPr>
      </p:pic>
      <p:sp>
        <p:nvSpPr>
          <p:cNvPr id="7" name="Text Placeholder 6">
            <a:extLst>
              <a:ext uri="{FF2B5EF4-FFF2-40B4-BE49-F238E27FC236}">
                <a16:creationId xmlns:a16="http://schemas.microsoft.com/office/drawing/2014/main" id="{49335192-90B3-49C9-92E6-52E1668F681E}"/>
              </a:ext>
            </a:extLst>
          </p:cNvPr>
          <p:cNvSpPr>
            <a:spLocks noGrp="1"/>
          </p:cNvSpPr>
          <p:nvPr>
            <p:ph type="body" sz="half" idx="2"/>
          </p:nvPr>
        </p:nvSpPr>
        <p:spPr>
          <a:xfrm>
            <a:off x="685800" y="1792705"/>
            <a:ext cx="6873240" cy="4425979"/>
          </a:xfrm>
        </p:spPr>
        <p:txBody>
          <a:bodyPr>
            <a:normAutofit/>
          </a:bodyPr>
          <a:lstStyle/>
          <a:p>
            <a:r>
              <a:rPr lang="en-US" sz="2400" dirty="0"/>
              <a:t>Humble Salad</a:t>
            </a:r>
          </a:p>
          <a:p>
            <a:r>
              <a:rPr lang="en-US" sz="2400" dirty="0"/>
              <a:t>	(Body Fat %)</a:t>
            </a:r>
          </a:p>
          <a:p>
            <a:endParaRPr lang="en-US" sz="2400" dirty="0"/>
          </a:p>
          <a:p>
            <a:r>
              <a:rPr lang="en-US" sz="2400" dirty="0"/>
              <a:t>Swolemeter</a:t>
            </a:r>
          </a:p>
          <a:p>
            <a:r>
              <a:rPr lang="en-US" sz="2400" dirty="0"/>
              <a:t>	(Muscle Measurements)</a:t>
            </a:r>
          </a:p>
          <a:p>
            <a:endParaRPr lang="en-US" sz="2400" dirty="0"/>
          </a:p>
          <a:p>
            <a:r>
              <a:rPr lang="en-US" sz="2400" dirty="0"/>
              <a:t>Reality Check</a:t>
            </a:r>
          </a:p>
          <a:p>
            <a:r>
              <a:rPr lang="en-US" sz="2400" dirty="0"/>
              <a:t>	(Personal Records)</a:t>
            </a:r>
          </a:p>
        </p:txBody>
      </p:sp>
    </p:spTree>
    <p:extLst>
      <p:ext uri="{BB962C8B-B14F-4D97-AF65-F5344CB8AC3E}">
        <p14:creationId xmlns:p14="http://schemas.microsoft.com/office/powerpoint/2010/main" val="202584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FD580F5-E7BF-4C1D-BEFD-4A4601EBA87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3" name="Rectangle 12">
            <a:extLst>
              <a:ext uri="{FF2B5EF4-FFF2-40B4-BE49-F238E27FC236}">
                <a16:creationId xmlns:a16="http://schemas.microsoft.com/office/drawing/2014/main" id="{9DA15B1D-0133-4CB3-B7CC-61FA728745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EF2F61C-287D-47BC-878F-C876F74FFDD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7" name="Rounded Rectangle 14">
            <a:extLst>
              <a:ext uri="{FF2B5EF4-FFF2-40B4-BE49-F238E27FC236}">
                <a16:creationId xmlns:a16="http://schemas.microsoft.com/office/drawing/2014/main" id="{B5BA9375-863F-4B24-9083-14FE819F8E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7883314A-4C00-4F8A-B477-7ACD113DC721}"/>
              </a:ext>
            </a:extLst>
          </p:cNvPr>
          <p:cNvPicPr>
            <a:picLocks noGrp="1" noChangeAspect="1"/>
          </p:cNvPicPr>
          <p:nvPr>
            <p:ph type="pic" idx="1"/>
          </p:nvPr>
        </p:nvPicPr>
        <p:blipFill rotWithShape="1">
          <a:blip r:embed="rId3"/>
          <a:srcRect t="133" r="1" b="1"/>
          <a:stretch/>
        </p:blipFill>
        <p:spPr>
          <a:xfrm>
            <a:off x="6407004" y="1336566"/>
            <a:ext cx="4683948" cy="4607567"/>
          </a:xfrm>
          <a:prstGeom prst="rect">
            <a:avLst/>
          </a:prstGeom>
        </p:spPr>
      </p:pic>
      <p:sp>
        <p:nvSpPr>
          <p:cNvPr id="2" name="Title 1">
            <a:extLst>
              <a:ext uri="{FF2B5EF4-FFF2-40B4-BE49-F238E27FC236}">
                <a16:creationId xmlns:a16="http://schemas.microsoft.com/office/drawing/2014/main" id="{10B65521-6140-4E7C-8750-BBD1CF333F82}"/>
              </a:ext>
            </a:extLst>
          </p:cNvPr>
          <p:cNvSpPr>
            <a:spLocks noGrp="1"/>
          </p:cNvSpPr>
          <p:nvPr>
            <p:ph type="title"/>
          </p:nvPr>
        </p:nvSpPr>
        <p:spPr>
          <a:xfrm>
            <a:off x="685800" y="764373"/>
            <a:ext cx="4753466" cy="1293028"/>
          </a:xfrm>
        </p:spPr>
        <p:txBody>
          <a:bodyPr vert="horz" lIns="91440" tIns="45720" rIns="91440" bIns="45720" rtlCol="0" anchor="ctr">
            <a:normAutofit/>
          </a:bodyPr>
          <a:lstStyle/>
          <a:p>
            <a:pPr algn="r"/>
            <a:r>
              <a:rPr lang="en-US" sz="1900" dirty="0"/>
              <a:t>Humble Salad</a:t>
            </a:r>
            <a:br>
              <a:rPr lang="en-US" sz="1900" dirty="0"/>
            </a:br>
            <a:r>
              <a:rPr lang="en-US" sz="1900" dirty="0"/>
              <a:t> </a:t>
            </a:r>
            <a:br>
              <a:rPr lang="en-US" sz="1900" dirty="0"/>
            </a:br>
            <a:r>
              <a:rPr lang="en-US" sz="1900" dirty="0"/>
              <a:t>Body Fat %  calculations </a:t>
            </a:r>
            <a:br>
              <a:rPr lang="en-US" sz="1900" dirty="0"/>
            </a:br>
            <a:endParaRPr lang="en-US" sz="1900" dirty="0"/>
          </a:p>
        </p:txBody>
      </p:sp>
      <p:sp>
        <p:nvSpPr>
          <p:cNvPr id="4" name="Text Placeholder 3">
            <a:extLst>
              <a:ext uri="{FF2B5EF4-FFF2-40B4-BE49-F238E27FC236}">
                <a16:creationId xmlns:a16="http://schemas.microsoft.com/office/drawing/2014/main" id="{E428BAFC-B792-44ED-BC2C-90FA5EBFE327}"/>
              </a:ext>
            </a:extLst>
          </p:cNvPr>
          <p:cNvSpPr>
            <a:spLocks noGrp="1"/>
          </p:cNvSpPr>
          <p:nvPr>
            <p:ph type="body" sz="half" idx="2"/>
          </p:nvPr>
        </p:nvSpPr>
        <p:spPr>
          <a:xfrm>
            <a:off x="685801" y="2194560"/>
            <a:ext cx="4753466" cy="4024125"/>
          </a:xfrm>
          <a:solidFill>
            <a:schemeClr val="accent4">
              <a:lumMod val="50000"/>
            </a:schemeClr>
          </a:solidFill>
        </p:spPr>
        <p:txBody>
          <a:bodyPr vert="horz" lIns="91440" tIns="45720" rIns="91440" bIns="45720" rtlCol="0">
            <a:normAutofit/>
          </a:bodyPr>
          <a:lstStyle/>
          <a:p>
            <a:pPr marL="285750" indent="-228600">
              <a:buFont typeface="Arial" panose="020B0604020202020204" pitchFamily="34" charset="0"/>
              <a:buChar char="•"/>
            </a:pPr>
            <a:r>
              <a:rPr lang="en-US" dirty="0"/>
              <a:t>This section will calculate body fat percentages using the Jackson-Pollock 7 site method. </a:t>
            </a:r>
          </a:p>
          <a:p>
            <a:pPr marL="57150"/>
            <a:endParaRPr lang="en-US" dirty="0"/>
          </a:p>
          <a:p>
            <a:pPr marL="285750" indent="-228600">
              <a:buFont typeface="Arial" panose="020B0604020202020204" pitchFamily="34" charset="0"/>
              <a:buChar char="•"/>
            </a:pPr>
            <a:r>
              <a:rPr lang="en-US" dirty="0"/>
              <a:t>This area will allow the user to input each measurement into for each site measured</a:t>
            </a:r>
            <a:r>
              <a:rPr lang="en-US"/>
              <a:t>. </a:t>
            </a:r>
            <a:endParaRPr lang="en-US" dirty="0"/>
          </a:p>
          <a:p>
            <a:pPr marL="57150"/>
            <a:endParaRPr lang="en-US" dirty="0"/>
          </a:p>
          <a:p>
            <a:pPr marL="285750" indent="-228600">
              <a:buFont typeface="Arial" panose="020B0604020202020204" pitchFamily="34" charset="0"/>
              <a:buChar char="•"/>
            </a:pPr>
            <a:r>
              <a:rPr lang="en-US" dirty="0"/>
              <a:t>There are 7 area’s that will be measured, and this is done two times, in the same locations each time.</a:t>
            </a:r>
          </a:p>
          <a:p>
            <a:endParaRPr lang="en-US" dirty="0"/>
          </a:p>
          <a:p>
            <a:pPr marL="285750" indent="-228600">
              <a:buFont typeface="Arial" panose="020B0604020202020204" pitchFamily="34" charset="0"/>
              <a:buChar char="•"/>
            </a:pPr>
            <a:r>
              <a:rPr lang="en-US" dirty="0"/>
              <a:t>If there is a difference exceeding more than two millimeters, then a third is required.</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165256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FD580F5-E7BF-4C1D-BEFD-4A4601EBA87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3" name="Rectangle 12">
            <a:extLst>
              <a:ext uri="{FF2B5EF4-FFF2-40B4-BE49-F238E27FC236}">
                <a16:creationId xmlns:a16="http://schemas.microsoft.com/office/drawing/2014/main" id="{9DA15B1D-0133-4CB3-B7CC-61FA728745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EF2F61C-287D-47BC-878F-C876F74FFDD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7" name="Rounded Rectangle 14">
            <a:extLst>
              <a:ext uri="{FF2B5EF4-FFF2-40B4-BE49-F238E27FC236}">
                <a16:creationId xmlns:a16="http://schemas.microsoft.com/office/drawing/2014/main" id="{B5BA9375-863F-4B24-9083-14FE819F8E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5E115C42-FC3B-4547-A484-F3E5347BEB9F}"/>
              </a:ext>
            </a:extLst>
          </p:cNvPr>
          <p:cNvPicPr>
            <a:picLocks noGrp="1" noChangeAspect="1"/>
          </p:cNvPicPr>
          <p:nvPr>
            <p:ph type="pic" idx="1"/>
          </p:nvPr>
        </p:nvPicPr>
        <p:blipFill rotWithShape="1">
          <a:blip r:embed="rId3"/>
          <a:srcRect t="2369" r="-3" b="-3"/>
          <a:stretch/>
        </p:blipFill>
        <p:spPr>
          <a:xfrm>
            <a:off x="6407004" y="1336566"/>
            <a:ext cx="4683948" cy="4607567"/>
          </a:xfrm>
          <a:prstGeom prst="rect">
            <a:avLst/>
          </a:prstGeom>
        </p:spPr>
      </p:pic>
      <p:sp>
        <p:nvSpPr>
          <p:cNvPr id="2" name="Title 1">
            <a:extLst>
              <a:ext uri="{FF2B5EF4-FFF2-40B4-BE49-F238E27FC236}">
                <a16:creationId xmlns:a16="http://schemas.microsoft.com/office/drawing/2014/main" id="{684224F5-4593-42E0-920B-126D6382A8AE}"/>
              </a:ext>
            </a:extLst>
          </p:cNvPr>
          <p:cNvSpPr>
            <a:spLocks noGrp="1"/>
          </p:cNvSpPr>
          <p:nvPr>
            <p:ph type="title"/>
          </p:nvPr>
        </p:nvSpPr>
        <p:spPr>
          <a:xfrm>
            <a:off x="685800" y="764373"/>
            <a:ext cx="4753466" cy="1293028"/>
          </a:xfrm>
        </p:spPr>
        <p:txBody>
          <a:bodyPr vert="horz" lIns="91440" tIns="45720" rIns="91440" bIns="45720" rtlCol="0" anchor="ctr">
            <a:normAutofit fontScale="90000"/>
          </a:bodyPr>
          <a:lstStyle/>
          <a:p>
            <a:pPr lvl="0" algn="r"/>
            <a:r>
              <a:rPr lang="en-US" sz="2800" dirty="0"/>
              <a:t>		</a:t>
            </a:r>
            <a:br>
              <a:rPr lang="en-US" sz="2800" dirty="0"/>
            </a:br>
            <a:r>
              <a:rPr lang="en-US" sz="2800" dirty="0"/>
              <a:t>            </a:t>
            </a:r>
            <a:br>
              <a:rPr lang="en-US" sz="2800" dirty="0"/>
            </a:br>
            <a:r>
              <a:rPr lang="en-US" sz="2800" dirty="0"/>
              <a:t>            </a:t>
            </a:r>
            <a:r>
              <a:rPr lang="en-US" sz="3600" dirty="0"/>
              <a:t>Swolemeter</a:t>
            </a:r>
            <a:r>
              <a:rPr lang="en-US" sz="2800" dirty="0"/>
              <a:t>	</a:t>
            </a:r>
            <a:br>
              <a:rPr lang="en-US" sz="2800" dirty="0"/>
            </a:br>
            <a:br>
              <a:rPr lang="en-US" sz="2800" dirty="0"/>
            </a:br>
            <a:r>
              <a:rPr lang="en-US" sz="1600" dirty="0"/>
              <a:t>Muscle Measurements</a:t>
            </a:r>
            <a:br>
              <a:rPr lang="en-US" sz="2800" dirty="0"/>
            </a:br>
            <a:endParaRPr lang="en-US" sz="2800" dirty="0"/>
          </a:p>
        </p:txBody>
      </p:sp>
      <p:sp>
        <p:nvSpPr>
          <p:cNvPr id="4" name="Text Placeholder 3">
            <a:extLst>
              <a:ext uri="{FF2B5EF4-FFF2-40B4-BE49-F238E27FC236}">
                <a16:creationId xmlns:a16="http://schemas.microsoft.com/office/drawing/2014/main" id="{FD5CC437-CEC7-436B-8AD2-910EE27A0040}"/>
              </a:ext>
            </a:extLst>
          </p:cNvPr>
          <p:cNvSpPr>
            <a:spLocks noGrp="1"/>
          </p:cNvSpPr>
          <p:nvPr>
            <p:ph type="body" sz="half" idx="2"/>
          </p:nvPr>
        </p:nvSpPr>
        <p:spPr>
          <a:xfrm>
            <a:off x="685801" y="2194560"/>
            <a:ext cx="4753466" cy="4024125"/>
          </a:xfrm>
          <a:solidFill>
            <a:schemeClr val="accent4">
              <a:lumMod val="50000"/>
            </a:schemeClr>
          </a:solidFill>
        </p:spPr>
        <p:txBody>
          <a:bodyPr vert="horz" lIns="91440" tIns="45720" rIns="91440" bIns="45720" rtlCol="0">
            <a:normAutofit fontScale="92500"/>
          </a:bodyPr>
          <a:lstStyle/>
          <a:p>
            <a:pPr>
              <a:lnSpc>
                <a:spcPct val="120000"/>
              </a:lnSpc>
            </a:pPr>
            <a:r>
              <a:rPr lang="en-US" sz="2400" dirty="0"/>
              <a:t>The second section will contain text blocks that tracks measurements of the major muscle groups i.e. arms, chest, back, thighs along with weight, to give the user and idea of muscle gains made based on weight and the body fat calculation from the first section.</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416974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FD580F5-E7BF-4C1D-BEFD-4A4601EBA87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3" name="Rectangle 12">
            <a:extLst>
              <a:ext uri="{FF2B5EF4-FFF2-40B4-BE49-F238E27FC236}">
                <a16:creationId xmlns:a16="http://schemas.microsoft.com/office/drawing/2014/main" id="{9DA15B1D-0133-4CB3-B7CC-61FA728745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EF2F61C-287D-47BC-878F-C876F74FFDD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7" name="Rounded Rectangle 14">
            <a:extLst>
              <a:ext uri="{FF2B5EF4-FFF2-40B4-BE49-F238E27FC236}">
                <a16:creationId xmlns:a16="http://schemas.microsoft.com/office/drawing/2014/main" id="{B5BA9375-863F-4B24-9083-14FE819F8E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0A38E04D-4480-44D1-9FFD-7E0F081D8670}"/>
              </a:ext>
            </a:extLst>
          </p:cNvPr>
          <p:cNvPicPr>
            <a:picLocks noGrp="1" noChangeAspect="1"/>
          </p:cNvPicPr>
          <p:nvPr>
            <p:ph type="pic" idx="1"/>
          </p:nvPr>
        </p:nvPicPr>
        <p:blipFill rotWithShape="1">
          <a:blip r:embed="rId3"/>
          <a:srcRect r="1" b="387"/>
          <a:stretch/>
        </p:blipFill>
        <p:spPr>
          <a:xfrm>
            <a:off x="6455772" y="1395476"/>
            <a:ext cx="4683948" cy="4607567"/>
          </a:xfrm>
          <a:prstGeom prst="rect">
            <a:avLst/>
          </a:prstGeom>
          <a:blipFill>
            <a:blip r:embed="rId4"/>
            <a:tile tx="0" ty="0" sx="100000" sy="100000" flip="none" algn="tl"/>
          </a:blipFill>
        </p:spPr>
      </p:pic>
      <p:sp>
        <p:nvSpPr>
          <p:cNvPr id="2" name="Title 1">
            <a:extLst>
              <a:ext uri="{FF2B5EF4-FFF2-40B4-BE49-F238E27FC236}">
                <a16:creationId xmlns:a16="http://schemas.microsoft.com/office/drawing/2014/main" id="{5AE07E50-3E35-4B51-8100-EDB07A405CE1}"/>
              </a:ext>
            </a:extLst>
          </p:cNvPr>
          <p:cNvSpPr>
            <a:spLocks noGrp="1"/>
          </p:cNvSpPr>
          <p:nvPr>
            <p:ph type="title"/>
          </p:nvPr>
        </p:nvSpPr>
        <p:spPr>
          <a:xfrm>
            <a:off x="685800" y="764373"/>
            <a:ext cx="4753466" cy="1293028"/>
          </a:xfrm>
        </p:spPr>
        <p:txBody>
          <a:bodyPr vert="horz" lIns="91440" tIns="45720" rIns="91440" bIns="45720" rtlCol="0" anchor="ctr">
            <a:normAutofit/>
          </a:bodyPr>
          <a:lstStyle/>
          <a:p>
            <a:pPr lvl="0" algn="r"/>
            <a:r>
              <a:rPr lang="en-US" sz="3700" dirty="0"/>
              <a:t>Reality Check</a:t>
            </a:r>
            <a:br>
              <a:rPr lang="en-US" sz="3700" dirty="0"/>
            </a:br>
            <a:r>
              <a:rPr lang="en-US" sz="1800" dirty="0"/>
              <a:t>Personal Record</a:t>
            </a:r>
          </a:p>
        </p:txBody>
      </p:sp>
      <p:sp>
        <p:nvSpPr>
          <p:cNvPr id="4" name="Text Placeholder 3">
            <a:extLst>
              <a:ext uri="{FF2B5EF4-FFF2-40B4-BE49-F238E27FC236}">
                <a16:creationId xmlns:a16="http://schemas.microsoft.com/office/drawing/2014/main" id="{00700252-3C0A-4F2E-9A3A-D50F256F02FE}"/>
              </a:ext>
            </a:extLst>
          </p:cNvPr>
          <p:cNvSpPr>
            <a:spLocks noGrp="1"/>
          </p:cNvSpPr>
          <p:nvPr>
            <p:ph type="body" sz="half" idx="2"/>
          </p:nvPr>
        </p:nvSpPr>
        <p:spPr>
          <a:xfrm>
            <a:off x="685801" y="2194560"/>
            <a:ext cx="4753466" cy="4024125"/>
          </a:xfrm>
          <a:solidFill>
            <a:schemeClr val="accent4">
              <a:lumMod val="50000"/>
            </a:schemeClr>
          </a:solidFill>
        </p:spPr>
        <p:txBody>
          <a:bodyPr vert="horz" lIns="91440" tIns="45720" rIns="91440" bIns="45720" rtlCol="0">
            <a:normAutofit fontScale="92500" lnSpcReduction="10000"/>
          </a:bodyPr>
          <a:lstStyle/>
          <a:p>
            <a:pPr marL="57150" indent="-285750">
              <a:lnSpc>
                <a:spcPct val="150000"/>
              </a:lnSpc>
              <a:buFont typeface="Wingdings" panose="05000000000000000000" pitchFamily="2" charset="2"/>
              <a:buChar char="Ø"/>
            </a:pPr>
            <a:r>
              <a:rPr lang="en-US" dirty="0"/>
              <a:t>The last section will track your PR’s (Personal Record) of amount of weight lifted for their personal best in multiple types of lifts. </a:t>
            </a:r>
          </a:p>
          <a:p>
            <a:pPr marL="57150" indent="-285750">
              <a:lnSpc>
                <a:spcPct val="150000"/>
              </a:lnSpc>
              <a:buFont typeface="Wingdings" panose="05000000000000000000" pitchFamily="2" charset="2"/>
              <a:buChar char="Ø"/>
            </a:pPr>
            <a:r>
              <a:rPr lang="en-US" dirty="0"/>
              <a:t>Once PR’s are established you can adjust percentages to use throughout your sets. </a:t>
            </a:r>
          </a:p>
          <a:p>
            <a:pPr marL="57150" indent="-285750">
              <a:lnSpc>
                <a:spcPct val="150000"/>
              </a:lnSpc>
              <a:buFont typeface="Wingdings" panose="05000000000000000000" pitchFamily="2" charset="2"/>
              <a:buChar char="Ø"/>
            </a:pPr>
            <a:r>
              <a:rPr lang="en-US" dirty="0"/>
              <a:t>So, if you are doing five sets, and want to do the first set at 70% of your max weight, this allows for a quick computation.  </a:t>
            </a:r>
          </a:p>
          <a:p>
            <a:pPr marL="57150" indent="-285750">
              <a:lnSpc>
                <a:spcPct val="150000"/>
              </a:lnSpc>
              <a:buFont typeface="Wingdings" panose="05000000000000000000" pitchFamily="2" charset="2"/>
              <a:buChar char="Ø"/>
            </a:pPr>
            <a:r>
              <a:rPr lang="en-US" dirty="0"/>
              <a:t>As this application evolves, more sections may be added, deleted, or modified to give the user a one stop shot at his or her overall progress. </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352028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FD580F5-E7BF-4C1D-BEFD-4A4601EBA87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3" name="Rectangle 12">
            <a:extLst>
              <a:ext uri="{FF2B5EF4-FFF2-40B4-BE49-F238E27FC236}">
                <a16:creationId xmlns:a16="http://schemas.microsoft.com/office/drawing/2014/main" id="{9DA15B1D-0133-4CB3-B7CC-61FA728745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EF2F61C-287D-47BC-878F-C876F74FFDD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7" name="Rounded Rectangle 14">
            <a:extLst>
              <a:ext uri="{FF2B5EF4-FFF2-40B4-BE49-F238E27FC236}">
                <a16:creationId xmlns:a16="http://schemas.microsoft.com/office/drawing/2014/main" id="{B5BA9375-863F-4B24-9083-14FE819F8E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9254C725-107C-47FB-808D-37212E97D2AC}"/>
              </a:ext>
            </a:extLst>
          </p:cNvPr>
          <p:cNvPicPr>
            <a:picLocks noGrp="1" noChangeAspect="1"/>
          </p:cNvPicPr>
          <p:nvPr>
            <p:ph type="pic" idx="1"/>
          </p:nvPr>
        </p:nvPicPr>
        <p:blipFill rotWithShape="1">
          <a:blip r:embed="rId3"/>
          <a:srcRect r="1" b="1632"/>
          <a:stretch/>
        </p:blipFill>
        <p:spPr>
          <a:xfrm>
            <a:off x="6407004" y="1336566"/>
            <a:ext cx="4683948" cy="4607567"/>
          </a:xfrm>
          <a:prstGeom prst="rect">
            <a:avLst/>
          </a:prstGeom>
        </p:spPr>
      </p:pic>
      <p:sp>
        <p:nvSpPr>
          <p:cNvPr id="2" name="Title 1">
            <a:extLst>
              <a:ext uri="{FF2B5EF4-FFF2-40B4-BE49-F238E27FC236}">
                <a16:creationId xmlns:a16="http://schemas.microsoft.com/office/drawing/2014/main" id="{3745507E-E273-4FB9-BE52-1384A9284DE4}"/>
              </a:ext>
            </a:extLst>
          </p:cNvPr>
          <p:cNvSpPr>
            <a:spLocks noGrp="1"/>
          </p:cNvSpPr>
          <p:nvPr>
            <p:ph type="title"/>
          </p:nvPr>
        </p:nvSpPr>
        <p:spPr>
          <a:xfrm>
            <a:off x="685800" y="764373"/>
            <a:ext cx="4753466" cy="1293028"/>
          </a:xfrm>
        </p:spPr>
        <p:txBody>
          <a:bodyPr vert="horz" lIns="91440" tIns="45720" rIns="91440" bIns="45720" rtlCol="0" anchor="ctr">
            <a:normAutofit/>
          </a:bodyPr>
          <a:lstStyle/>
          <a:p>
            <a:pPr algn="r"/>
            <a:r>
              <a:rPr lang="en-US" sz="4000"/>
              <a:t>Conclusion</a:t>
            </a:r>
          </a:p>
        </p:txBody>
      </p:sp>
      <p:sp>
        <p:nvSpPr>
          <p:cNvPr id="4" name="Text Placeholder 3">
            <a:extLst>
              <a:ext uri="{FF2B5EF4-FFF2-40B4-BE49-F238E27FC236}">
                <a16:creationId xmlns:a16="http://schemas.microsoft.com/office/drawing/2014/main" id="{B9B5677C-70D0-466F-9E75-FFB97D895820}"/>
              </a:ext>
            </a:extLst>
          </p:cNvPr>
          <p:cNvSpPr>
            <a:spLocks noGrp="1"/>
          </p:cNvSpPr>
          <p:nvPr>
            <p:ph type="body" sz="half" idx="2"/>
          </p:nvPr>
        </p:nvSpPr>
        <p:spPr>
          <a:xfrm>
            <a:off x="685801" y="2194560"/>
            <a:ext cx="4753466" cy="4024125"/>
          </a:xfrm>
          <a:solidFill>
            <a:schemeClr val="accent4">
              <a:lumMod val="50000"/>
            </a:schemeClr>
          </a:solidFill>
        </p:spPr>
        <p:txBody>
          <a:bodyPr vert="horz" lIns="91440" tIns="45720" rIns="91440" bIns="45720" rtlCol="0">
            <a:noAutofit/>
          </a:bodyPr>
          <a:lstStyle/>
          <a:p>
            <a:pPr>
              <a:lnSpc>
                <a:spcPct val="150000"/>
              </a:lnSpc>
            </a:pPr>
            <a:r>
              <a:rPr lang="en-US" sz="2400" dirty="0"/>
              <a:t>As I hope I've demonstrated that this app with be a great edition to your routine and #BroLifeOrNoLife Lifestyle. Happy Blasting</a:t>
            </a:r>
            <a:endParaRPr lang="en-US" sz="2800" dirty="0"/>
          </a:p>
        </p:txBody>
      </p:sp>
    </p:spTree>
    <p:extLst>
      <p:ext uri="{BB962C8B-B14F-4D97-AF65-F5344CB8AC3E}">
        <p14:creationId xmlns:p14="http://schemas.microsoft.com/office/powerpoint/2010/main" val="9866290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175</TotalTime>
  <Words>410</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vt:lpstr>
      <vt:lpstr>Vapor Trail</vt:lpstr>
      <vt:lpstr>Bros Know</vt:lpstr>
      <vt:lpstr>Bros Know App Intro</vt:lpstr>
      <vt:lpstr>Overview</vt:lpstr>
      <vt:lpstr>Humble Salad   Body Fat %  calculations  </vt:lpstr>
      <vt:lpstr>                            Swolemeter   Muscle Measurements </vt:lpstr>
      <vt:lpstr>Reality Check Personal Record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Bros Know</dc:title>
  <dc:creator>Rory Millington</dc:creator>
  <cp:lastModifiedBy>Rory Millington</cp:lastModifiedBy>
  <cp:revision>14</cp:revision>
  <dcterms:created xsi:type="dcterms:W3CDTF">2018-05-19T05:09:23Z</dcterms:created>
  <dcterms:modified xsi:type="dcterms:W3CDTF">2018-05-19T08:05:16Z</dcterms:modified>
</cp:coreProperties>
</file>