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o1HKjfE6U0DeKl4oXpMjwAWi4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6D0ECA-84DD-4AA1-9498-0D34A67B4823}">
  <a:tblStyle styleId="{4B6D0ECA-84DD-4AA1-9498-0D34A67B482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fill>
          <a:solidFill>
            <a:srgbClr val="FFE2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2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9AB0F6F-0C83-4F24-AC84-61EEC74B02C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Grant</a:t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Grant</a:t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Grant</a:t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Grant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Grant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Rory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Yufan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Yufan</a:t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dbec82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Yufan</a:t>
            </a:r>
            <a:endParaRPr/>
          </a:p>
        </p:txBody>
      </p:sp>
      <p:sp>
        <p:nvSpPr>
          <p:cNvPr id="198" name="Google Shape;198;g75dbec82b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Yufan</a:t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5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35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4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4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/>
          <p:nvPr>
            <p:ph idx="2" type="pic"/>
          </p:nvPr>
        </p:nvSpPr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5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6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6"/>
          <p:cNvSpPr txBox="1"/>
          <p:nvPr>
            <p:ph type="title"/>
          </p:nvPr>
        </p:nvSpPr>
        <p:spPr>
          <a:xfrm rot="5400000">
            <a:off x="5370479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9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39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41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41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3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3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4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b="0" i="0" sz="13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0" type="dt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b="0" i="0" sz="78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4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Relationship Id="rId5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19.jp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200"/>
              <a:buFont typeface="Calibri"/>
              <a:buNone/>
            </a:pPr>
            <a:r>
              <a:rPr lang="en-US"/>
              <a:t>Eagle Swoop Imitation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TEAM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GRANT METTS, RORY HUBBARD, KEVIN DAI, YUFAN ZHANG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311700" y="445025"/>
            <a:ext cx="533743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   Control System Simulation</a:t>
            </a:r>
            <a:endParaRPr/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311700" y="1093950"/>
            <a:ext cx="8520600" cy="3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chemeClr val="lt1"/>
                </a:solidFill>
              </a:rPr>
              <a:t>Source: Adapted from work of Marcus Greiff at https://github.com/mgreiff/crazyflie-project.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436" y="1221085"/>
            <a:ext cx="7588640" cy="2978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8"/>
          <p:cNvCxnSpPr/>
          <p:nvPr/>
        </p:nvCxnSpPr>
        <p:spPr>
          <a:xfrm rot="10800000">
            <a:off x="2564969" y="3438045"/>
            <a:ext cx="0" cy="50062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8"/>
          <p:cNvSpPr txBox="1"/>
          <p:nvPr/>
        </p:nvSpPr>
        <p:spPr>
          <a:xfrm>
            <a:off x="1324725" y="3899925"/>
            <a:ext cx="23385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Calculates state and outputs high level commands (expec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ted roll, pitch yaw and thrust)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834106" y="3910927"/>
            <a:ext cx="17538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 level execution and state feedback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8"/>
          <p:cNvCxnSpPr/>
          <p:nvPr/>
        </p:nvCxnSpPr>
        <p:spPr>
          <a:xfrm rot="10800000">
            <a:off x="4623658" y="3399301"/>
            <a:ext cx="0" cy="53936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idx="1" type="body"/>
          </p:nvPr>
        </p:nvSpPr>
        <p:spPr>
          <a:xfrm>
            <a:off x="311701" y="1093962"/>
            <a:ext cx="8520600" cy="38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chemeClr val="lt1"/>
                </a:solidFill>
              </a:rPr>
              <a:t>Source: Adapted from work of Marcus Greiff at https://github.com/mgreiff/crazyflie-project.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6154561" y="368788"/>
            <a:ext cx="2787962" cy="953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11" y="1220644"/>
            <a:ext cx="7588640" cy="2978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9"/>
          <p:cNvCxnSpPr/>
          <p:nvPr/>
        </p:nvCxnSpPr>
        <p:spPr>
          <a:xfrm flipH="1" rot="10800000">
            <a:off x="2561089" y="3541355"/>
            <a:ext cx="1" cy="40952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9"/>
          <p:cNvSpPr txBox="1"/>
          <p:nvPr/>
        </p:nvSpPr>
        <p:spPr>
          <a:xfrm>
            <a:off x="732611" y="4006909"/>
            <a:ext cx="38042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input (x,y,z and yaw) 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Controller output (roll, pitch, yaw and thrust)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224725" y="322222"/>
            <a:ext cx="5819614" cy="909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control architecture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644864" y="1867130"/>
            <a:ext cx="1814138" cy="159663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>
            <p:ph idx="4294967295" type="title"/>
          </p:nvPr>
        </p:nvSpPr>
        <p:spPr>
          <a:xfrm>
            <a:off x="356886" y="423800"/>
            <a:ext cx="55181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Low level control architecture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791" y="1475647"/>
            <a:ext cx="4839721" cy="258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/>
          <p:nvPr/>
        </p:nvSpPr>
        <p:spPr>
          <a:xfrm>
            <a:off x="6442926" y="1697951"/>
            <a:ext cx="1709182" cy="203190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0"/>
          <p:cNvCxnSpPr/>
          <p:nvPr/>
        </p:nvCxnSpPr>
        <p:spPr>
          <a:xfrm flipH="1" rot="10800000">
            <a:off x="4467922" y="3278385"/>
            <a:ext cx="1667332" cy="45147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10"/>
          <p:cNvSpPr txBox="1"/>
          <p:nvPr/>
        </p:nvSpPr>
        <p:spPr>
          <a:xfrm>
            <a:off x="377425" y="3374450"/>
            <a:ext cx="43122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Low level PD controller inputs roll, pitch and yaw.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Outputs torques for each rotor.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0188" lvl="0" marL="230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Simulation converts torques and thrust into angular velocity input for each rotor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CrazyFlie dynamics model outputs next state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4">
            <a:alphaModFix/>
          </a:blip>
          <a:srcRect b="0" l="1495" r="30394" t="0"/>
          <a:stretch/>
        </p:blipFill>
        <p:spPr>
          <a:xfrm>
            <a:off x="224725" y="1248720"/>
            <a:ext cx="3250632" cy="187308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/>
          <p:nvPr/>
        </p:nvSpPr>
        <p:spPr>
          <a:xfrm>
            <a:off x="1816016" y="1686695"/>
            <a:ext cx="1516117" cy="9867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0"/>
          <p:cNvCxnSpPr/>
          <p:nvPr/>
        </p:nvCxnSpPr>
        <p:spPr>
          <a:xfrm>
            <a:off x="3518115" y="2185261"/>
            <a:ext cx="5734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p10"/>
          <p:cNvSpPr txBox="1"/>
          <p:nvPr/>
        </p:nvSpPr>
        <p:spPr>
          <a:xfrm>
            <a:off x="3474167" y="1637515"/>
            <a:ext cx="8219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538160" y="528299"/>
            <a:ext cx="415007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Controller Selection</a:t>
            </a:r>
            <a:endParaRPr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421923" y="136721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i. Low level control: Uses onboard default PD attitude controller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ii. High level control:</a:t>
            </a:r>
            <a:endParaRPr/>
          </a:p>
        </p:txBody>
      </p:sp>
      <p:graphicFrame>
        <p:nvGraphicFramePr>
          <p:cNvPr id="259" name="Google Shape;259;p11"/>
          <p:cNvGraphicFramePr/>
          <p:nvPr/>
        </p:nvGraphicFramePr>
        <p:xfrm>
          <a:off x="887278" y="2571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{4B6D0ECA-84DD-4AA1-9498-0D34A67B4823}</a:tableStyleId>
              </a:tblPr>
              <a:tblGrid>
                <a:gridCol w="2456475"/>
                <a:gridCol w="2456475"/>
                <a:gridCol w="2456475"/>
              </a:tblGrid>
              <a:tr h="65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Cons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65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 u="none" cap="none" strike="noStrike"/>
                        <a:t>MPC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/>
                        <a:t>Plans ahead, great for trajectory following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/>
                        <a:t>Needs dynamics model</a:t>
                      </a:r>
                      <a:endParaRPr b="0" sz="1400" u="none" cap="none" strike="noStrike"/>
                    </a:p>
                  </a:txBody>
                  <a:tcPr marT="45725" marB="45725" marR="91450" marL="91450" anchor="ctr"/>
                </a:tc>
              </a:tr>
              <a:tr h="65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PID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No need for SysID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Controls only the current time step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0" name="Google Shape;260;p11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type="title"/>
          </p:nvPr>
        </p:nvSpPr>
        <p:spPr>
          <a:xfrm>
            <a:off x="342696" y="429527"/>
            <a:ext cx="377210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  Controller Design 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452922" y="1247551"/>
            <a:ext cx="7925362" cy="39804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chemeClr val="dk1"/>
                </a:solidFill>
              </a:rPr>
              <a:t>MPC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For high level MPC, we obtained a dynamics model using MATLAB linearization tools, linearized at the initial hovering point: 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x(T+1) = A*x(T) + B*u(T)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y(T) = C*x(T) + D*u(T) 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which incorporates the system with onboard PD stability controller, signal conversions etc. It is a direct mapping from state error to the observed state output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u(T): Control input [roll, pitch, yaw rate, and thrust]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y(T): Output/observed states [x, y, z and yaw]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542439" y="1565036"/>
            <a:ext cx="737492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Method: Linearize at initial hovering point using Matlab linearization tools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Result: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A: [19 x 19] matrix		       B: [19 x 4] matrix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	            C: [4 x 19]   matrix                          D: 0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x(T+1) = A*x(T) + B*u(T)</a:t>
            </a:r>
            <a:endParaRPr/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y(T) = C*x(T) + D*u(T)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629823" y="553039"/>
            <a:ext cx="459524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Dynamics for MPC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408750" y="1107260"/>
            <a:ext cx="832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>
                <a:solidFill>
                  <a:schemeClr val="dk1"/>
                </a:solidFill>
              </a:rPr>
              <a:t>Objective: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>
                <a:solidFill>
                  <a:schemeClr val="dk1"/>
                </a:solidFill>
              </a:rPr>
              <a:t>Parameters: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565687" y="359864"/>
            <a:ext cx="45951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MPC Simulation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2399781" y="1421667"/>
            <a:ext cx="3673200" cy="83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14"/>
          <p:cNvGraphicFramePr/>
          <p:nvPr/>
        </p:nvGraphicFramePr>
        <p:xfrm>
          <a:off x="917200" y="232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{29AB0F6F-0C83-4F24-AC84-61EEC74B02C6}</a:tableStyleId>
              </a:tblPr>
              <a:tblGrid>
                <a:gridCol w="3410500"/>
                <a:gridCol w="3410500"/>
              </a:tblGrid>
              <a:tr h="311200"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Cost function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J = J(control) + J(control change) + J(state error)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69725"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Planning horizon 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30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84550"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Tracking error penalty Q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diag([1000, 10000, 1000, 1000])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40050"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Control usage penalty 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diag([1, 1, 1, 1e-8])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40050"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Control change penalty RD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143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diag([1/100, 1/100, 1/10, 1e-8])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p14"/>
          <p:cNvSpPr/>
          <p:nvPr/>
        </p:nvSpPr>
        <p:spPr>
          <a:xfrm>
            <a:off x="2136571" y="4095473"/>
            <a:ext cx="5601629" cy="57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u(T): Control input [roll, pitch, yaw rate, and thrust]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y(T): Output/observed states [x, y, z and yaw]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364273" y="291429"/>
            <a:ext cx="581692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MPC with no constraints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1750066" y="4798046"/>
            <a:ext cx="24254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 time (s)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6181193" y="4783616"/>
            <a:ext cx="24254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 time (s)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618104" y="732081"/>
            <a:ext cx="3953896" cy="4399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4">
            <a:alphaModFix/>
          </a:blip>
          <a:srcRect b="6782" l="7852" r="5936" t="4903"/>
          <a:stretch/>
        </p:blipFill>
        <p:spPr>
          <a:xfrm>
            <a:off x="537323" y="1329998"/>
            <a:ext cx="3532422" cy="345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5">
            <a:alphaModFix/>
          </a:blip>
          <a:srcRect b="5635" l="8003" r="4931" t="4246"/>
          <a:stretch/>
        </p:blipFill>
        <p:spPr>
          <a:xfrm>
            <a:off x="4333820" y="1329483"/>
            <a:ext cx="4608703" cy="344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431176" y="291429"/>
            <a:ext cx="617985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MPC with input constraints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1620832" y="4753126"/>
            <a:ext cx="24254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 time (s)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6154561" y="4753125"/>
            <a:ext cx="24254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 time (s)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 b="6628" l="10160" r="7704" t="4163"/>
          <a:stretch/>
        </p:blipFill>
        <p:spPr>
          <a:xfrm>
            <a:off x="401828" y="1248230"/>
            <a:ext cx="3747830" cy="348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4">
            <a:alphaModFix/>
          </a:blip>
          <a:srcRect b="4548" l="9864" r="8102" t="4117"/>
          <a:stretch/>
        </p:blipFill>
        <p:spPr>
          <a:xfrm>
            <a:off x="4366151" y="1303389"/>
            <a:ext cx="4376021" cy="337339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/>
          <p:nvPr/>
        </p:nvSpPr>
        <p:spPr>
          <a:xfrm flipH="1">
            <a:off x="6243889" y="3442010"/>
            <a:ext cx="580660" cy="388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/>
          <p:nvPr/>
        </p:nvSpPr>
        <p:spPr>
          <a:xfrm flipH="1">
            <a:off x="4980031" y="4233745"/>
            <a:ext cx="580660" cy="388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/>
          <p:nvPr/>
        </p:nvSpPr>
        <p:spPr>
          <a:xfrm flipH="1">
            <a:off x="4589798" y="1349305"/>
            <a:ext cx="580660" cy="38867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591928" y="704141"/>
            <a:ext cx="479502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150" l="0" r="0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721114" y="291429"/>
            <a:ext cx="617985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MPC in Python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95" y="1003435"/>
            <a:ext cx="5858766" cy="390660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474433" y="4992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311700" y="1403934"/>
            <a:ext cx="389170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Use a drone to emulate how an eagle swoops and grabs prey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Previously demonstrated by the GRASP Lab at the University of Pennsylvania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666525" y="3781166"/>
            <a:ext cx="1145400" cy="46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285100" y="3678866"/>
            <a:ext cx="12819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Hardware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993775" y="3720491"/>
            <a:ext cx="114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Challenges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321025" y="3781166"/>
            <a:ext cx="1145400" cy="46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565525" y="3720491"/>
            <a:ext cx="1145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4461" y="334086"/>
            <a:ext cx="4327839" cy="277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7647783" y="2974375"/>
            <a:ext cx="1265884" cy="371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mdc.mo.gov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480446" y="4847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6154561" y="368788"/>
            <a:ext cx="2787962" cy="9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2" name="Google Shape;3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225" y="1385330"/>
            <a:ext cx="5932449" cy="333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480446" y="4847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480446" y="1418094"/>
            <a:ext cx="8351853" cy="33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PID performance: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Simple to implement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Reaches set points but not completely following minimum jerk trajectory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MPC performance: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Complex implementation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State estimation issues</a:t>
            </a:r>
            <a:endParaRPr/>
          </a:p>
          <a:p>
            <a:pPr indent="-1968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Crazyflie limitations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 txBox="1"/>
          <p:nvPr>
            <p:ph idx="4294967295" type="body"/>
          </p:nvPr>
        </p:nvSpPr>
        <p:spPr>
          <a:xfrm>
            <a:off x="0" y="933450"/>
            <a:ext cx="8521700" cy="4124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4800">
                <a:solidFill>
                  <a:schemeClr val="dk1"/>
                </a:solidFill>
              </a:rPr>
              <a:t>Thank you!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00" y="119600"/>
            <a:ext cx="14717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077" y="3424490"/>
            <a:ext cx="882475" cy="130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 rot="4892193">
            <a:off x="-1115464" y="-595295"/>
            <a:ext cx="2537736" cy="5063041"/>
          </a:xfrm>
          <a:prstGeom prst="arc">
            <a:avLst>
              <a:gd fmla="val 16200000" name="adj1"/>
              <a:gd fmla="val 173795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2022703" y="2420429"/>
            <a:ext cx="489875" cy="39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4"/>
          <p:cNvCxnSpPr/>
          <p:nvPr/>
        </p:nvCxnSpPr>
        <p:spPr>
          <a:xfrm>
            <a:off x="933125" y="674850"/>
            <a:ext cx="75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73341" y="1299329"/>
            <a:ext cx="489875" cy="3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751176" y="3043588"/>
            <a:ext cx="142275" cy="4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 flipH="1" rot="-4892193">
            <a:off x="5654536" y="-137420"/>
            <a:ext cx="2537736" cy="5063041"/>
          </a:xfrm>
          <a:prstGeom prst="arc">
            <a:avLst>
              <a:gd fmla="val 16200000" name="adj1"/>
              <a:gd fmla="val 1746008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577378" y="2601068"/>
            <a:ext cx="489875" cy="3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350" y="1007875"/>
            <a:ext cx="14717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400" y="1294339"/>
            <a:ext cx="1471750" cy="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 rot="4892193">
            <a:off x="2760386" y="-497345"/>
            <a:ext cx="2537736" cy="5063041"/>
          </a:xfrm>
          <a:prstGeom prst="arc">
            <a:avLst>
              <a:gd fmla="val 16200000" name="adj1"/>
              <a:gd fmla="val 173795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5898553" y="2518379"/>
            <a:ext cx="489875" cy="3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200" y="1105825"/>
            <a:ext cx="14717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600" y="43400"/>
            <a:ext cx="1471750" cy="55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"/>
          <p:cNvCxnSpPr/>
          <p:nvPr/>
        </p:nvCxnSpPr>
        <p:spPr>
          <a:xfrm>
            <a:off x="8340725" y="598650"/>
            <a:ext cx="75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8080941" y="1223129"/>
            <a:ext cx="489875" cy="3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6102701" y="2854262"/>
            <a:ext cx="142275" cy="4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8273338" y="1563137"/>
            <a:ext cx="142275" cy="4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474432" y="4447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Planned Operations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835665" y="1460297"/>
            <a:ext cx="80955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0000"/>
                </a:solidFill>
              </a:rPr>
              <a:t>Goal</a:t>
            </a:r>
            <a:r>
              <a:rPr lang="en-US">
                <a:solidFill>
                  <a:srgbClr val="000000"/>
                </a:solidFill>
              </a:rPr>
              <a:t>: Minimize tracking error over the trajectory &amp; minimize object jerk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0000"/>
                </a:solidFill>
              </a:rPr>
              <a:t>Steps of Operation: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	1. </a:t>
            </a:r>
            <a:r>
              <a:rPr lang="en-US">
                <a:solidFill>
                  <a:srgbClr val="000000"/>
                </a:solidFill>
              </a:rPr>
              <a:t>Generate trajectory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	2. Stabilize after initialization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	3. Dive towards object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	4. Grasp object, rise &amp; stabilize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idx="4294967295" type="title"/>
          </p:nvPr>
        </p:nvSpPr>
        <p:spPr>
          <a:xfrm>
            <a:off x="200722" y="99133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Minimum Jerk Trajectory</a:t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429" y="691013"/>
            <a:ext cx="4959142" cy="435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General System Architecture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997500" y="1896500"/>
            <a:ext cx="11568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997500" y="2897025"/>
            <a:ext cx="11568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997500" y="3897550"/>
            <a:ext cx="11568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2920863" y="2897025"/>
            <a:ext cx="11568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844250" y="2897025"/>
            <a:ext cx="11568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767625" y="2897025"/>
            <a:ext cx="1156800" cy="572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5"/>
          <p:cNvCxnSpPr>
            <a:stCxn id="161" idx="3"/>
            <a:endCxn id="163" idx="1"/>
          </p:cNvCxnSpPr>
          <p:nvPr/>
        </p:nvCxnSpPr>
        <p:spPr>
          <a:xfrm>
            <a:off x="2154300" y="3183375"/>
            <a:ext cx="7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5"/>
          <p:cNvCxnSpPr>
            <a:stCxn id="160" idx="2"/>
            <a:endCxn id="161" idx="0"/>
          </p:cNvCxnSpPr>
          <p:nvPr/>
        </p:nvCxnSpPr>
        <p:spPr>
          <a:xfrm>
            <a:off x="1575900" y="2469200"/>
            <a:ext cx="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5"/>
          <p:cNvCxnSpPr>
            <a:stCxn id="162" idx="0"/>
            <a:endCxn id="161" idx="2"/>
          </p:cNvCxnSpPr>
          <p:nvPr/>
        </p:nvCxnSpPr>
        <p:spPr>
          <a:xfrm rot="10800000">
            <a:off x="1575900" y="3469750"/>
            <a:ext cx="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5"/>
          <p:cNvCxnSpPr>
            <a:stCxn id="163" idx="3"/>
            <a:endCxn id="164" idx="1"/>
          </p:cNvCxnSpPr>
          <p:nvPr/>
        </p:nvCxnSpPr>
        <p:spPr>
          <a:xfrm>
            <a:off x="4077663" y="3183375"/>
            <a:ext cx="7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5"/>
          <p:cNvCxnSpPr>
            <a:stCxn id="164" idx="3"/>
            <a:endCxn id="165" idx="1"/>
          </p:cNvCxnSpPr>
          <p:nvPr/>
        </p:nvCxnSpPr>
        <p:spPr>
          <a:xfrm>
            <a:off x="6001050" y="3183375"/>
            <a:ext cx="7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5"/>
          <p:cNvCxnSpPr>
            <a:endCxn id="163" idx="0"/>
          </p:cNvCxnSpPr>
          <p:nvPr/>
        </p:nvCxnSpPr>
        <p:spPr>
          <a:xfrm>
            <a:off x="2163063" y="2190525"/>
            <a:ext cx="1336200" cy="70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5"/>
          <p:cNvSpPr txBox="1"/>
          <p:nvPr/>
        </p:nvSpPr>
        <p:spPr>
          <a:xfrm>
            <a:off x="997425" y="2897025"/>
            <a:ext cx="11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Trajectory Planner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997500" y="1896475"/>
            <a:ext cx="11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Optitrak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2920875" y="2897025"/>
            <a:ext cx="11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844250" y="2897025"/>
            <a:ext cx="11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Drone Comms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6767625" y="2897025"/>
            <a:ext cx="11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Attitude 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997500" y="3897550"/>
            <a:ext cx="115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795225" y="2675275"/>
            <a:ext cx="5518800" cy="103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5547525" y="2247475"/>
            <a:ext cx="766500" cy="42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6478100" y="2675275"/>
            <a:ext cx="1688400" cy="103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6481850" y="2247475"/>
            <a:ext cx="1688400" cy="42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Drone Onboard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795225" y="1713800"/>
            <a:ext cx="1688400" cy="92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795225" y="1286000"/>
            <a:ext cx="1688400" cy="42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Optitrak 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2655675" y="1896475"/>
            <a:ext cx="1156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Pose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177400" y="2752038"/>
            <a:ext cx="1025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Trajectory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4196663" y="2897000"/>
            <a:ext cx="528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YPR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6120038" y="2897000"/>
            <a:ext cx="528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YPR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418454" y="2506126"/>
            <a:ext cx="6055891" cy="1398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185398" y="4030011"/>
            <a:ext cx="2022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 areas of work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524316" y="5020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603941" y="1336505"/>
            <a:ext cx="87471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Set up device communications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Simulate CrazyFlie control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Design controller in simulation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Implement controller on CrazyFlie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dbec82be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  Communication architecture</a:t>
            </a:r>
            <a:endParaRPr/>
          </a:p>
        </p:txBody>
      </p:sp>
      <p:sp>
        <p:nvSpPr>
          <p:cNvPr id="201" name="Google Shape;201;g75dbec82be_0_17"/>
          <p:cNvSpPr txBox="1"/>
          <p:nvPr>
            <p:ph idx="1" type="body"/>
          </p:nvPr>
        </p:nvSpPr>
        <p:spPr>
          <a:xfrm>
            <a:off x="623408" y="14248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Drone &lt;--&gt; Computer: Bluetooth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Computer &lt;--&gt; Optitrack: Lab local internet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Optitrack &lt;--&gt; Drone:  Interconnection via computer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75dbec82be_0_17"/>
          <p:cNvSpPr txBox="1"/>
          <p:nvPr/>
        </p:nvSpPr>
        <p:spPr>
          <a:xfrm>
            <a:off x="6170058" y="359884"/>
            <a:ext cx="34218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Design Simulation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75dbec82be_0_17"/>
          <p:cNvSpPr/>
          <p:nvPr/>
        </p:nvSpPr>
        <p:spPr>
          <a:xfrm>
            <a:off x="6292312" y="359884"/>
            <a:ext cx="2627100" cy="90960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</a:pPr>
            <a:r>
              <a:rPr lang="en-US"/>
              <a:t>  Communication test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466683" y="126941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Hovering control baseline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6170058" y="359884"/>
            <a:ext cx="3421657" cy="15673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1. Set up device communications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Simulate CrazyFlie control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Design Simulation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Implement Controller on CrazyFlie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6292312" y="359884"/>
            <a:ext cx="2626963" cy="90953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784" y="1143570"/>
            <a:ext cx="2064834" cy="366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Gravity</dc:creator>
</cp:coreProperties>
</file>