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7" r:id="rId3"/>
    <p:sldId id="268" r:id="rId4"/>
    <p:sldId id="270" r:id="rId5"/>
    <p:sldId id="271" r:id="rId6"/>
    <p:sldId id="269" r:id="rId7"/>
    <p:sldId id="259" r:id="rId8"/>
    <p:sldId id="262" r:id="rId9"/>
    <p:sldId id="264" r:id="rId10"/>
    <p:sldId id="265" r:id="rId11"/>
    <p:sldId id="266" r:id="rId12"/>
    <p:sldId id="263" r:id="rId13"/>
    <p:sldId id="272" r:id="rId14"/>
    <p:sldId id="273" r:id="rId15"/>
    <p:sldId id="275" r:id="rId16"/>
    <p:sldId id="274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9" autoAdjust="0"/>
    <p:restoredTop sz="90891" autoAdjust="0"/>
  </p:normalViewPr>
  <p:slideViewPr>
    <p:cSldViewPr snapToGrid="0" snapToObjects="1">
      <p:cViewPr>
        <p:scale>
          <a:sx n="90" d="100"/>
          <a:sy n="90" d="100"/>
        </p:scale>
        <p:origin x="-1816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7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5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5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1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1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3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7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4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55"/>
          <p:cNvSpPr txBox="1"/>
          <p:nvPr/>
        </p:nvSpPr>
        <p:spPr>
          <a:xfrm>
            <a:off x="-77466" y="2275191"/>
            <a:ext cx="934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"/>
                <a:cs typeface="Times"/>
              </a:rPr>
              <a:t>Travel Mode Inference: </a:t>
            </a:r>
          </a:p>
          <a:p>
            <a:pPr algn="ctr"/>
            <a:r>
              <a:rPr lang="en-US" sz="2000" b="1" dirty="0" smtClean="0">
                <a:latin typeface="Times"/>
                <a:cs typeface="Times"/>
              </a:rPr>
              <a:t>Identifying Change Points</a:t>
            </a:r>
            <a:endParaRPr lang="en-US" sz="20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82225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2805688" y="870041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88740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5181805" y="25113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5550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5833439" y="2590445"/>
            <a:ext cx="234843" cy="568475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15669" y="3030893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>
            <a:endCxn id="49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14392" y="3925246"/>
            <a:ext cx="7351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  <a:latin typeface="Times"/>
                <a:cs typeface="Times"/>
              </a:rPr>
              <a:t>Step 2</a:t>
            </a:r>
            <a:r>
              <a:rPr lang="en-US" dirty="0" smtClean="0">
                <a:effectLst/>
                <a:latin typeface="Times"/>
                <a:cs typeface="Times"/>
              </a:rPr>
              <a:t>: Identify walk and non-walk segments as consecutive walk or non-walk points that exceed 90 seconds in duration.</a:t>
            </a:r>
            <a:endParaRPr lang="en-US" dirty="0">
              <a:effectLst/>
              <a:latin typeface="Times"/>
              <a:cs typeface="Time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Trip 2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678293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2805688" y="870041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88740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5181805" y="25113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5550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5833439" y="2590445"/>
            <a:ext cx="234843" cy="568475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15669" y="3030893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7" name="Left Brace 36"/>
          <p:cNvSpPr/>
          <p:nvPr/>
        </p:nvSpPr>
        <p:spPr>
          <a:xfrm rot="16200000">
            <a:off x="6738567" y="2424840"/>
            <a:ext cx="234843" cy="89907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12748" y="3030586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>
            <a:endCxn id="49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14392" y="3925246"/>
            <a:ext cx="7351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  <a:latin typeface="Times"/>
                <a:cs typeface="Times"/>
              </a:rPr>
              <a:t>Step 2</a:t>
            </a:r>
            <a:r>
              <a:rPr lang="en-US" dirty="0" smtClean="0">
                <a:effectLst/>
                <a:latin typeface="Times"/>
                <a:cs typeface="Times"/>
              </a:rPr>
              <a:t>: Identify walk and non-walk segments as consecutive walk or non-walk points that exceed 90 seconds in duration.</a:t>
            </a:r>
            <a:endParaRPr lang="en-US" dirty="0">
              <a:effectLst/>
              <a:latin typeface="Times"/>
              <a:cs typeface="Time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Trip 2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609115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2805688" y="870041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88740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5181805" y="25113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5550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6829407" y="1594476"/>
            <a:ext cx="234843" cy="256041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12451" y="3030893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>
            <a:endCxn id="49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14392" y="3925246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  <a:latin typeface="Times"/>
                <a:cs typeface="Times"/>
              </a:rPr>
              <a:t>Step 3</a:t>
            </a:r>
            <a:r>
              <a:rPr lang="en-US" dirty="0" smtClean="0">
                <a:effectLst/>
                <a:latin typeface="Times"/>
                <a:cs typeface="Times"/>
              </a:rPr>
              <a:t>: Merge unidentified segments with identified backward segment.</a:t>
            </a:r>
            <a:endParaRPr lang="en-US" dirty="0">
              <a:effectLst/>
              <a:latin typeface="Times"/>
              <a:cs typeface="Time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Trip 2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62312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38984" y="1503335"/>
            <a:ext cx="238924" cy="274677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23894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5181805" y="25113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5550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6829407" y="1594476"/>
            <a:ext cx="234843" cy="256041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12451" y="3030893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>
            <a:endCxn id="49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14392" y="3925246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  <a:latin typeface="Times"/>
                <a:cs typeface="Times"/>
              </a:rPr>
              <a:t>What if there are no identified backward segments?</a:t>
            </a:r>
            <a:endParaRPr lang="en-US" dirty="0">
              <a:effectLst/>
              <a:latin typeface="Times"/>
              <a:cs typeface="Time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Hypothetical Trip 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30151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38984" y="1503335"/>
            <a:ext cx="238924" cy="274677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23894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5181805" y="25113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5550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6829407" y="1594476"/>
            <a:ext cx="234843" cy="256041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12451" y="3030893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>
            <a:endCxn id="49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14392" y="3925246"/>
            <a:ext cx="73517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effectLst/>
                <a:latin typeface="Times"/>
                <a:cs typeface="Times"/>
              </a:rPr>
              <a:t>What if there are no identified backward segments?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effectLst/>
                <a:latin typeface="Times"/>
                <a:cs typeface="Times"/>
              </a:rPr>
              <a:t>Step 4a: </a:t>
            </a:r>
            <a:r>
              <a:rPr lang="en-US" dirty="0" smtClean="0">
                <a:effectLst/>
                <a:latin typeface="Times"/>
                <a:cs typeface="Times"/>
              </a:rPr>
              <a:t>Merge consecutive unidentified segments into a single segment. If average speed over the segment is less than 5.6 m/s, classify it as a walk segment. If not, classify it as a non-walk segment.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Hypothetical Trip 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673553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38984" y="1503335"/>
            <a:ext cx="238924" cy="274677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23894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5181805" y="25113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5550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6829407" y="1594476"/>
            <a:ext cx="234843" cy="256041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12451" y="3030893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>
            <a:endCxn id="49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14392" y="3925246"/>
            <a:ext cx="73517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effectLst/>
                <a:latin typeface="Times"/>
                <a:cs typeface="Times"/>
              </a:rPr>
              <a:t>What if there are no identified backward segments?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effectLst/>
                <a:latin typeface="Times"/>
                <a:cs typeface="Times"/>
              </a:rPr>
              <a:t>Step 4a: </a:t>
            </a:r>
            <a:r>
              <a:rPr lang="en-US" dirty="0" smtClean="0">
                <a:effectLst/>
                <a:latin typeface="Times"/>
                <a:cs typeface="Times"/>
              </a:rPr>
              <a:t>Merge consecutive unidentified segments into a single segment. If average speed over the segment is less than 5.6 m/s, classify it as a walk segment. If not, classify it as a non-walk segment.</a:t>
            </a:r>
          </a:p>
        </p:txBody>
      </p:sp>
      <p:sp>
        <p:nvSpPr>
          <p:cNvPr id="60" name="Left Brace 59"/>
          <p:cNvSpPr/>
          <p:nvPr/>
        </p:nvSpPr>
        <p:spPr>
          <a:xfrm rot="16200000">
            <a:off x="1430265" y="2241384"/>
            <a:ext cx="238924" cy="127067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106862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Hypothetical Trip 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27412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38984" y="1503335"/>
            <a:ext cx="238924" cy="274677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23894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5181805" y="25113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5550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6829407" y="1594476"/>
            <a:ext cx="234843" cy="256041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12451" y="3030893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>
            <a:endCxn id="49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14392" y="3925246"/>
            <a:ext cx="73517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effectLst/>
                <a:latin typeface="Times"/>
                <a:cs typeface="Times"/>
              </a:rPr>
              <a:t>What if there are no identified backward segments?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effectLst/>
                <a:latin typeface="Times"/>
                <a:cs typeface="Times"/>
              </a:rPr>
              <a:t>Step 4a: </a:t>
            </a:r>
            <a:r>
              <a:rPr lang="en-US" dirty="0" smtClean="0">
                <a:effectLst/>
                <a:latin typeface="Times"/>
                <a:cs typeface="Times"/>
              </a:rPr>
              <a:t>Merge consecutive unidentified segments into a single segment. If average speed over the segment is less than 5.6 m/s, classify it as a walk segment. If not, classify it as a non-walk segment.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effectLst/>
                <a:latin typeface="Times"/>
                <a:cs typeface="Times"/>
              </a:rPr>
              <a:t>Step 4b: </a:t>
            </a:r>
            <a:r>
              <a:rPr lang="en-US" dirty="0" smtClean="0">
                <a:latin typeface="Times"/>
                <a:cs typeface="Times"/>
              </a:rPr>
              <a:t>Finally, if the segment duration is less than 90 seconds, merge it with the nearest forward segment.</a:t>
            </a:r>
            <a:endParaRPr lang="en-US" dirty="0" smtClean="0">
              <a:effectLst/>
              <a:latin typeface="Times"/>
              <a:cs typeface="Times"/>
            </a:endParaRPr>
          </a:p>
        </p:txBody>
      </p:sp>
      <p:sp>
        <p:nvSpPr>
          <p:cNvPr id="60" name="Left Brace 59"/>
          <p:cNvSpPr/>
          <p:nvPr/>
        </p:nvSpPr>
        <p:spPr>
          <a:xfrm rot="16200000">
            <a:off x="1430265" y="2241384"/>
            <a:ext cx="238924" cy="127067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106862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Hypothetical Trip 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56364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786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5181805" y="25113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5550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6829407" y="1594476"/>
            <a:ext cx="234843" cy="256041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12451" y="3030893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>
            <a:endCxn id="49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14392" y="3925246"/>
            <a:ext cx="73517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effectLst/>
                <a:latin typeface="Times"/>
                <a:cs typeface="Times"/>
              </a:rPr>
              <a:t>What if there are no identified backward segments?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effectLst/>
                <a:latin typeface="Times"/>
                <a:cs typeface="Times"/>
              </a:rPr>
              <a:t>Step 4a: </a:t>
            </a:r>
            <a:r>
              <a:rPr lang="en-US" dirty="0" smtClean="0">
                <a:effectLst/>
                <a:latin typeface="Times"/>
                <a:cs typeface="Times"/>
              </a:rPr>
              <a:t>Merge consecutive unidentified segments into a single segment. If average speed over the segment is less than 5.6 m/s, classify it as a walk segment. If not, classify it as a non-walk segment.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effectLst/>
                <a:latin typeface="Times"/>
                <a:cs typeface="Times"/>
              </a:rPr>
              <a:t>Step 4b: </a:t>
            </a:r>
            <a:r>
              <a:rPr lang="en-US" dirty="0" smtClean="0">
                <a:latin typeface="Times"/>
                <a:cs typeface="Times"/>
              </a:rPr>
              <a:t>Finally, if the segment duration is less than 90 seconds, merge it with the nearest forward segment.</a:t>
            </a:r>
            <a:endParaRPr lang="en-US" dirty="0" smtClean="0">
              <a:effectLst/>
              <a:latin typeface="Times"/>
              <a:cs typeface="Times"/>
            </a:endParaRPr>
          </a:p>
        </p:txBody>
      </p:sp>
      <p:sp>
        <p:nvSpPr>
          <p:cNvPr id="60" name="Left Brace 59"/>
          <p:cNvSpPr/>
          <p:nvPr/>
        </p:nvSpPr>
        <p:spPr>
          <a:xfrm rot="16200000">
            <a:off x="2803651" y="867999"/>
            <a:ext cx="238924" cy="401744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Hypothetical Trip 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598697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94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5628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-77465" y="2275191"/>
            <a:ext cx="102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Downtown Berkeley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87836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780492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20956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895934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447441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2009641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Left Brace 193"/>
          <p:cNvSpPr/>
          <p:nvPr/>
        </p:nvSpPr>
        <p:spPr>
          <a:xfrm rot="5400000">
            <a:off x="3487358" y="-415197"/>
            <a:ext cx="234845" cy="5380783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Left Brace 194"/>
          <p:cNvSpPr/>
          <p:nvPr/>
        </p:nvSpPr>
        <p:spPr>
          <a:xfrm rot="5400000">
            <a:off x="7143682" y="1309262"/>
            <a:ext cx="234840" cy="193186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320723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6870931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73820" y="256416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328349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670084" y="256118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2823220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2119920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2343220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304087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469950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3156318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707825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3270025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2229204" y="256416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2588733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930468" y="256118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074515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371215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3594515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292171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3721245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407613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959120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521320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3480499" y="256416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3840028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4181763" y="256118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5333729" y="255842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4630429" y="255843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853729" y="25621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551385" y="25564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980459" y="256005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5666827" y="256005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5218334" y="25621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5780534" y="25564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4739713" y="256142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5099242" y="25621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440977" y="255844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6601233" y="255573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5897933" y="255573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6121233" y="255942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6818889" y="255377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247963" y="25573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6934331" y="25573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6485838" y="255942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7048038" y="255377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007217" y="255872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6366746" y="255942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6708481" y="255574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850888" y="256092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157588" y="255593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380888" y="25596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8068544" y="25589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497618" y="256255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735493" y="25646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7266872" y="255892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7616401" y="25646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7958136" y="256094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02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94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5628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-77465" y="2275191"/>
            <a:ext cx="102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Downtown Berkeley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87836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780492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20956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895934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447441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2009641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Left Brace 193"/>
          <p:cNvSpPr/>
          <p:nvPr/>
        </p:nvSpPr>
        <p:spPr>
          <a:xfrm rot="5400000">
            <a:off x="3487358" y="-415197"/>
            <a:ext cx="234845" cy="5380783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Left Brace 194"/>
          <p:cNvSpPr/>
          <p:nvPr/>
        </p:nvSpPr>
        <p:spPr>
          <a:xfrm rot="5400000">
            <a:off x="7143682" y="1309262"/>
            <a:ext cx="234840" cy="193186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320723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6870931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73820" y="256416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328349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670084" y="256118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2823220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2119920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2343220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304087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469950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3156318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707825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3270025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2229204" y="256416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2588733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930468" y="256118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074515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371215" y="25611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3594515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292171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3721245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407613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959120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521320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3480499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3840028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4181763" y="256118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5333729" y="255842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4630429" y="255843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853729" y="25621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551385" y="25564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980459" y="256005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5666827" y="256005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5218334" y="25621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5780534" y="25564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4739713" y="256142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5099242" y="25621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440977" y="255844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6601233" y="255573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5897933" y="255573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6121233" y="255942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6818889" y="255377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247963" y="25573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6934331" y="25573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6485838" y="255942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7048038" y="255377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007217" y="255872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6366746" y="255942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6708481" y="255574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850888" y="256092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157588" y="255593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380888" y="25596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8068544" y="25589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497618" y="256255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735493" y="25646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7266872" y="255892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7616401" y="25646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7958136" y="256094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Brace 73"/>
          <p:cNvSpPr/>
          <p:nvPr/>
        </p:nvSpPr>
        <p:spPr>
          <a:xfrm rot="16200000">
            <a:off x="1943393" y="1732336"/>
            <a:ext cx="234843" cy="229285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626881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Trip 1</a:t>
            </a:r>
          </a:p>
        </p:txBody>
      </p:sp>
      <p:sp>
        <p:nvSpPr>
          <p:cNvPr id="76" name="Left Brace 75"/>
          <p:cNvSpPr/>
          <p:nvPr/>
        </p:nvSpPr>
        <p:spPr>
          <a:xfrm rot="16200000">
            <a:off x="3305286" y="2663291"/>
            <a:ext cx="234843" cy="430936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988293" y="3021073"/>
            <a:ext cx="87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</a:p>
        </p:txBody>
      </p:sp>
      <p:sp>
        <p:nvSpPr>
          <p:cNvPr id="78" name="Left Brace 77"/>
          <p:cNvSpPr/>
          <p:nvPr/>
        </p:nvSpPr>
        <p:spPr>
          <a:xfrm rot="16200000">
            <a:off x="5819818" y="588965"/>
            <a:ext cx="234843" cy="4579586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493012" y="3021071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Trip 2</a:t>
            </a:r>
          </a:p>
        </p:txBody>
      </p:sp>
    </p:spTree>
    <p:extLst>
      <p:ext uri="{BB962C8B-B14F-4D97-AF65-F5344CB8AC3E}">
        <p14:creationId xmlns:p14="http://schemas.microsoft.com/office/powerpoint/2010/main" val="1729788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-77465" y="2275191"/>
            <a:ext cx="102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Downtown Berkeley BART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227033" y="2285894"/>
            <a:ext cx="97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</a:p>
        </p:txBody>
      </p:sp>
      <p:sp>
        <p:nvSpPr>
          <p:cNvPr id="87" name="Oval 86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22529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68833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415137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61441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744321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59105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305409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451713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598017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780897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95681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41985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488289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34593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707745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Left Brace 193"/>
          <p:cNvSpPr/>
          <p:nvPr/>
        </p:nvSpPr>
        <p:spPr>
          <a:xfrm rot="5400000">
            <a:off x="4453289" y="-1381128"/>
            <a:ext cx="234845" cy="7312645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4168659" y="17007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Trip 1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09032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-77465" y="2275191"/>
            <a:ext cx="102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Downtown Berkeley BART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227033" y="2285894"/>
            <a:ext cx="97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</a:p>
        </p:txBody>
      </p:sp>
      <p:sp>
        <p:nvSpPr>
          <p:cNvPr id="87" name="Oval 86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22529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68833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415137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61441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744321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59105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305409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451713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598017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780897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95681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41985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488289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34593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707745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Left Brace 193"/>
          <p:cNvSpPr/>
          <p:nvPr/>
        </p:nvSpPr>
        <p:spPr>
          <a:xfrm rot="5400000">
            <a:off x="4453289" y="-1381128"/>
            <a:ext cx="234845" cy="7312645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4168659" y="17007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392" y="3925246"/>
            <a:ext cx="7351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Step 1: </a:t>
            </a:r>
            <a:r>
              <a:rPr lang="en-US" dirty="0" smtClean="0">
                <a:effectLst/>
                <a:latin typeface="Times"/>
                <a:cs typeface="Times"/>
              </a:rPr>
              <a:t>Label GPS points as walk points or non-walk points, where a walk point is defined as a point at which the speed is less than 5.6 m/s and acceleration is less than 1620 m/s</a:t>
            </a:r>
            <a:r>
              <a:rPr lang="en-US" baseline="30000" dirty="0" smtClean="0">
                <a:effectLst/>
                <a:latin typeface="Times"/>
                <a:cs typeface="Times"/>
              </a:rPr>
              <a:t>2</a:t>
            </a:r>
            <a:r>
              <a:rPr lang="en-US" dirty="0" smtClean="0">
                <a:latin typeface="Times"/>
                <a:cs typeface="Times"/>
              </a:rPr>
              <a:t>. Points where GPS accuracy is unacceptably low are skipped over.</a:t>
            </a:r>
            <a:endParaRPr lang="en-US" dirty="0">
              <a:effectLst/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Trip 1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99134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94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Left Brace 193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Left Brace 194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4392" y="3925246"/>
            <a:ext cx="7351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Step 1: </a:t>
            </a:r>
            <a:r>
              <a:rPr lang="en-US" dirty="0" smtClean="0">
                <a:effectLst/>
                <a:latin typeface="Times"/>
                <a:cs typeface="Times"/>
              </a:rPr>
              <a:t>Label GPS points as walk points or non-walk points, where a walk point is defined as a point at which the speed is less than 5.6 m/s and acceleration is less than 1620 m/s</a:t>
            </a:r>
            <a:r>
              <a:rPr lang="en-US" baseline="30000" dirty="0" smtClean="0">
                <a:effectLst/>
                <a:latin typeface="Times"/>
                <a:cs typeface="Times"/>
              </a:rPr>
              <a:t>2</a:t>
            </a:r>
            <a:r>
              <a:rPr lang="en-US" dirty="0" smtClean="0">
                <a:latin typeface="Times"/>
                <a:cs typeface="Times"/>
              </a:rPr>
              <a:t>. Points where GPS accuracy is unacceptably low are skipped over.</a:t>
            </a:r>
            <a:endParaRPr lang="en-US" dirty="0">
              <a:effectLst/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Trip 2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553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94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4392" y="3925246"/>
            <a:ext cx="7351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Step 1: </a:t>
            </a:r>
            <a:r>
              <a:rPr lang="en-US" dirty="0" smtClean="0">
                <a:effectLst/>
                <a:latin typeface="Times"/>
                <a:cs typeface="Times"/>
              </a:rPr>
              <a:t>Label GPS points as walk points or non-walk points, where a walk point is defined as a point at which the speed is less than 5.6 m/s and acceleration is less than 1620 m/s</a:t>
            </a:r>
            <a:r>
              <a:rPr lang="en-US" baseline="30000" dirty="0" smtClean="0">
                <a:effectLst/>
                <a:latin typeface="Times"/>
                <a:cs typeface="Times"/>
              </a:rPr>
              <a:t>2</a:t>
            </a:r>
            <a:r>
              <a:rPr lang="en-US" dirty="0" smtClean="0">
                <a:latin typeface="Times"/>
                <a:cs typeface="Times"/>
              </a:rPr>
              <a:t>. Points where GPS accuracy is unacceptably low are skipped over.</a:t>
            </a:r>
            <a:endParaRPr lang="en-US" dirty="0">
              <a:effectLst/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Trip 2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21479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2805688" y="870041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88740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>
            <a:endCxn id="49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14392" y="3925246"/>
            <a:ext cx="7351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  <a:latin typeface="Times"/>
                <a:cs typeface="Times"/>
              </a:rPr>
              <a:t>Step 2</a:t>
            </a:r>
            <a:r>
              <a:rPr lang="en-US" dirty="0" smtClean="0">
                <a:effectLst/>
                <a:latin typeface="Times"/>
                <a:cs typeface="Times"/>
              </a:rPr>
              <a:t>: Identify walk and non-walk segments as consecutive walk or non-walk points that exceed 90 seconds in duration.</a:t>
            </a:r>
            <a:endParaRPr lang="en-US" dirty="0">
              <a:effectLst/>
              <a:latin typeface="Times"/>
              <a:cs typeface="Time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Trip 2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8091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2805688" y="870041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88740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5181805" y="25113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5550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>
            <a:endCxn id="49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14392" y="3925246"/>
            <a:ext cx="7351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  <a:latin typeface="Times"/>
                <a:cs typeface="Times"/>
              </a:rPr>
              <a:t>Step 2</a:t>
            </a:r>
            <a:r>
              <a:rPr lang="en-US" dirty="0" smtClean="0">
                <a:effectLst/>
                <a:latin typeface="Times"/>
                <a:cs typeface="Times"/>
              </a:rPr>
              <a:t>: Identify walk and non-walk segments as consecutive walk or non-walk points that exceed 90 seconds in duration.</a:t>
            </a:r>
            <a:endParaRPr lang="en-US" dirty="0">
              <a:effectLst/>
              <a:latin typeface="Times"/>
              <a:cs typeface="Time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Trip 2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88377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814</Words>
  <Application>Microsoft Macintosh PowerPoint</Application>
  <PresentationFormat>On-screen Show (4:3)</PresentationFormat>
  <Paragraphs>144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biogeme</dc:creator>
  <cp:lastModifiedBy>biogeme</cp:lastModifiedBy>
  <cp:revision>17</cp:revision>
  <dcterms:created xsi:type="dcterms:W3CDTF">2014-02-23T21:54:21Z</dcterms:created>
  <dcterms:modified xsi:type="dcterms:W3CDTF">2014-02-24T01:47:27Z</dcterms:modified>
</cp:coreProperties>
</file>