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7" r:id="rId3"/>
    <p:sldId id="268" r:id="rId4"/>
    <p:sldId id="270" r:id="rId5"/>
    <p:sldId id="271" r:id="rId6"/>
    <p:sldId id="269" r:id="rId7"/>
    <p:sldId id="259" r:id="rId8"/>
    <p:sldId id="278" r:id="rId9"/>
    <p:sldId id="262" r:id="rId10"/>
    <p:sldId id="264" r:id="rId11"/>
    <p:sldId id="265" r:id="rId12"/>
    <p:sldId id="266" r:id="rId13"/>
    <p:sldId id="279" r:id="rId14"/>
    <p:sldId id="263" r:id="rId15"/>
    <p:sldId id="272" r:id="rId16"/>
    <p:sldId id="273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9" autoAdjust="0"/>
    <p:restoredTop sz="90891" autoAdjust="0"/>
  </p:normalViewPr>
  <p:slideViewPr>
    <p:cSldViewPr snapToGrid="0" snapToObjects="1">
      <p:cViewPr>
        <p:scale>
          <a:sx n="90" d="100"/>
          <a:sy n="90" d="100"/>
        </p:scale>
        <p:origin x="-1816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2840-989E-AE40-924D-9363E50E9800}" type="datetimeFigureOut">
              <a:rPr lang="en-US" smtClean="0"/>
              <a:t>2/23/14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BDFD-CF4D-A945-B9CA-A1C0C20AF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/>
          <p:cNvSpPr txBox="1"/>
          <p:nvPr/>
        </p:nvSpPr>
        <p:spPr>
          <a:xfrm>
            <a:off x="-77466" y="2275191"/>
            <a:ext cx="9348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/>
                <a:cs typeface="Times"/>
              </a:rPr>
              <a:t>Travel Mode Inference: </a:t>
            </a:r>
          </a:p>
          <a:p>
            <a:pPr algn="ctr"/>
            <a:r>
              <a:rPr lang="en-US" sz="2000" b="1" dirty="0" smtClean="0">
                <a:latin typeface="Times"/>
                <a:cs typeface="Times"/>
              </a:rPr>
              <a:t>Identifying Change Points</a:t>
            </a:r>
            <a:endParaRPr lang="en-US" sz="20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2225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37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833439" y="25904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5669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7829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833439" y="25904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5669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7" name="Left Brace 36"/>
          <p:cNvSpPr/>
          <p:nvPr/>
        </p:nvSpPr>
        <p:spPr>
          <a:xfrm rot="16200000">
            <a:off x="6738567" y="2424840"/>
            <a:ext cx="234843" cy="89907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12748" y="303058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0911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833439" y="2590445"/>
            <a:ext cx="234843" cy="56847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15669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7" name="Left Brace 36"/>
          <p:cNvSpPr/>
          <p:nvPr/>
        </p:nvSpPr>
        <p:spPr>
          <a:xfrm rot="16200000">
            <a:off x="6738567" y="2424840"/>
            <a:ext cx="234843" cy="89907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412748" y="3030586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3</a:t>
            </a:r>
            <a:r>
              <a:rPr lang="en-US" dirty="0" smtClean="0">
                <a:effectLst/>
                <a:latin typeface="Times"/>
                <a:cs typeface="Times"/>
              </a:rPr>
              <a:t>: Merge unidentified segments with identified backward segment.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430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3</a:t>
            </a:r>
            <a:r>
              <a:rPr lang="en-US" dirty="0" smtClean="0">
                <a:effectLst/>
                <a:latin typeface="Times"/>
                <a:cs typeface="Times"/>
              </a:rPr>
              <a:t>: Merge unidentified segments with identified backward segment.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62312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0151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735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</p:txBody>
      </p:sp>
      <p:sp>
        <p:nvSpPr>
          <p:cNvPr id="60" name="Left Brace 59"/>
          <p:cNvSpPr/>
          <p:nvPr/>
        </p:nvSpPr>
        <p:spPr>
          <a:xfrm rot="16200000">
            <a:off x="1430265" y="2241384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06862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7412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38984" y="1503335"/>
            <a:ext cx="238924" cy="27467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23894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4b: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1430265" y="2241384"/>
            <a:ext cx="238924" cy="127067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06862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6364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786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5181805" y="2511369"/>
            <a:ext cx="234843" cy="734790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5550" y="30349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Walk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6829407" y="1594476"/>
            <a:ext cx="234843" cy="256041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2451" y="3030893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14392" y="3925246"/>
            <a:ext cx="7351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effectLst/>
                <a:latin typeface="Times"/>
                <a:cs typeface="Times"/>
              </a:rPr>
              <a:t>What if there are no identified backward segments?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4a: </a:t>
            </a:r>
            <a:r>
              <a:rPr lang="en-US" dirty="0" smtClean="0">
                <a:effectLst/>
                <a:latin typeface="Times"/>
                <a:cs typeface="Times"/>
              </a:rPr>
              <a:t>Merge consecutive unidentified segments into a single segment. If average speed over the segment is less than 5.6 m/s, classify it as a walk segment. If not, classify it as a non-walk segment.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effectLst/>
                <a:latin typeface="Times"/>
                <a:cs typeface="Times"/>
              </a:rPr>
              <a:t>Step 4b: </a:t>
            </a:r>
            <a:r>
              <a:rPr lang="en-US" dirty="0" smtClean="0">
                <a:latin typeface="Times"/>
                <a:cs typeface="Times"/>
              </a:rPr>
              <a:t>Finally, if the segment duration is less than 90 seconds, merge it with the nearest forward segment.</a:t>
            </a:r>
            <a:endParaRPr lang="en-US" dirty="0" smtClean="0">
              <a:effectLst/>
              <a:latin typeface="Times"/>
              <a:cs typeface="Times"/>
            </a:endParaRPr>
          </a:p>
        </p:txBody>
      </p:sp>
      <p:sp>
        <p:nvSpPr>
          <p:cNvPr id="60" name="Left Brace 59"/>
          <p:cNvSpPr/>
          <p:nvPr/>
        </p:nvSpPr>
        <p:spPr>
          <a:xfrm rot="16200000">
            <a:off x="2803651" y="867999"/>
            <a:ext cx="238924" cy="401744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Hypothetical Trip 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869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628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7836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780492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956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895934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47441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0964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3487358" y="-415197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7143682" y="1309262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320723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70931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73820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328349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670084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23220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119920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3432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408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469950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156318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70782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270025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29204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88733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930468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74515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371215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9451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29217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721245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07613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9591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21320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480499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840028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81763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33729" y="25584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630429" y="25584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53729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551385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980459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666827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218334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780534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739713" y="25614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9242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40977" y="25584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601233" y="25557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7933" y="255573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121233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818889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247963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934331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485838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048038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007217" y="25587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66746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708481" y="25557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850888" y="256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157588" y="25559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80888" y="2559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068544" y="25589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97618" y="25625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35493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266872" y="25589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616401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958136" y="25609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628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7836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780492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956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895934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47441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00964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3487358" y="-415197"/>
            <a:ext cx="234845" cy="5380783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7143682" y="1309262"/>
            <a:ext cx="234840" cy="19318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320723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870931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73820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1328349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1670084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823220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2119920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23432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0408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2469950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3156318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270782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3270025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2229204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588733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930468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074515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371215" y="25611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3594515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292171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721245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407613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959120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21320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480499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840028" y="25648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181763" y="256118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33729" y="25584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630429" y="25584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853729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551385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980459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5666827" y="25600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218334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5780534" y="25564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739713" y="25614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9242" y="25621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440977" y="25584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601233" y="255573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7933" y="255573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121233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818889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247963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934331" y="255735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485838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048038" y="255377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007217" y="25587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66746" y="255942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708481" y="255574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850888" y="2560928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157588" y="255593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80888" y="2559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068544" y="25589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97618" y="256255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35493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266872" y="255892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616401" y="256461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958136" y="256094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/>
          <p:cNvSpPr/>
          <p:nvPr/>
        </p:nvSpPr>
        <p:spPr>
          <a:xfrm rot="16200000">
            <a:off x="1943393" y="1732336"/>
            <a:ext cx="234843" cy="229285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626881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1</a:t>
            </a:r>
          </a:p>
        </p:txBody>
      </p:sp>
      <p:sp>
        <p:nvSpPr>
          <p:cNvPr id="76" name="Left Brace 75"/>
          <p:cNvSpPr/>
          <p:nvPr/>
        </p:nvSpPr>
        <p:spPr>
          <a:xfrm rot="16200000">
            <a:off x="3305286" y="2663291"/>
            <a:ext cx="234843" cy="43093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988293" y="3021073"/>
            <a:ext cx="87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78" name="Left Brace 77"/>
          <p:cNvSpPr/>
          <p:nvPr/>
        </p:nvSpPr>
        <p:spPr>
          <a:xfrm rot="16200000">
            <a:off x="5819818" y="588965"/>
            <a:ext cx="234843" cy="4579586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93012" y="3021071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Trip 2</a:t>
            </a:r>
          </a:p>
        </p:txBody>
      </p:sp>
    </p:spTree>
    <p:extLst>
      <p:ext uri="{BB962C8B-B14F-4D97-AF65-F5344CB8AC3E}">
        <p14:creationId xmlns:p14="http://schemas.microsoft.com/office/powerpoint/2010/main" val="172978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27033" y="2285894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7" name="Oval 86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2252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83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1513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61441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4432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5910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05409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51713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9801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089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568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41985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828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3459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0774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4453289" y="-1381128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168659" y="17007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1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9032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-77465" y="2275191"/>
            <a:ext cx="102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Downtown Berkeley BART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27033" y="2285894"/>
            <a:ext cx="97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</a:p>
        </p:txBody>
      </p:sp>
      <p:sp>
        <p:nvSpPr>
          <p:cNvPr id="87" name="Oval 86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2252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6883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415137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61441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74432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5910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05409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51713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59801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80897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95681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41985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88289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345936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077456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4453289" y="-1381128"/>
            <a:ext cx="234845" cy="7312645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168659" y="17007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1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9913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Left Brace 193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Left Brace 194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553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92" y="3925246"/>
            <a:ext cx="735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Step 1: </a:t>
            </a:r>
            <a:r>
              <a:rPr lang="en-US" dirty="0" smtClean="0">
                <a:effectLst/>
                <a:latin typeface="Times"/>
                <a:cs typeface="Times"/>
              </a:rPr>
              <a:t>Label GPS points as walk points or non-walk points, where a walk point is defined as a point at which the speed is less than 5.6 m/s and acceleration is less than 1620 m/s</a:t>
            </a:r>
            <a:r>
              <a:rPr lang="en-US" baseline="30000" dirty="0" smtClean="0">
                <a:effectLst/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. Points where GPS accuracy is unacceptably low are skipped over.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1479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94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149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4826" y="2275191"/>
            <a:ext cx="7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West Oakland 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27033" y="2379470"/>
            <a:ext cx="97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Hartford </a:t>
            </a:r>
          </a:p>
          <a:p>
            <a:pPr algn="ctr"/>
            <a:r>
              <a:rPr lang="en-US" sz="1200" b="1" dirty="0" smtClean="0">
                <a:latin typeface="Times"/>
                <a:cs typeface="Times"/>
              </a:rPr>
              <a:t>and 19</a:t>
            </a:r>
            <a:r>
              <a:rPr lang="en-US" sz="1200" b="1" baseline="30000" dirty="0" smtClean="0">
                <a:latin typeface="Times"/>
                <a:cs typeface="Times"/>
              </a:rPr>
              <a:t>th</a:t>
            </a:r>
            <a:r>
              <a:rPr lang="en-US" sz="1200" b="1" dirty="0" smtClean="0">
                <a:latin typeface="Times"/>
                <a:cs typeface="Times"/>
              </a:rPr>
              <a:t> St.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0" name="Left Brace 49"/>
          <p:cNvSpPr/>
          <p:nvPr/>
        </p:nvSpPr>
        <p:spPr>
          <a:xfrm rot="5400000">
            <a:off x="2805689" y="266472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5400000">
            <a:off x="6462012" y="627592"/>
            <a:ext cx="234840" cy="329520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25028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BART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3047" y="1839241"/>
            <a:ext cx="791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Bike</a:t>
            </a:r>
            <a:endParaRPr lang="en-US" sz="1200" b="1" dirty="0">
              <a:latin typeface="Times"/>
              <a:cs typeface="Time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2805688" y="870041"/>
            <a:ext cx="234843" cy="4017442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88740" y="3021074"/>
            <a:ext cx="87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"/>
                <a:cs typeface="Times"/>
              </a:rPr>
              <a:t>Non-walk</a:t>
            </a:r>
            <a:endParaRPr lang="en-US" sz="1200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>
            <a:endCxn id="49" idx="2"/>
          </p:cNvCxnSpPr>
          <p:nvPr/>
        </p:nvCxnSpPr>
        <p:spPr>
          <a:xfrm flipV="1">
            <a:off x="914392" y="2606891"/>
            <a:ext cx="7260344" cy="8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9105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9536" y="256117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225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0540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56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13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4865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8017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4321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74736" y="25611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11696" y="256117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15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80306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3458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2661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9762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2914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066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23708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192188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3214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636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951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267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15822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9742" y="25627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62126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430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52782" y="2562793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0793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1394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09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60249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3401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6553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79705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60093" y="25592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28573" y="255921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000651" y="2562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641737" y="2564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817528" y="256058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14392" y="3925246"/>
            <a:ext cx="7351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/>
                <a:latin typeface="Times"/>
                <a:cs typeface="Times"/>
              </a:rPr>
              <a:t>Step 2</a:t>
            </a:r>
            <a:r>
              <a:rPr lang="en-US" dirty="0" smtClean="0">
                <a:effectLst/>
                <a:latin typeface="Times"/>
                <a:cs typeface="Times"/>
              </a:rPr>
              <a:t>: Identify walk and non-walk segments as consecutive walk or non-walk points that exceed 90 seconds in duration.</a:t>
            </a:r>
            <a:endParaRPr lang="en-US" dirty="0">
              <a:effectLst/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14389" y="695360"/>
            <a:ext cx="73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effectLst/>
                <a:latin typeface="Times"/>
                <a:cs typeface="Times"/>
              </a:rPr>
              <a:t>Trip 2</a:t>
            </a:r>
            <a:endParaRPr lang="en-US" dirty="0">
              <a:effectLst/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8091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884</Words>
  <Application>Microsoft Macintosh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biogeme</dc:creator>
  <cp:lastModifiedBy>biogeme</cp:lastModifiedBy>
  <cp:revision>18</cp:revision>
  <dcterms:created xsi:type="dcterms:W3CDTF">2014-02-23T21:54:21Z</dcterms:created>
  <dcterms:modified xsi:type="dcterms:W3CDTF">2014-02-24T01:52:45Z</dcterms:modified>
</cp:coreProperties>
</file>