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65" r:id="rId5"/>
    <p:sldId id="266" r:id="rId6"/>
    <p:sldId id="268" r:id="rId7"/>
    <p:sldId id="267" r:id="rId8"/>
    <p:sldId id="283" r:id="rId9"/>
    <p:sldId id="269" r:id="rId10"/>
    <p:sldId id="279" r:id="rId11"/>
    <p:sldId id="271" r:id="rId12"/>
    <p:sldId id="273" r:id="rId13"/>
    <p:sldId id="274" r:id="rId14"/>
    <p:sldId id="275" r:id="rId15"/>
    <p:sldId id="280" r:id="rId16"/>
    <p:sldId id="282" r:id="rId17"/>
    <p:sldId id="281" r:id="rId18"/>
    <p:sldId id="284" r:id="rId19"/>
    <p:sldId id="286"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D60000"/>
    <a:srgbClr val="FF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4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973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0199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8083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953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6925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4660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8443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643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782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255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144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051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14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804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494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555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9/16/2020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28964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6C9A29-5EC4-457F-969F-6EEFB33B9DCB}"/>
              </a:ext>
            </a:extLst>
          </p:cNvPr>
          <p:cNvSpPr>
            <a:spLocks noGrp="1"/>
          </p:cNvSpPr>
          <p:nvPr>
            <p:ph type="subTitle" idx="1"/>
          </p:nvPr>
        </p:nvSpPr>
        <p:spPr/>
        <p:txBody>
          <a:bodyPr/>
          <a:lstStyle/>
          <a:p>
            <a:r>
              <a:rPr lang="en-GB" dirty="0">
                <a:solidFill>
                  <a:schemeClr val="tx1"/>
                </a:solidFill>
              </a:rPr>
              <a:t>A Guide to</a:t>
            </a:r>
          </a:p>
        </p:txBody>
      </p:sp>
      <p:pic>
        <p:nvPicPr>
          <p:cNvPr id="5" name="Picture 4" descr="A picture containing flower, table&#10;&#10;Description automatically generated">
            <a:extLst>
              <a:ext uri="{FF2B5EF4-FFF2-40B4-BE49-F238E27FC236}">
                <a16:creationId xmlns:a16="http://schemas.microsoft.com/office/drawing/2014/main" id="{F49FAFD2-FE80-46D2-90AB-0EFB4D43C3BD}"/>
              </a:ext>
            </a:extLst>
          </p:cNvPr>
          <p:cNvPicPr>
            <a:picLocks noChangeAspect="1"/>
          </p:cNvPicPr>
          <p:nvPr/>
        </p:nvPicPr>
        <p:blipFill>
          <a:blip r:embed="rId2"/>
          <a:stretch>
            <a:fillRect/>
          </a:stretch>
        </p:blipFill>
        <p:spPr>
          <a:xfrm>
            <a:off x="6784623" y="4448400"/>
            <a:ext cx="5247322" cy="1521723"/>
          </a:xfrm>
          <a:prstGeom prst="rect">
            <a:avLst/>
          </a:prstGeom>
        </p:spPr>
      </p:pic>
      <p:sp>
        <p:nvSpPr>
          <p:cNvPr id="2" name="TextBox 1">
            <a:extLst>
              <a:ext uri="{FF2B5EF4-FFF2-40B4-BE49-F238E27FC236}">
                <a16:creationId xmlns:a16="http://schemas.microsoft.com/office/drawing/2014/main" id="{F1806E34-47F6-4C5E-89F6-37020756315E}"/>
              </a:ext>
            </a:extLst>
          </p:cNvPr>
          <p:cNvSpPr txBox="1"/>
          <p:nvPr/>
        </p:nvSpPr>
        <p:spPr>
          <a:xfrm>
            <a:off x="395111" y="4071387"/>
            <a:ext cx="3465689" cy="1754326"/>
          </a:xfrm>
          <a:prstGeom prst="rect">
            <a:avLst/>
          </a:prstGeom>
          <a:noFill/>
        </p:spPr>
        <p:txBody>
          <a:bodyPr wrap="square" rtlCol="0">
            <a:spAutoFit/>
          </a:bodyPr>
          <a:lstStyle/>
          <a:p>
            <a:r>
              <a:rPr lang="en-US" b="1" dirty="0"/>
              <a:t>Created By</a:t>
            </a:r>
            <a:r>
              <a:rPr lang="en-US" dirty="0"/>
              <a:t>: Rory McLaughlin</a:t>
            </a:r>
          </a:p>
          <a:p>
            <a:r>
              <a:rPr lang="en-US" dirty="0"/>
              <a:t>rmclaughlin27@qub.ac.uk</a:t>
            </a:r>
          </a:p>
          <a:p>
            <a:endParaRPr lang="en-US" dirty="0"/>
          </a:p>
          <a:p>
            <a:endParaRPr lang="en-US" b="1" dirty="0"/>
          </a:p>
          <a:p>
            <a:r>
              <a:rPr lang="en-US" b="1" dirty="0"/>
              <a:t>Concept and Idea</a:t>
            </a:r>
            <a:r>
              <a:rPr lang="en-US" dirty="0"/>
              <a:t>: Dr. Reza Rafiee</a:t>
            </a:r>
          </a:p>
          <a:p>
            <a:r>
              <a:rPr lang="en-GB" dirty="0"/>
              <a:t>g.rafiee@qub.ac.uk</a:t>
            </a:r>
          </a:p>
        </p:txBody>
      </p:sp>
    </p:spTree>
    <p:extLst>
      <p:ext uri="{BB962C8B-B14F-4D97-AF65-F5344CB8AC3E}">
        <p14:creationId xmlns:p14="http://schemas.microsoft.com/office/powerpoint/2010/main" val="418589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solidFill>
            <a:srgbClr val="FF5050"/>
          </a:solid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69C5AF19-EA68-4D27-8BD0-CA08150E8692}"/>
              </a:ext>
            </a:extLst>
          </p:cNvPr>
          <p:cNvSpPr>
            <a:spLocks noGrp="1"/>
          </p:cNvSpPr>
          <p:nvPr>
            <p:ph type="title"/>
          </p:nvPr>
        </p:nvSpPr>
        <p:spPr>
          <a:xfrm>
            <a:off x="838201" y="365125"/>
            <a:ext cx="3435625" cy="1325563"/>
          </a:xfrm>
        </p:spPr>
        <p:txBody>
          <a:bodyPr vert="horz" lIns="91440" tIns="45720" rIns="91440" bIns="45720" rtlCol="0" anchor="ctr">
            <a:normAutofit/>
          </a:bodyPr>
          <a:lstStyle/>
          <a:p>
            <a:pPr algn="ctr"/>
            <a:r>
              <a:rPr lang="en-US" sz="4000" dirty="0">
                <a:solidFill>
                  <a:schemeClr val="bg1"/>
                </a:solidFill>
              </a:rPr>
              <a:t>Informative Words</a:t>
            </a:r>
          </a:p>
        </p:txBody>
      </p:sp>
      <p:sp>
        <p:nvSpPr>
          <p:cNvPr id="15" name="Content Placeholder 2">
            <a:extLst>
              <a:ext uri="{FF2B5EF4-FFF2-40B4-BE49-F238E27FC236}">
                <a16:creationId xmlns:a16="http://schemas.microsoft.com/office/drawing/2014/main" id="{DB0330A3-9F82-4428-BACC-7893030C6E80}"/>
              </a:ext>
            </a:extLst>
          </p:cNvPr>
          <p:cNvSpPr>
            <a:spLocks noGrp="1"/>
          </p:cNvSpPr>
          <p:nvPr>
            <p:ph sz="half" idx="1"/>
          </p:nvPr>
        </p:nvSpPr>
        <p:spPr>
          <a:xfrm>
            <a:off x="666974" y="1825625"/>
            <a:ext cx="3606853" cy="4351338"/>
          </a:xfrm>
        </p:spPr>
        <p:txBody>
          <a:bodyPr vert="horz" lIns="91440" tIns="45720" rIns="91440" bIns="45720" rtlCol="0">
            <a:normAutofit/>
          </a:bodyPr>
          <a:lstStyle/>
          <a:p>
            <a:endParaRPr lang="en-US" sz="1700" dirty="0">
              <a:gradFill>
                <a:gsLst>
                  <a:gs pos="34000">
                    <a:srgbClr val="EDEDED"/>
                  </a:gs>
                  <a:gs pos="0">
                    <a:srgbClr val="BFBFBF"/>
                  </a:gs>
                  <a:gs pos="100000">
                    <a:srgbClr val="FFFFFF"/>
                  </a:gs>
                </a:gsLst>
                <a:lin ang="4800000" scaled="0"/>
              </a:gradFill>
            </a:endParaRPr>
          </a:p>
          <a:p>
            <a:r>
              <a:rPr lang="en-US" sz="1700" dirty="0">
                <a:solidFill>
                  <a:schemeClr val="bg1"/>
                </a:solidFill>
              </a:rPr>
              <a:t>Informative Words are words that meaningfully connect.</a:t>
            </a:r>
          </a:p>
          <a:p>
            <a:r>
              <a:rPr lang="en-US" sz="1700" dirty="0">
                <a:solidFill>
                  <a:schemeClr val="bg1"/>
                </a:solidFill>
              </a:rPr>
              <a:t>The words are bigrams (two-word phrases) that capture a sense of what the video and the comment section is about. </a:t>
            </a:r>
          </a:p>
          <a:p>
            <a:r>
              <a:rPr lang="en-US" sz="1700" dirty="0">
                <a:solidFill>
                  <a:schemeClr val="bg1"/>
                </a:solidFill>
              </a:rPr>
              <a:t>The data to the right shows ‘</a:t>
            </a:r>
            <a:r>
              <a:rPr lang="en-US" sz="1700" dirty="0" err="1">
                <a:solidFill>
                  <a:schemeClr val="bg1"/>
                </a:solidFill>
              </a:rPr>
              <a:t>noam</a:t>
            </a:r>
            <a:r>
              <a:rPr lang="en-US" sz="1700" dirty="0">
                <a:solidFill>
                  <a:schemeClr val="bg1"/>
                </a:solidFill>
              </a:rPr>
              <a:t> Chomsky’, ‘education system’. The video chosen is called ‘Noam Chomsky – The Purpose of Education’. </a:t>
            </a:r>
          </a:p>
          <a:p>
            <a:r>
              <a:rPr lang="en-US" sz="1700" dirty="0">
                <a:solidFill>
                  <a:schemeClr val="bg1"/>
                </a:solidFill>
              </a:rPr>
              <a:t>These words have relevance and represent the atmosphere of the discussion.</a:t>
            </a:r>
          </a:p>
        </p:txBody>
      </p:sp>
      <p:pic>
        <p:nvPicPr>
          <p:cNvPr id="9" name="Content Placeholder 8">
            <a:extLst>
              <a:ext uri="{FF2B5EF4-FFF2-40B4-BE49-F238E27FC236}">
                <a16:creationId xmlns:a16="http://schemas.microsoft.com/office/drawing/2014/main" id="{1411BCF3-7A0B-49EA-A1EC-1CBC62C90510}"/>
              </a:ext>
            </a:extLst>
          </p:cNvPr>
          <p:cNvPicPr>
            <a:picLocks noGrp="1"/>
          </p:cNvPicPr>
          <p:nvPr>
            <p:ph sz="half" idx="2"/>
          </p:nvPr>
        </p:nvPicPr>
        <p:blipFill>
          <a:blip r:embed="rId2"/>
          <a:stretch>
            <a:fillRect/>
          </a:stretch>
        </p:blipFill>
        <p:spPr>
          <a:xfrm>
            <a:off x="4818890" y="1421606"/>
            <a:ext cx="7172325" cy="4014787"/>
          </a:xfrm>
          <a:prstGeom prst="rect">
            <a:avLst/>
          </a:prstGeom>
        </p:spPr>
      </p:pic>
    </p:spTree>
    <p:extLst>
      <p:ext uri="{BB962C8B-B14F-4D97-AF65-F5344CB8AC3E}">
        <p14:creationId xmlns:p14="http://schemas.microsoft.com/office/powerpoint/2010/main" val="296064205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solidFill>
            <a:srgbClr val="FF5050"/>
          </a:solid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56CDE-2A49-4814-AC46-32239A41128A}"/>
              </a:ext>
            </a:extLst>
          </p:cNvPr>
          <p:cNvSpPr>
            <a:spLocks noGrp="1"/>
          </p:cNvSpPr>
          <p:nvPr>
            <p:ph type="title"/>
          </p:nvPr>
        </p:nvSpPr>
        <p:spPr>
          <a:xfrm>
            <a:off x="838201" y="365125"/>
            <a:ext cx="3435625" cy="1325563"/>
          </a:xfrm>
        </p:spPr>
        <p:txBody>
          <a:bodyPr vert="horz" lIns="91440" tIns="45720" rIns="91440" bIns="45720" rtlCol="0" anchor="ctr">
            <a:normAutofit fontScale="90000"/>
          </a:bodyPr>
          <a:lstStyle/>
          <a:p>
            <a:pPr algn="ctr"/>
            <a:r>
              <a:rPr lang="en-US" sz="4000" dirty="0">
                <a:solidFill>
                  <a:schemeClr val="bg1"/>
                </a:solidFill>
              </a:rPr>
              <a:t>Overall Comments Based on Likes Vs. Replies</a:t>
            </a:r>
          </a:p>
        </p:txBody>
      </p:sp>
      <p:sp>
        <p:nvSpPr>
          <p:cNvPr id="3" name="Content Placeholder 2">
            <a:extLst>
              <a:ext uri="{FF2B5EF4-FFF2-40B4-BE49-F238E27FC236}">
                <a16:creationId xmlns:a16="http://schemas.microsoft.com/office/drawing/2014/main" id="{80EF3DA2-4ABB-4841-8B16-DF2EE87B732A}"/>
              </a:ext>
            </a:extLst>
          </p:cNvPr>
          <p:cNvSpPr>
            <a:spLocks noGrp="1"/>
          </p:cNvSpPr>
          <p:nvPr>
            <p:ph sz="half" idx="1"/>
          </p:nvPr>
        </p:nvSpPr>
        <p:spPr>
          <a:xfrm>
            <a:off x="666974" y="1825625"/>
            <a:ext cx="3606853" cy="4351338"/>
          </a:xfrm>
        </p:spPr>
        <p:txBody>
          <a:bodyPr vert="horz" lIns="91440" tIns="45720" rIns="91440" bIns="45720" rtlCol="0">
            <a:normAutofit/>
          </a:bodyPr>
          <a:lstStyle/>
          <a:p>
            <a:endParaRPr lang="en-US" sz="1700" dirty="0">
              <a:gradFill>
                <a:gsLst>
                  <a:gs pos="34000">
                    <a:srgbClr val="EDEDED"/>
                  </a:gs>
                  <a:gs pos="0">
                    <a:srgbClr val="BFBFBF"/>
                  </a:gs>
                  <a:gs pos="100000">
                    <a:srgbClr val="FFFFFF"/>
                  </a:gs>
                </a:gsLst>
                <a:lin ang="4800000" scaled="0"/>
              </a:gradFill>
            </a:endParaRPr>
          </a:p>
          <a:p>
            <a:r>
              <a:rPr lang="en-US" sz="1700" dirty="0">
                <a:solidFill>
                  <a:schemeClr val="bg1"/>
                </a:solidFill>
              </a:rPr>
              <a:t>This tab is a graph that coordinates Comments based on Likes in comparison to replies.</a:t>
            </a:r>
          </a:p>
          <a:p>
            <a:r>
              <a:rPr lang="en-US" sz="1700" dirty="0">
                <a:solidFill>
                  <a:schemeClr val="bg1"/>
                </a:solidFill>
              </a:rPr>
              <a:t>The Top Comment by the most likes is shown above it.</a:t>
            </a:r>
          </a:p>
          <a:p>
            <a:r>
              <a:rPr lang="en-US" sz="1700" dirty="0">
                <a:solidFill>
                  <a:schemeClr val="bg1"/>
                </a:solidFill>
              </a:rPr>
              <a:t>In the example to the right, most comments are concentrated in the lower end but then there is a smattering of comments that grow with likes and replies.</a:t>
            </a:r>
          </a:p>
          <a:p>
            <a:r>
              <a:rPr lang="en-US" sz="1700" dirty="0">
                <a:solidFill>
                  <a:schemeClr val="bg1"/>
                </a:solidFill>
              </a:rPr>
              <a:t>As the likes and replies increase, less comments make it to the top.</a:t>
            </a:r>
          </a:p>
        </p:txBody>
      </p:sp>
      <p:pic>
        <p:nvPicPr>
          <p:cNvPr id="9" name="Content Placeholder 8">
            <a:extLst>
              <a:ext uri="{FF2B5EF4-FFF2-40B4-BE49-F238E27FC236}">
                <a16:creationId xmlns:a16="http://schemas.microsoft.com/office/drawing/2014/main" id="{38FA5E88-133E-4877-B2FA-C02A07B7C222}"/>
              </a:ext>
            </a:extLst>
          </p:cNvPr>
          <p:cNvPicPr>
            <a:picLocks noGrp="1"/>
          </p:cNvPicPr>
          <p:nvPr>
            <p:ph sz="half" idx="2"/>
          </p:nvPr>
        </p:nvPicPr>
        <p:blipFill>
          <a:blip r:embed="rId2"/>
          <a:stretch>
            <a:fillRect/>
          </a:stretch>
        </p:blipFill>
        <p:spPr>
          <a:xfrm>
            <a:off x="4818890" y="1485900"/>
            <a:ext cx="7172325" cy="3886200"/>
          </a:xfrm>
          <a:prstGeom prst="rect">
            <a:avLst/>
          </a:prstGeom>
        </p:spPr>
      </p:pic>
    </p:spTree>
    <p:extLst>
      <p:ext uri="{BB962C8B-B14F-4D97-AF65-F5344CB8AC3E}">
        <p14:creationId xmlns:p14="http://schemas.microsoft.com/office/powerpoint/2010/main" val="247896240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solidFill>
            <a:srgbClr val="FF5050"/>
          </a:solid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C9C13077-B917-4341-9CD9-BE34747A029A}"/>
              </a:ext>
            </a:extLst>
          </p:cNvPr>
          <p:cNvSpPr>
            <a:spLocks noGrp="1"/>
          </p:cNvSpPr>
          <p:nvPr>
            <p:ph type="title"/>
          </p:nvPr>
        </p:nvSpPr>
        <p:spPr>
          <a:xfrm>
            <a:off x="838201" y="365125"/>
            <a:ext cx="3435625" cy="1325563"/>
          </a:xfrm>
        </p:spPr>
        <p:txBody>
          <a:bodyPr vert="horz" lIns="91440" tIns="45720" rIns="91440" bIns="45720" rtlCol="0" anchor="ctr">
            <a:normAutofit fontScale="90000"/>
          </a:bodyPr>
          <a:lstStyle/>
          <a:p>
            <a:pPr algn="ctr"/>
            <a:r>
              <a:rPr lang="en-US" sz="4000" dirty="0">
                <a:solidFill>
                  <a:schemeClr val="bg1"/>
                </a:solidFill>
              </a:rPr>
              <a:t>Top 10 Comments Based on Likes vs Replies</a:t>
            </a:r>
          </a:p>
        </p:txBody>
      </p:sp>
      <p:sp>
        <p:nvSpPr>
          <p:cNvPr id="16" name="Content Placeholder 2">
            <a:extLst>
              <a:ext uri="{FF2B5EF4-FFF2-40B4-BE49-F238E27FC236}">
                <a16:creationId xmlns:a16="http://schemas.microsoft.com/office/drawing/2014/main" id="{F262A18A-DCD4-46A5-9043-9D00BA1F08EA}"/>
              </a:ext>
            </a:extLst>
          </p:cNvPr>
          <p:cNvSpPr>
            <a:spLocks noGrp="1"/>
          </p:cNvSpPr>
          <p:nvPr>
            <p:ph sz="half" idx="1"/>
          </p:nvPr>
        </p:nvSpPr>
        <p:spPr>
          <a:xfrm>
            <a:off x="666974" y="1825625"/>
            <a:ext cx="3606853" cy="4351338"/>
          </a:xfrm>
        </p:spPr>
        <p:txBody>
          <a:bodyPr vert="horz" lIns="91440" tIns="45720" rIns="91440" bIns="45720" rtlCol="0">
            <a:normAutofit/>
          </a:bodyPr>
          <a:lstStyle/>
          <a:p>
            <a:endParaRPr lang="en-US" sz="2000" dirty="0">
              <a:gradFill>
                <a:gsLst>
                  <a:gs pos="34000">
                    <a:srgbClr val="EDEDED"/>
                  </a:gs>
                  <a:gs pos="0">
                    <a:srgbClr val="BFBFBF"/>
                  </a:gs>
                  <a:gs pos="100000">
                    <a:srgbClr val="FFFFFF"/>
                  </a:gs>
                </a:gsLst>
                <a:lin ang="4800000" scaled="0"/>
              </a:gradFill>
            </a:endParaRPr>
          </a:p>
          <a:p>
            <a:r>
              <a:rPr lang="en-US" sz="2000" dirty="0">
                <a:solidFill>
                  <a:schemeClr val="bg1"/>
                </a:solidFill>
              </a:rPr>
              <a:t>This is a more specific look at comments that have the most likes and replies.</a:t>
            </a:r>
          </a:p>
          <a:p>
            <a:r>
              <a:rPr lang="en-US" sz="2000" dirty="0">
                <a:solidFill>
                  <a:schemeClr val="bg1"/>
                </a:solidFill>
              </a:rPr>
              <a:t>The regression line designates the path that compares the two variables – Likes and Replies.</a:t>
            </a:r>
            <a:endParaRPr lang="en-US" sz="2000" dirty="0">
              <a:gradFill>
                <a:gsLst>
                  <a:gs pos="34000">
                    <a:srgbClr val="EDEDED"/>
                  </a:gs>
                  <a:gs pos="0">
                    <a:srgbClr val="BFBFBF"/>
                  </a:gs>
                  <a:gs pos="100000">
                    <a:srgbClr val="FFFFFF"/>
                  </a:gs>
                </a:gsLst>
                <a:lin ang="4800000" scaled="0"/>
              </a:gradFill>
            </a:endParaRPr>
          </a:p>
          <a:p>
            <a:r>
              <a:rPr lang="en-US" sz="2000" dirty="0">
                <a:solidFill>
                  <a:schemeClr val="bg1"/>
                </a:solidFill>
              </a:rPr>
              <a:t>Like the previous tab, most comments are on  the lower end while the top comment with most likes and replies is a distinct outlier.</a:t>
            </a:r>
          </a:p>
        </p:txBody>
      </p:sp>
      <p:pic>
        <p:nvPicPr>
          <p:cNvPr id="7" name="Picture 6">
            <a:extLst>
              <a:ext uri="{FF2B5EF4-FFF2-40B4-BE49-F238E27FC236}">
                <a16:creationId xmlns:a16="http://schemas.microsoft.com/office/drawing/2014/main" id="{9EC042DF-C7FF-465F-A629-EA2BDA427F8C}"/>
              </a:ext>
            </a:extLst>
          </p:cNvPr>
          <p:cNvPicPr/>
          <p:nvPr/>
        </p:nvPicPr>
        <p:blipFill>
          <a:blip r:embed="rId2"/>
          <a:stretch>
            <a:fillRect/>
          </a:stretch>
        </p:blipFill>
        <p:spPr>
          <a:xfrm>
            <a:off x="4910421" y="1552178"/>
            <a:ext cx="6989262" cy="3753644"/>
          </a:xfrm>
          <a:prstGeom prst="rect">
            <a:avLst/>
          </a:prstGeom>
        </p:spPr>
      </p:pic>
    </p:spTree>
    <p:extLst>
      <p:ext uri="{BB962C8B-B14F-4D97-AF65-F5344CB8AC3E}">
        <p14:creationId xmlns:p14="http://schemas.microsoft.com/office/powerpoint/2010/main" val="113952410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7DA0F513-B133-4133-971D-0B84475D8F80}"/>
              </a:ext>
            </a:extLst>
          </p:cNvPr>
          <p:cNvSpPr txBox="1">
            <a:spLocks/>
          </p:cNvSpPr>
          <p:nvPr/>
        </p:nvSpPr>
        <p:spPr>
          <a:xfrm>
            <a:off x="677908" y="366129"/>
            <a:ext cx="10836181" cy="58340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3600" dirty="0">
                <a:solidFill>
                  <a:schemeClr val="tx1"/>
                </a:solidFill>
              </a:rPr>
              <a:t>Most Frequently Used Words</a:t>
            </a:r>
          </a:p>
        </p:txBody>
      </p:sp>
      <p:sp>
        <p:nvSpPr>
          <p:cNvPr id="19" name="Content Placeholder 2">
            <a:extLst>
              <a:ext uri="{FF2B5EF4-FFF2-40B4-BE49-F238E27FC236}">
                <a16:creationId xmlns:a16="http://schemas.microsoft.com/office/drawing/2014/main" id="{51F5520B-56A8-4343-87B5-AF72B2BF825C}"/>
              </a:ext>
            </a:extLst>
          </p:cNvPr>
          <p:cNvSpPr txBox="1">
            <a:spLocks/>
          </p:cNvSpPr>
          <p:nvPr/>
        </p:nvSpPr>
        <p:spPr>
          <a:xfrm>
            <a:off x="1426652" y="1113816"/>
            <a:ext cx="9583075" cy="50049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sz="1400" dirty="0">
                <a:solidFill>
                  <a:schemeClr val="tx1"/>
                </a:solidFill>
              </a:rPr>
              <a:t>The words are categorized by how frequently they were used in the comments and then output in a colour-coded diagram.</a:t>
            </a:r>
          </a:p>
          <a:p>
            <a:endParaRPr lang="en-US" sz="1400" dirty="0">
              <a:solidFill>
                <a:schemeClr val="tx1"/>
              </a:solidFill>
            </a:endParaRPr>
          </a:p>
          <a:p>
            <a:endParaRPr lang="en-US" sz="1400" dirty="0">
              <a:solidFill>
                <a:schemeClr val="tx1"/>
              </a:solidFill>
            </a:endParaRPr>
          </a:p>
        </p:txBody>
      </p:sp>
      <p:pic>
        <p:nvPicPr>
          <p:cNvPr id="5" name="Picture 4">
            <a:extLst>
              <a:ext uri="{FF2B5EF4-FFF2-40B4-BE49-F238E27FC236}">
                <a16:creationId xmlns:a16="http://schemas.microsoft.com/office/drawing/2014/main" id="{57228358-8BE1-4C58-9AE9-E5D56C7714C8}"/>
              </a:ext>
            </a:extLst>
          </p:cNvPr>
          <p:cNvPicPr/>
          <p:nvPr/>
        </p:nvPicPr>
        <p:blipFill>
          <a:blip r:embed="rId2"/>
          <a:stretch>
            <a:fillRect/>
          </a:stretch>
        </p:blipFill>
        <p:spPr>
          <a:xfrm>
            <a:off x="1304461" y="1614312"/>
            <a:ext cx="9583074" cy="4713277"/>
          </a:xfrm>
          <a:prstGeom prst="rect">
            <a:avLst/>
          </a:prstGeom>
        </p:spPr>
      </p:pic>
    </p:spTree>
    <p:extLst>
      <p:ext uri="{BB962C8B-B14F-4D97-AF65-F5344CB8AC3E}">
        <p14:creationId xmlns:p14="http://schemas.microsoft.com/office/powerpoint/2010/main" val="5505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A908F9B-78BC-46C0-9939-AB398641F88D}"/>
              </a:ext>
            </a:extLst>
          </p:cNvPr>
          <p:cNvSpPr>
            <a:spLocks noGrp="1"/>
          </p:cNvSpPr>
          <p:nvPr>
            <p:ph type="title"/>
          </p:nvPr>
        </p:nvSpPr>
        <p:spPr>
          <a:xfrm>
            <a:off x="800100" y="367772"/>
            <a:ext cx="10836181" cy="583405"/>
          </a:xfrm>
        </p:spPr>
        <p:txBody>
          <a:bodyPr vert="horz" lIns="91440" tIns="45720" rIns="91440" bIns="45720" rtlCol="0" anchor="b">
            <a:normAutofit fontScale="90000"/>
          </a:bodyPr>
          <a:lstStyle/>
          <a:p>
            <a:pPr algn="ctr"/>
            <a:r>
              <a:rPr lang="en-US" sz="3600" dirty="0">
                <a:solidFill>
                  <a:schemeClr val="tx1"/>
                </a:solidFill>
              </a:rPr>
              <a:t>Sentimentality in YouTube Comments</a:t>
            </a:r>
          </a:p>
        </p:txBody>
      </p:sp>
      <p:sp>
        <p:nvSpPr>
          <p:cNvPr id="13" name="Content Placeholder 2">
            <a:extLst>
              <a:ext uri="{FF2B5EF4-FFF2-40B4-BE49-F238E27FC236}">
                <a16:creationId xmlns:a16="http://schemas.microsoft.com/office/drawing/2014/main" id="{D29CF438-82AC-4607-9BD8-E96A997CAE08}"/>
              </a:ext>
            </a:extLst>
          </p:cNvPr>
          <p:cNvSpPr txBox="1">
            <a:spLocks/>
          </p:cNvSpPr>
          <p:nvPr/>
        </p:nvSpPr>
        <p:spPr>
          <a:xfrm>
            <a:off x="1304462" y="1113815"/>
            <a:ext cx="9583075" cy="91196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sz="1400" dirty="0">
                <a:solidFill>
                  <a:schemeClr val="tx1"/>
                </a:solidFill>
              </a:rPr>
              <a:t>Sentimentality is an assessment of the emotional responsiveness within comments. It shows how the attitudes and opinions of users can vary. There are 8 sentiments that the comments can identify with: Trust, Surprise, Sadness, Joy, Fear, Disgust, Anticipation and Anger. In this instance Trust, Anticipation, Fear and Joy are the most defined sentiments of the comments.</a:t>
            </a:r>
          </a:p>
        </p:txBody>
      </p:sp>
      <p:pic>
        <p:nvPicPr>
          <p:cNvPr id="5" name="Picture 4">
            <a:extLst>
              <a:ext uri="{FF2B5EF4-FFF2-40B4-BE49-F238E27FC236}">
                <a16:creationId xmlns:a16="http://schemas.microsoft.com/office/drawing/2014/main" id="{2397722B-BDC3-4BB2-BA1C-513E7D317953}"/>
              </a:ext>
            </a:extLst>
          </p:cNvPr>
          <p:cNvPicPr/>
          <p:nvPr/>
        </p:nvPicPr>
        <p:blipFill>
          <a:blip r:embed="rId2"/>
          <a:stretch>
            <a:fillRect/>
          </a:stretch>
        </p:blipFill>
        <p:spPr>
          <a:xfrm>
            <a:off x="1304462" y="1901824"/>
            <a:ext cx="9583075" cy="4588404"/>
          </a:xfrm>
          <a:prstGeom prst="rect">
            <a:avLst/>
          </a:prstGeom>
        </p:spPr>
      </p:pic>
    </p:spTree>
    <p:extLst>
      <p:ext uri="{BB962C8B-B14F-4D97-AF65-F5344CB8AC3E}">
        <p14:creationId xmlns:p14="http://schemas.microsoft.com/office/powerpoint/2010/main" val="2068059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A908F9B-78BC-46C0-9939-AB398641F88D}"/>
              </a:ext>
            </a:extLst>
          </p:cNvPr>
          <p:cNvSpPr>
            <a:spLocks noGrp="1"/>
          </p:cNvSpPr>
          <p:nvPr>
            <p:ph type="title"/>
          </p:nvPr>
        </p:nvSpPr>
        <p:spPr>
          <a:xfrm>
            <a:off x="800100" y="367772"/>
            <a:ext cx="10836181" cy="583405"/>
          </a:xfrm>
        </p:spPr>
        <p:txBody>
          <a:bodyPr vert="horz" lIns="91440" tIns="45720" rIns="91440" bIns="45720" rtlCol="0" anchor="b">
            <a:normAutofit fontScale="90000"/>
          </a:bodyPr>
          <a:lstStyle/>
          <a:p>
            <a:pPr algn="ctr"/>
            <a:r>
              <a:rPr lang="en-US" sz="3600" dirty="0">
                <a:solidFill>
                  <a:schemeClr val="tx1"/>
                </a:solidFill>
              </a:rPr>
              <a:t>Positive and Negative Words</a:t>
            </a:r>
          </a:p>
        </p:txBody>
      </p:sp>
      <p:sp>
        <p:nvSpPr>
          <p:cNvPr id="13" name="Content Placeholder 2">
            <a:extLst>
              <a:ext uri="{FF2B5EF4-FFF2-40B4-BE49-F238E27FC236}">
                <a16:creationId xmlns:a16="http://schemas.microsoft.com/office/drawing/2014/main" id="{D29CF438-82AC-4607-9BD8-E96A997CAE08}"/>
              </a:ext>
            </a:extLst>
          </p:cNvPr>
          <p:cNvSpPr txBox="1">
            <a:spLocks/>
          </p:cNvSpPr>
          <p:nvPr/>
        </p:nvSpPr>
        <p:spPr>
          <a:xfrm>
            <a:off x="1304462" y="1113815"/>
            <a:ext cx="9583075" cy="91196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sz="1400" dirty="0">
                <a:solidFill>
                  <a:schemeClr val="tx1"/>
                </a:solidFill>
              </a:rPr>
              <a:t>This tab looks at how specific words in the comment data can be identified as either positive or negative. Words are mined for sentiment (positive or negative) and output based on frequency of use.</a:t>
            </a:r>
          </a:p>
        </p:txBody>
      </p:sp>
      <p:pic>
        <p:nvPicPr>
          <p:cNvPr id="6" name="Picture 5">
            <a:extLst>
              <a:ext uri="{FF2B5EF4-FFF2-40B4-BE49-F238E27FC236}">
                <a16:creationId xmlns:a16="http://schemas.microsoft.com/office/drawing/2014/main" id="{047456D6-6668-487B-AB50-E2C1949F1807}"/>
              </a:ext>
            </a:extLst>
          </p:cNvPr>
          <p:cNvPicPr/>
          <p:nvPr/>
        </p:nvPicPr>
        <p:blipFill>
          <a:blip r:embed="rId2"/>
          <a:stretch>
            <a:fillRect/>
          </a:stretch>
        </p:blipFill>
        <p:spPr>
          <a:xfrm>
            <a:off x="1304461" y="1777868"/>
            <a:ext cx="9583075" cy="4712359"/>
          </a:xfrm>
          <a:prstGeom prst="rect">
            <a:avLst/>
          </a:prstGeom>
        </p:spPr>
      </p:pic>
    </p:spTree>
    <p:extLst>
      <p:ext uri="{BB962C8B-B14F-4D97-AF65-F5344CB8AC3E}">
        <p14:creationId xmlns:p14="http://schemas.microsoft.com/office/powerpoint/2010/main" val="3342238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A908F9B-78BC-46C0-9939-AB398641F88D}"/>
              </a:ext>
            </a:extLst>
          </p:cNvPr>
          <p:cNvSpPr>
            <a:spLocks noGrp="1"/>
          </p:cNvSpPr>
          <p:nvPr>
            <p:ph type="title"/>
          </p:nvPr>
        </p:nvSpPr>
        <p:spPr>
          <a:xfrm>
            <a:off x="800100" y="367772"/>
            <a:ext cx="10836181" cy="583405"/>
          </a:xfrm>
        </p:spPr>
        <p:txBody>
          <a:bodyPr vert="horz" lIns="91440" tIns="45720" rIns="91440" bIns="45720" rtlCol="0" anchor="b">
            <a:normAutofit fontScale="90000"/>
          </a:bodyPr>
          <a:lstStyle/>
          <a:p>
            <a:pPr algn="ctr"/>
            <a:r>
              <a:rPr lang="en-US" sz="3600" dirty="0">
                <a:solidFill>
                  <a:schemeClr val="tx1"/>
                </a:solidFill>
              </a:rPr>
              <a:t>Analysis of Stored Comment Data</a:t>
            </a:r>
          </a:p>
        </p:txBody>
      </p:sp>
      <p:sp>
        <p:nvSpPr>
          <p:cNvPr id="13" name="Content Placeholder 2">
            <a:extLst>
              <a:ext uri="{FF2B5EF4-FFF2-40B4-BE49-F238E27FC236}">
                <a16:creationId xmlns:a16="http://schemas.microsoft.com/office/drawing/2014/main" id="{D29CF438-82AC-4607-9BD8-E96A997CAE08}"/>
              </a:ext>
            </a:extLst>
          </p:cNvPr>
          <p:cNvSpPr txBox="1">
            <a:spLocks/>
          </p:cNvSpPr>
          <p:nvPr/>
        </p:nvSpPr>
        <p:spPr>
          <a:xfrm>
            <a:off x="1304462" y="1113815"/>
            <a:ext cx="9583075" cy="911967"/>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3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sz="1400" dirty="0">
                <a:solidFill>
                  <a:schemeClr val="tx1"/>
                </a:solidFill>
              </a:rPr>
              <a:t>This is locally stored data of the comment data that is input into the software. It is stored temporarily and separate from the session data a user interacts with in the other tabs.</a:t>
            </a:r>
          </a:p>
          <a:p>
            <a:r>
              <a:rPr lang="en-US" sz="1400" dirty="0">
                <a:solidFill>
                  <a:schemeClr val="tx1"/>
                </a:solidFill>
              </a:rPr>
              <a:t>This stored data is important as it combines each video’s data and mines the comments for words that are frequently used in each stored video comment data.</a:t>
            </a:r>
          </a:p>
        </p:txBody>
      </p:sp>
      <p:pic>
        <p:nvPicPr>
          <p:cNvPr id="4" name="Picture 3">
            <a:extLst>
              <a:ext uri="{FF2B5EF4-FFF2-40B4-BE49-F238E27FC236}">
                <a16:creationId xmlns:a16="http://schemas.microsoft.com/office/drawing/2014/main" id="{CAD036E8-8D75-408A-8316-508A6A6C3973}"/>
              </a:ext>
            </a:extLst>
          </p:cNvPr>
          <p:cNvPicPr>
            <a:picLocks noChangeAspect="1"/>
          </p:cNvPicPr>
          <p:nvPr/>
        </p:nvPicPr>
        <p:blipFill>
          <a:blip r:embed="rId2"/>
          <a:stretch>
            <a:fillRect/>
          </a:stretch>
        </p:blipFill>
        <p:spPr>
          <a:xfrm>
            <a:off x="1907515" y="2025782"/>
            <a:ext cx="8376969" cy="4464446"/>
          </a:xfrm>
          <a:prstGeom prst="rect">
            <a:avLst/>
          </a:prstGeom>
        </p:spPr>
      </p:pic>
    </p:spTree>
    <p:extLst>
      <p:ext uri="{BB962C8B-B14F-4D97-AF65-F5344CB8AC3E}">
        <p14:creationId xmlns:p14="http://schemas.microsoft.com/office/powerpoint/2010/main" val="2378145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A908F9B-78BC-46C0-9939-AB398641F88D}"/>
              </a:ext>
            </a:extLst>
          </p:cNvPr>
          <p:cNvSpPr>
            <a:spLocks noGrp="1"/>
          </p:cNvSpPr>
          <p:nvPr>
            <p:ph type="title"/>
          </p:nvPr>
        </p:nvSpPr>
        <p:spPr>
          <a:xfrm>
            <a:off x="800100" y="367772"/>
            <a:ext cx="10836181" cy="583405"/>
          </a:xfrm>
        </p:spPr>
        <p:txBody>
          <a:bodyPr vert="horz" lIns="91440" tIns="45720" rIns="91440" bIns="45720" rtlCol="0" anchor="b">
            <a:normAutofit fontScale="90000"/>
          </a:bodyPr>
          <a:lstStyle/>
          <a:p>
            <a:pPr algn="ctr"/>
            <a:r>
              <a:rPr lang="en-US" sz="3600" dirty="0">
                <a:solidFill>
                  <a:schemeClr val="tx1"/>
                </a:solidFill>
              </a:rPr>
              <a:t>Word Cloud of Stored Comment Data</a:t>
            </a:r>
          </a:p>
        </p:txBody>
      </p:sp>
      <p:sp>
        <p:nvSpPr>
          <p:cNvPr id="13" name="Content Placeholder 2">
            <a:extLst>
              <a:ext uri="{FF2B5EF4-FFF2-40B4-BE49-F238E27FC236}">
                <a16:creationId xmlns:a16="http://schemas.microsoft.com/office/drawing/2014/main" id="{D29CF438-82AC-4607-9BD8-E96A997CAE08}"/>
              </a:ext>
            </a:extLst>
          </p:cNvPr>
          <p:cNvSpPr txBox="1">
            <a:spLocks/>
          </p:cNvSpPr>
          <p:nvPr/>
        </p:nvSpPr>
        <p:spPr>
          <a:xfrm>
            <a:off x="1304462" y="1113815"/>
            <a:ext cx="9583075" cy="91196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sz="1400" dirty="0">
                <a:solidFill>
                  <a:schemeClr val="tx1"/>
                </a:solidFill>
              </a:rPr>
              <a:t>This tab looks at how specific words in the stored comment data are popularized within a word cloud. Going from the center outwards, the words get bigger in size based on popularity and frequency of use.</a:t>
            </a:r>
          </a:p>
        </p:txBody>
      </p:sp>
      <p:pic>
        <p:nvPicPr>
          <p:cNvPr id="2" name="Picture 1">
            <a:extLst>
              <a:ext uri="{FF2B5EF4-FFF2-40B4-BE49-F238E27FC236}">
                <a16:creationId xmlns:a16="http://schemas.microsoft.com/office/drawing/2014/main" id="{68EA5768-31D2-40E4-A309-1411AEF43D0B}"/>
              </a:ext>
            </a:extLst>
          </p:cNvPr>
          <p:cNvPicPr>
            <a:picLocks noChangeAspect="1"/>
          </p:cNvPicPr>
          <p:nvPr/>
        </p:nvPicPr>
        <p:blipFill>
          <a:blip r:embed="rId2"/>
          <a:stretch>
            <a:fillRect/>
          </a:stretch>
        </p:blipFill>
        <p:spPr>
          <a:xfrm>
            <a:off x="1464468" y="1683986"/>
            <a:ext cx="9263062" cy="4936683"/>
          </a:xfrm>
          <a:prstGeom prst="rect">
            <a:avLst/>
          </a:prstGeom>
        </p:spPr>
      </p:pic>
    </p:spTree>
    <p:extLst>
      <p:ext uri="{BB962C8B-B14F-4D97-AF65-F5344CB8AC3E}">
        <p14:creationId xmlns:p14="http://schemas.microsoft.com/office/powerpoint/2010/main" val="3774648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A908F9B-78BC-46C0-9939-AB398641F88D}"/>
              </a:ext>
            </a:extLst>
          </p:cNvPr>
          <p:cNvSpPr>
            <a:spLocks noGrp="1"/>
          </p:cNvSpPr>
          <p:nvPr>
            <p:ph type="title"/>
          </p:nvPr>
        </p:nvSpPr>
        <p:spPr>
          <a:xfrm>
            <a:off x="800100" y="367772"/>
            <a:ext cx="10836181" cy="583405"/>
          </a:xfrm>
        </p:spPr>
        <p:txBody>
          <a:bodyPr vert="horz" lIns="91440" tIns="45720" rIns="91440" bIns="45720" rtlCol="0" anchor="b">
            <a:normAutofit fontScale="90000"/>
          </a:bodyPr>
          <a:lstStyle/>
          <a:p>
            <a:pPr algn="ctr"/>
            <a:r>
              <a:rPr lang="en-US" sz="3600" dirty="0">
                <a:solidFill>
                  <a:schemeClr val="tx1"/>
                </a:solidFill>
              </a:rPr>
              <a:t>Stored Comment Data Video Stats</a:t>
            </a:r>
          </a:p>
        </p:txBody>
      </p:sp>
      <p:sp>
        <p:nvSpPr>
          <p:cNvPr id="13" name="Content Placeholder 2">
            <a:extLst>
              <a:ext uri="{FF2B5EF4-FFF2-40B4-BE49-F238E27FC236}">
                <a16:creationId xmlns:a16="http://schemas.microsoft.com/office/drawing/2014/main" id="{D29CF438-82AC-4607-9BD8-E96A997CAE08}"/>
              </a:ext>
            </a:extLst>
          </p:cNvPr>
          <p:cNvSpPr txBox="1">
            <a:spLocks/>
          </p:cNvSpPr>
          <p:nvPr/>
        </p:nvSpPr>
        <p:spPr>
          <a:xfrm>
            <a:off x="1304462" y="1113815"/>
            <a:ext cx="9583075" cy="91196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sz="1400" dirty="0">
                <a:solidFill>
                  <a:schemeClr val="tx1"/>
                </a:solidFill>
              </a:rPr>
              <a:t>This tab shows the video statistics of the stored data. There are a lot of statistics here that can be compared in evaluated in plots and graphs. </a:t>
            </a:r>
          </a:p>
        </p:txBody>
      </p:sp>
      <p:pic>
        <p:nvPicPr>
          <p:cNvPr id="3" name="Picture 2">
            <a:extLst>
              <a:ext uri="{FF2B5EF4-FFF2-40B4-BE49-F238E27FC236}">
                <a16:creationId xmlns:a16="http://schemas.microsoft.com/office/drawing/2014/main" id="{C76E59E2-6A1D-4355-AA10-7FA4C9D063CC}"/>
              </a:ext>
            </a:extLst>
          </p:cNvPr>
          <p:cNvPicPr>
            <a:picLocks noChangeAspect="1"/>
          </p:cNvPicPr>
          <p:nvPr/>
        </p:nvPicPr>
        <p:blipFill>
          <a:blip r:embed="rId2"/>
          <a:stretch>
            <a:fillRect/>
          </a:stretch>
        </p:blipFill>
        <p:spPr>
          <a:xfrm>
            <a:off x="1614486" y="1713447"/>
            <a:ext cx="8963025" cy="4776781"/>
          </a:xfrm>
          <a:prstGeom prst="rect">
            <a:avLst/>
          </a:prstGeom>
        </p:spPr>
      </p:pic>
    </p:spTree>
    <p:extLst>
      <p:ext uri="{BB962C8B-B14F-4D97-AF65-F5344CB8AC3E}">
        <p14:creationId xmlns:p14="http://schemas.microsoft.com/office/powerpoint/2010/main" val="1088312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A908F9B-78BC-46C0-9939-AB398641F88D}"/>
              </a:ext>
            </a:extLst>
          </p:cNvPr>
          <p:cNvSpPr>
            <a:spLocks noGrp="1"/>
          </p:cNvSpPr>
          <p:nvPr>
            <p:ph type="title"/>
          </p:nvPr>
        </p:nvSpPr>
        <p:spPr>
          <a:xfrm>
            <a:off x="800100" y="367772"/>
            <a:ext cx="10836181" cy="583405"/>
          </a:xfrm>
        </p:spPr>
        <p:txBody>
          <a:bodyPr vert="horz" lIns="91440" tIns="45720" rIns="91440" bIns="45720" rtlCol="0" anchor="b">
            <a:normAutofit fontScale="90000"/>
          </a:bodyPr>
          <a:lstStyle/>
          <a:p>
            <a:pPr algn="ctr"/>
            <a:r>
              <a:rPr lang="en-US" sz="3600" dirty="0">
                <a:solidFill>
                  <a:schemeClr val="tx1"/>
                </a:solidFill>
              </a:rPr>
              <a:t>Stored Comment Data Plots &amp; Graphs</a:t>
            </a:r>
          </a:p>
        </p:txBody>
      </p:sp>
      <p:sp>
        <p:nvSpPr>
          <p:cNvPr id="13" name="Content Placeholder 2">
            <a:extLst>
              <a:ext uri="{FF2B5EF4-FFF2-40B4-BE49-F238E27FC236}">
                <a16:creationId xmlns:a16="http://schemas.microsoft.com/office/drawing/2014/main" id="{D29CF438-82AC-4607-9BD8-E96A997CAE08}"/>
              </a:ext>
            </a:extLst>
          </p:cNvPr>
          <p:cNvSpPr txBox="1">
            <a:spLocks/>
          </p:cNvSpPr>
          <p:nvPr/>
        </p:nvSpPr>
        <p:spPr>
          <a:xfrm>
            <a:off x="1304462" y="1113815"/>
            <a:ext cx="9583075" cy="91196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sz="1400" dirty="0">
                <a:solidFill>
                  <a:schemeClr val="tx1"/>
                </a:solidFill>
              </a:rPr>
              <a:t>This tab shows the different aspects of the stored video data visually. The user can compare the number of Views, Likes or Dislikes of the videos they have stored.</a:t>
            </a:r>
          </a:p>
        </p:txBody>
      </p:sp>
      <p:pic>
        <p:nvPicPr>
          <p:cNvPr id="2" name="Picture 1">
            <a:extLst>
              <a:ext uri="{FF2B5EF4-FFF2-40B4-BE49-F238E27FC236}">
                <a16:creationId xmlns:a16="http://schemas.microsoft.com/office/drawing/2014/main" id="{51064220-3530-4D1D-B7D1-221F7F26F12F}"/>
              </a:ext>
            </a:extLst>
          </p:cNvPr>
          <p:cNvPicPr>
            <a:picLocks noChangeAspect="1"/>
          </p:cNvPicPr>
          <p:nvPr/>
        </p:nvPicPr>
        <p:blipFill>
          <a:blip r:embed="rId2"/>
          <a:stretch>
            <a:fillRect/>
          </a:stretch>
        </p:blipFill>
        <p:spPr>
          <a:xfrm>
            <a:off x="1495887" y="1569798"/>
            <a:ext cx="9391650" cy="5005213"/>
          </a:xfrm>
          <a:prstGeom prst="rect">
            <a:avLst/>
          </a:prstGeom>
        </p:spPr>
      </p:pic>
    </p:spTree>
    <p:extLst>
      <p:ext uri="{BB962C8B-B14F-4D97-AF65-F5344CB8AC3E}">
        <p14:creationId xmlns:p14="http://schemas.microsoft.com/office/powerpoint/2010/main" val="73396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AB819C16-B0FB-4DE9-B286-52F764836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7B56CDE-2A49-4814-AC46-32239A41128A}"/>
              </a:ext>
            </a:extLst>
          </p:cNvPr>
          <p:cNvSpPr>
            <a:spLocks noGrp="1"/>
          </p:cNvSpPr>
          <p:nvPr>
            <p:ph type="title"/>
          </p:nvPr>
        </p:nvSpPr>
        <p:spPr>
          <a:xfrm>
            <a:off x="838200" y="1115786"/>
            <a:ext cx="2895647" cy="4626428"/>
          </a:xfrm>
          <a:effectLst/>
        </p:spPr>
        <p:txBody>
          <a:bodyPr anchor="ctr">
            <a:normAutofit/>
          </a:bodyPr>
          <a:lstStyle/>
          <a:p>
            <a:pPr algn="r"/>
            <a:r>
              <a:rPr lang="en-GB" sz="3200" dirty="0">
                <a:solidFill>
                  <a:schemeClr val="bg1"/>
                </a:solidFill>
              </a:rPr>
              <a:t>What is Commentaire?</a:t>
            </a:r>
          </a:p>
        </p:txBody>
      </p:sp>
      <p:cxnSp>
        <p:nvCxnSpPr>
          <p:cNvPr id="13"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EF3DA2-4ABB-4841-8B16-DF2EE87B732A}"/>
              </a:ext>
            </a:extLst>
          </p:cNvPr>
          <p:cNvSpPr>
            <a:spLocks noGrp="1"/>
          </p:cNvSpPr>
          <p:nvPr>
            <p:ph idx="1"/>
          </p:nvPr>
        </p:nvSpPr>
        <p:spPr>
          <a:xfrm>
            <a:off x="4377313" y="1115786"/>
            <a:ext cx="6333020" cy="4626428"/>
          </a:xfrm>
        </p:spPr>
        <p:txBody>
          <a:bodyPr anchor="ctr">
            <a:normAutofit/>
          </a:bodyPr>
          <a:lstStyle/>
          <a:p>
            <a:r>
              <a:rPr lang="en-GB" sz="1800" dirty="0">
                <a:solidFill>
                  <a:schemeClr val="bg1"/>
                </a:solidFill>
              </a:rPr>
              <a:t>An extraction software system that fetches YouTube comment data from a YouTube video</a:t>
            </a:r>
          </a:p>
          <a:p>
            <a:r>
              <a:rPr lang="en-GB" sz="1800" dirty="0">
                <a:solidFill>
                  <a:schemeClr val="bg1"/>
                </a:solidFill>
              </a:rPr>
              <a:t>It allows a user to have a closer, more detailed look at the comment section</a:t>
            </a:r>
          </a:p>
          <a:p>
            <a:r>
              <a:rPr lang="en-GB" sz="1800" dirty="0">
                <a:solidFill>
                  <a:schemeClr val="bg1"/>
                </a:solidFill>
              </a:rPr>
              <a:t>Once the data is processed it is displayed in a variety of ways e.g. tables, graphs, </a:t>
            </a:r>
            <a:r>
              <a:rPr lang="en-GB" sz="1800" dirty="0" err="1">
                <a:solidFill>
                  <a:schemeClr val="bg1"/>
                </a:solidFill>
              </a:rPr>
              <a:t>wordclouds</a:t>
            </a:r>
            <a:endParaRPr lang="en-GB" sz="1800" dirty="0">
              <a:solidFill>
                <a:schemeClr val="bg1"/>
              </a:solidFill>
            </a:endParaRPr>
          </a:p>
        </p:txBody>
      </p:sp>
    </p:spTree>
    <p:extLst>
      <p:ext uri="{BB962C8B-B14F-4D97-AF65-F5344CB8AC3E}">
        <p14:creationId xmlns:p14="http://schemas.microsoft.com/office/powerpoint/2010/main" val="3508694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A908F9B-78BC-46C0-9939-AB398641F88D}"/>
              </a:ext>
            </a:extLst>
          </p:cNvPr>
          <p:cNvSpPr>
            <a:spLocks noGrp="1"/>
          </p:cNvSpPr>
          <p:nvPr>
            <p:ph type="title"/>
          </p:nvPr>
        </p:nvSpPr>
        <p:spPr>
          <a:xfrm>
            <a:off x="800100" y="367772"/>
            <a:ext cx="10836181" cy="583405"/>
          </a:xfrm>
        </p:spPr>
        <p:txBody>
          <a:bodyPr vert="horz" lIns="91440" tIns="45720" rIns="91440" bIns="45720" rtlCol="0" anchor="b">
            <a:normAutofit fontScale="90000"/>
          </a:bodyPr>
          <a:lstStyle/>
          <a:p>
            <a:pPr algn="ctr"/>
            <a:r>
              <a:rPr lang="en-US" sz="3600" dirty="0">
                <a:solidFill>
                  <a:schemeClr val="tx1"/>
                </a:solidFill>
              </a:rPr>
              <a:t>Stored Comment Data By Category</a:t>
            </a:r>
          </a:p>
        </p:txBody>
      </p:sp>
      <p:sp>
        <p:nvSpPr>
          <p:cNvPr id="13" name="Content Placeholder 2">
            <a:extLst>
              <a:ext uri="{FF2B5EF4-FFF2-40B4-BE49-F238E27FC236}">
                <a16:creationId xmlns:a16="http://schemas.microsoft.com/office/drawing/2014/main" id="{D29CF438-82AC-4607-9BD8-E96A997CAE08}"/>
              </a:ext>
            </a:extLst>
          </p:cNvPr>
          <p:cNvSpPr txBox="1">
            <a:spLocks/>
          </p:cNvSpPr>
          <p:nvPr/>
        </p:nvSpPr>
        <p:spPr>
          <a:xfrm>
            <a:off x="1304462" y="1113815"/>
            <a:ext cx="9583075" cy="91196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sz="1400" dirty="0">
                <a:solidFill>
                  <a:schemeClr val="tx1"/>
                </a:solidFill>
              </a:rPr>
              <a:t>The user can view their stored video data by category in this tab. The options are Comments, Word Frequency, Views, Likes and Dislikes.</a:t>
            </a:r>
          </a:p>
        </p:txBody>
      </p:sp>
      <p:pic>
        <p:nvPicPr>
          <p:cNvPr id="2" name="Picture 1">
            <a:extLst>
              <a:ext uri="{FF2B5EF4-FFF2-40B4-BE49-F238E27FC236}">
                <a16:creationId xmlns:a16="http://schemas.microsoft.com/office/drawing/2014/main" id="{E5086988-1024-4B37-8FD6-1096DCF2324F}"/>
              </a:ext>
            </a:extLst>
          </p:cNvPr>
          <p:cNvPicPr>
            <a:picLocks noChangeAspect="1"/>
          </p:cNvPicPr>
          <p:nvPr/>
        </p:nvPicPr>
        <p:blipFill>
          <a:blip r:embed="rId2"/>
          <a:stretch>
            <a:fillRect/>
          </a:stretch>
        </p:blipFill>
        <p:spPr>
          <a:xfrm>
            <a:off x="1526664" y="1673946"/>
            <a:ext cx="9138670" cy="4870389"/>
          </a:xfrm>
          <a:prstGeom prst="rect">
            <a:avLst/>
          </a:prstGeom>
        </p:spPr>
      </p:pic>
    </p:spTree>
    <p:extLst>
      <p:ext uri="{BB962C8B-B14F-4D97-AF65-F5344CB8AC3E}">
        <p14:creationId xmlns:p14="http://schemas.microsoft.com/office/powerpoint/2010/main" val="153737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6CDE-2A49-4814-AC46-32239A41128A}"/>
              </a:ext>
            </a:extLst>
          </p:cNvPr>
          <p:cNvSpPr>
            <a:spLocks noGrp="1"/>
          </p:cNvSpPr>
          <p:nvPr>
            <p:ph type="title"/>
          </p:nvPr>
        </p:nvSpPr>
        <p:spPr/>
        <p:txBody>
          <a:bodyPr/>
          <a:lstStyle/>
          <a:p>
            <a:r>
              <a:rPr lang="en-GB">
                <a:solidFill>
                  <a:schemeClr val="tx1"/>
                </a:solidFill>
              </a:rPr>
              <a:t>Let’s Start!</a:t>
            </a:r>
            <a:endParaRPr lang="en-GB" dirty="0">
              <a:solidFill>
                <a:schemeClr val="tx1"/>
              </a:solidFill>
            </a:endParaRPr>
          </a:p>
        </p:txBody>
      </p:sp>
      <p:sp>
        <p:nvSpPr>
          <p:cNvPr id="3" name="Content Placeholder 2">
            <a:extLst>
              <a:ext uri="{FF2B5EF4-FFF2-40B4-BE49-F238E27FC236}">
                <a16:creationId xmlns:a16="http://schemas.microsoft.com/office/drawing/2014/main" id="{80EF3DA2-4ABB-4841-8B16-DF2EE87B732A}"/>
              </a:ext>
            </a:extLst>
          </p:cNvPr>
          <p:cNvSpPr>
            <a:spLocks noGrp="1"/>
          </p:cNvSpPr>
          <p:nvPr>
            <p:ph sz="half" idx="1"/>
          </p:nvPr>
        </p:nvSpPr>
        <p:spPr>
          <a:xfrm>
            <a:off x="137867" y="1690688"/>
            <a:ext cx="5025216" cy="4351338"/>
          </a:xfrm>
        </p:spPr>
        <p:txBody>
          <a:bodyPr>
            <a:normAutofit/>
          </a:bodyPr>
          <a:lstStyle/>
          <a:p>
            <a:endParaRPr lang="en-GB" dirty="0">
              <a:solidFill>
                <a:schemeClr val="tx1"/>
              </a:solidFill>
            </a:endParaRPr>
          </a:p>
          <a:p>
            <a:r>
              <a:rPr lang="en-GB" dirty="0">
                <a:solidFill>
                  <a:schemeClr val="tx1"/>
                </a:solidFill>
              </a:rPr>
              <a:t>The software opens up on the ‘Welcome’ page with information explaining its purpose and an action button that says ‘Let’s Start’.</a:t>
            </a:r>
          </a:p>
          <a:p>
            <a:r>
              <a:rPr lang="en-GB" dirty="0">
                <a:solidFill>
                  <a:schemeClr val="tx1"/>
                </a:solidFill>
              </a:rPr>
              <a:t>The user clicks on this to move on to the next tab</a:t>
            </a:r>
          </a:p>
        </p:txBody>
      </p:sp>
      <p:pic>
        <p:nvPicPr>
          <p:cNvPr id="7" name="Content Placeholder 6">
            <a:extLst>
              <a:ext uri="{FF2B5EF4-FFF2-40B4-BE49-F238E27FC236}">
                <a16:creationId xmlns:a16="http://schemas.microsoft.com/office/drawing/2014/main" id="{337F67E8-131F-4622-A469-9DCB51BBEBCF}"/>
              </a:ext>
            </a:extLst>
          </p:cNvPr>
          <p:cNvPicPr>
            <a:picLocks noGrp="1"/>
          </p:cNvPicPr>
          <p:nvPr>
            <p:ph sz="half" idx="2"/>
          </p:nvPr>
        </p:nvPicPr>
        <p:blipFill>
          <a:blip r:embed="rId2"/>
          <a:stretch>
            <a:fillRect/>
          </a:stretch>
        </p:blipFill>
        <p:spPr>
          <a:xfrm>
            <a:off x="5062538" y="1690688"/>
            <a:ext cx="6991595" cy="3870326"/>
          </a:xfrm>
          <a:prstGeom prst="rect">
            <a:avLst/>
          </a:prstGeom>
        </p:spPr>
      </p:pic>
    </p:spTree>
    <p:extLst>
      <p:ext uri="{BB962C8B-B14F-4D97-AF65-F5344CB8AC3E}">
        <p14:creationId xmlns:p14="http://schemas.microsoft.com/office/powerpoint/2010/main" val="246220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6CDE-2A49-4814-AC46-32239A41128A}"/>
              </a:ext>
            </a:extLst>
          </p:cNvPr>
          <p:cNvSpPr>
            <a:spLocks noGrp="1"/>
          </p:cNvSpPr>
          <p:nvPr>
            <p:ph type="title"/>
          </p:nvPr>
        </p:nvSpPr>
        <p:spPr/>
        <p:txBody>
          <a:bodyPr/>
          <a:lstStyle/>
          <a:p>
            <a:r>
              <a:rPr lang="en-GB" dirty="0">
                <a:solidFill>
                  <a:schemeClr val="tx1"/>
                </a:solidFill>
              </a:rPr>
              <a:t>YouTube ID Key</a:t>
            </a:r>
          </a:p>
        </p:txBody>
      </p:sp>
      <p:sp>
        <p:nvSpPr>
          <p:cNvPr id="3" name="Content Placeholder 2">
            <a:extLst>
              <a:ext uri="{FF2B5EF4-FFF2-40B4-BE49-F238E27FC236}">
                <a16:creationId xmlns:a16="http://schemas.microsoft.com/office/drawing/2014/main" id="{80EF3DA2-4ABB-4841-8B16-DF2EE87B732A}"/>
              </a:ext>
            </a:extLst>
          </p:cNvPr>
          <p:cNvSpPr>
            <a:spLocks noGrp="1"/>
          </p:cNvSpPr>
          <p:nvPr>
            <p:ph sz="half" idx="1"/>
          </p:nvPr>
        </p:nvSpPr>
        <p:spPr>
          <a:xfrm>
            <a:off x="137867" y="1690688"/>
            <a:ext cx="5025216" cy="4351338"/>
          </a:xfrm>
        </p:spPr>
        <p:txBody>
          <a:bodyPr>
            <a:normAutofit/>
          </a:bodyPr>
          <a:lstStyle/>
          <a:p>
            <a:endParaRPr lang="en-GB" dirty="0">
              <a:solidFill>
                <a:schemeClr val="tx1"/>
              </a:solidFill>
            </a:endParaRPr>
          </a:p>
          <a:p>
            <a:r>
              <a:rPr lang="en-GB" sz="2000" dirty="0">
                <a:solidFill>
                  <a:schemeClr val="tx1"/>
                </a:solidFill>
              </a:rPr>
              <a:t>This next tab details the background behind a YouTube ID Key.</a:t>
            </a:r>
          </a:p>
          <a:p>
            <a:r>
              <a:rPr lang="en-GB" sz="2000" dirty="0">
                <a:solidFill>
                  <a:schemeClr val="tx1"/>
                </a:solidFill>
              </a:rPr>
              <a:t>This information is important for the user to understand as they cannot simply copy and paste a YouTube weblink into the text field.</a:t>
            </a:r>
          </a:p>
          <a:p>
            <a:r>
              <a:rPr lang="en-GB" sz="2000" dirty="0">
                <a:solidFill>
                  <a:schemeClr val="tx1"/>
                </a:solidFill>
              </a:rPr>
              <a:t>They must use the ID Key as stated. Once they have it, they input it into the specified text field and click submit.</a:t>
            </a:r>
          </a:p>
          <a:p>
            <a:r>
              <a:rPr lang="en-GB" sz="2000" dirty="0">
                <a:solidFill>
                  <a:schemeClr val="tx1"/>
                </a:solidFill>
              </a:rPr>
              <a:t>The option to click reset to remove an ID Key is also available.</a:t>
            </a:r>
          </a:p>
        </p:txBody>
      </p:sp>
      <p:pic>
        <p:nvPicPr>
          <p:cNvPr id="7" name="Content Placeholder 6">
            <a:extLst>
              <a:ext uri="{FF2B5EF4-FFF2-40B4-BE49-F238E27FC236}">
                <a16:creationId xmlns:a16="http://schemas.microsoft.com/office/drawing/2014/main" id="{5D1B037E-C000-4BFF-A05F-F78C05A6F231}"/>
              </a:ext>
            </a:extLst>
          </p:cNvPr>
          <p:cNvPicPr>
            <a:picLocks noGrp="1"/>
          </p:cNvPicPr>
          <p:nvPr>
            <p:ph sz="half" idx="2"/>
          </p:nvPr>
        </p:nvPicPr>
        <p:blipFill>
          <a:blip r:embed="rId2"/>
          <a:stretch>
            <a:fillRect/>
          </a:stretch>
        </p:blipFill>
        <p:spPr>
          <a:xfrm>
            <a:off x="5163083" y="2028825"/>
            <a:ext cx="6891050" cy="3900488"/>
          </a:xfrm>
          <a:prstGeom prst="rect">
            <a:avLst/>
          </a:prstGeom>
        </p:spPr>
      </p:pic>
    </p:spTree>
    <p:extLst>
      <p:ext uri="{BB962C8B-B14F-4D97-AF65-F5344CB8AC3E}">
        <p14:creationId xmlns:p14="http://schemas.microsoft.com/office/powerpoint/2010/main" val="224364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6CDE-2A49-4814-AC46-32239A41128A}"/>
              </a:ext>
            </a:extLst>
          </p:cNvPr>
          <p:cNvSpPr>
            <a:spLocks noGrp="1"/>
          </p:cNvSpPr>
          <p:nvPr>
            <p:ph type="title"/>
          </p:nvPr>
        </p:nvSpPr>
        <p:spPr/>
        <p:txBody>
          <a:bodyPr/>
          <a:lstStyle/>
          <a:p>
            <a:r>
              <a:rPr lang="en-GB">
                <a:solidFill>
                  <a:schemeClr val="tx1"/>
                </a:solidFill>
              </a:rPr>
              <a:t>Data Loading…</a:t>
            </a:r>
            <a:endParaRPr lang="en-GB" dirty="0">
              <a:solidFill>
                <a:schemeClr val="tx1"/>
              </a:solidFill>
            </a:endParaRPr>
          </a:p>
        </p:txBody>
      </p:sp>
      <p:sp>
        <p:nvSpPr>
          <p:cNvPr id="3" name="Content Placeholder 2">
            <a:extLst>
              <a:ext uri="{FF2B5EF4-FFF2-40B4-BE49-F238E27FC236}">
                <a16:creationId xmlns:a16="http://schemas.microsoft.com/office/drawing/2014/main" id="{80EF3DA2-4ABB-4841-8B16-DF2EE87B732A}"/>
              </a:ext>
            </a:extLst>
          </p:cNvPr>
          <p:cNvSpPr>
            <a:spLocks noGrp="1"/>
          </p:cNvSpPr>
          <p:nvPr>
            <p:ph sz="half" idx="1"/>
          </p:nvPr>
        </p:nvSpPr>
        <p:spPr>
          <a:xfrm>
            <a:off x="137867" y="1690688"/>
            <a:ext cx="5025216" cy="4351338"/>
          </a:xfrm>
        </p:spPr>
        <p:txBody>
          <a:bodyPr>
            <a:normAutofit/>
          </a:bodyPr>
          <a:lstStyle/>
          <a:p>
            <a:endParaRPr lang="en-GB">
              <a:solidFill>
                <a:schemeClr val="tx1"/>
              </a:solidFill>
            </a:endParaRPr>
          </a:p>
          <a:p>
            <a:r>
              <a:rPr lang="en-GB" sz="2000">
                <a:solidFill>
                  <a:schemeClr val="tx1"/>
                </a:solidFill>
              </a:rPr>
              <a:t>Once the submit button is clicked it moves to ‘Video Information’.</a:t>
            </a:r>
          </a:p>
          <a:p>
            <a:r>
              <a:rPr lang="en-GB" sz="2000">
                <a:solidFill>
                  <a:schemeClr val="tx1"/>
                </a:solidFill>
              </a:rPr>
              <a:t>Before the data is displayed, a loading prompt is shown.</a:t>
            </a:r>
          </a:p>
          <a:p>
            <a:r>
              <a:rPr lang="en-GB" sz="2000">
                <a:solidFill>
                  <a:schemeClr val="tx1"/>
                </a:solidFill>
              </a:rPr>
              <a:t>This is shown in each tab to clarify for the user that the data is processing and it will take time to extract and display.</a:t>
            </a:r>
            <a:endParaRPr lang="en-GB" sz="2000" dirty="0">
              <a:solidFill>
                <a:schemeClr val="tx1"/>
              </a:solidFill>
            </a:endParaRPr>
          </a:p>
        </p:txBody>
      </p:sp>
      <p:pic>
        <p:nvPicPr>
          <p:cNvPr id="11" name="Content Placeholder 10">
            <a:extLst>
              <a:ext uri="{FF2B5EF4-FFF2-40B4-BE49-F238E27FC236}">
                <a16:creationId xmlns:a16="http://schemas.microsoft.com/office/drawing/2014/main" id="{A9377D8D-D72A-4058-825C-9000B2B3DA84}"/>
              </a:ext>
            </a:extLst>
          </p:cNvPr>
          <p:cNvPicPr>
            <a:picLocks noGrp="1" noChangeAspect="1"/>
          </p:cNvPicPr>
          <p:nvPr>
            <p:ph sz="half" idx="2"/>
          </p:nvPr>
        </p:nvPicPr>
        <p:blipFill rotWithShape="1">
          <a:blip r:embed="rId2"/>
          <a:srcRect l="877" t="7293" r="2412" b="2708"/>
          <a:stretch/>
        </p:blipFill>
        <p:spPr>
          <a:xfrm>
            <a:off x="7686676" y="136711"/>
            <a:ext cx="4367458" cy="3208692"/>
          </a:xfrm>
          <a:prstGeom prst="rect">
            <a:avLst/>
          </a:prstGeom>
        </p:spPr>
      </p:pic>
      <p:pic>
        <p:nvPicPr>
          <p:cNvPr id="12" name="Picture 11">
            <a:extLst>
              <a:ext uri="{FF2B5EF4-FFF2-40B4-BE49-F238E27FC236}">
                <a16:creationId xmlns:a16="http://schemas.microsoft.com/office/drawing/2014/main" id="{6EE1E54E-843B-45CD-91A9-3679148B407D}"/>
              </a:ext>
            </a:extLst>
          </p:cNvPr>
          <p:cNvPicPr>
            <a:picLocks noChangeAspect="1"/>
          </p:cNvPicPr>
          <p:nvPr/>
        </p:nvPicPr>
        <p:blipFill rotWithShape="1">
          <a:blip r:embed="rId3"/>
          <a:srcRect l="1206" t="7918" r="2084" b="3333"/>
          <a:stretch/>
        </p:blipFill>
        <p:spPr>
          <a:xfrm>
            <a:off x="5436394" y="3429000"/>
            <a:ext cx="4500563" cy="3260613"/>
          </a:xfrm>
          <a:prstGeom prst="rect">
            <a:avLst/>
          </a:prstGeom>
        </p:spPr>
      </p:pic>
    </p:spTree>
    <p:extLst>
      <p:ext uri="{BB962C8B-B14F-4D97-AF65-F5344CB8AC3E}">
        <p14:creationId xmlns:p14="http://schemas.microsoft.com/office/powerpoint/2010/main" val="201766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6CDE-2A49-4814-AC46-32239A41128A}"/>
              </a:ext>
            </a:extLst>
          </p:cNvPr>
          <p:cNvSpPr>
            <a:spLocks noGrp="1"/>
          </p:cNvSpPr>
          <p:nvPr>
            <p:ph type="title"/>
          </p:nvPr>
        </p:nvSpPr>
        <p:spPr/>
        <p:txBody>
          <a:bodyPr/>
          <a:lstStyle/>
          <a:p>
            <a:r>
              <a:rPr lang="en-GB" dirty="0">
                <a:solidFill>
                  <a:schemeClr val="tx1"/>
                </a:solidFill>
              </a:rPr>
              <a:t>Video Details</a:t>
            </a:r>
          </a:p>
        </p:txBody>
      </p:sp>
      <p:sp>
        <p:nvSpPr>
          <p:cNvPr id="3" name="Content Placeholder 2">
            <a:extLst>
              <a:ext uri="{FF2B5EF4-FFF2-40B4-BE49-F238E27FC236}">
                <a16:creationId xmlns:a16="http://schemas.microsoft.com/office/drawing/2014/main" id="{80EF3DA2-4ABB-4841-8B16-DF2EE87B732A}"/>
              </a:ext>
            </a:extLst>
          </p:cNvPr>
          <p:cNvSpPr>
            <a:spLocks noGrp="1"/>
          </p:cNvSpPr>
          <p:nvPr>
            <p:ph sz="half" idx="1"/>
          </p:nvPr>
        </p:nvSpPr>
        <p:spPr>
          <a:xfrm>
            <a:off x="137867" y="1690688"/>
            <a:ext cx="5025216" cy="4351338"/>
          </a:xfrm>
        </p:spPr>
        <p:txBody>
          <a:bodyPr>
            <a:normAutofit/>
          </a:bodyPr>
          <a:lstStyle/>
          <a:p>
            <a:endParaRPr lang="en-GB" dirty="0">
              <a:solidFill>
                <a:schemeClr val="tx1"/>
              </a:solidFill>
            </a:endParaRPr>
          </a:p>
          <a:p>
            <a:r>
              <a:rPr lang="en-GB" sz="2000" dirty="0">
                <a:solidFill>
                  <a:schemeClr val="tx1"/>
                </a:solidFill>
              </a:rPr>
              <a:t>Once the video is processed it shows the video details.</a:t>
            </a:r>
          </a:p>
          <a:p>
            <a:r>
              <a:rPr lang="en-GB" sz="2000" dirty="0">
                <a:solidFill>
                  <a:schemeClr val="tx1"/>
                </a:solidFill>
              </a:rPr>
              <a:t>The thumbnail image for the video is shown to help users identify that it is the correct video visually.</a:t>
            </a:r>
          </a:p>
          <a:p>
            <a:r>
              <a:rPr lang="en-GB" sz="2000" dirty="0">
                <a:solidFill>
                  <a:schemeClr val="tx1"/>
                </a:solidFill>
              </a:rPr>
              <a:t>The following details are also shown:</a:t>
            </a:r>
          </a:p>
          <a:p>
            <a:r>
              <a:rPr lang="en-GB" sz="2000" dirty="0">
                <a:solidFill>
                  <a:schemeClr val="tx1"/>
                </a:solidFill>
              </a:rPr>
              <a:t>Video name, uploader, upload date,  number of comments, likes and dislikes.</a:t>
            </a:r>
          </a:p>
        </p:txBody>
      </p:sp>
      <p:pic>
        <p:nvPicPr>
          <p:cNvPr id="7" name="Content Placeholder 6">
            <a:extLst>
              <a:ext uri="{FF2B5EF4-FFF2-40B4-BE49-F238E27FC236}">
                <a16:creationId xmlns:a16="http://schemas.microsoft.com/office/drawing/2014/main" id="{65262A76-6424-4847-91B2-B44FF24C42DD}"/>
              </a:ext>
            </a:extLst>
          </p:cNvPr>
          <p:cNvPicPr>
            <a:picLocks noGrp="1"/>
          </p:cNvPicPr>
          <p:nvPr>
            <p:ph sz="half" idx="2"/>
          </p:nvPr>
        </p:nvPicPr>
        <p:blipFill>
          <a:blip r:embed="rId2"/>
          <a:stretch>
            <a:fillRect/>
          </a:stretch>
        </p:blipFill>
        <p:spPr>
          <a:xfrm>
            <a:off x="5025216" y="1690688"/>
            <a:ext cx="7028917" cy="4351338"/>
          </a:xfrm>
          <a:prstGeom prst="rect">
            <a:avLst/>
          </a:prstGeom>
        </p:spPr>
      </p:pic>
    </p:spTree>
    <p:extLst>
      <p:ext uri="{BB962C8B-B14F-4D97-AF65-F5344CB8AC3E}">
        <p14:creationId xmlns:p14="http://schemas.microsoft.com/office/powerpoint/2010/main" val="367314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solidFill>
            <a:srgbClr val="FF5050"/>
          </a:solid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56CDE-2A49-4814-AC46-32239A41128A}"/>
              </a:ext>
            </a:extLst>
          </p:cNvPr>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dirty="0">
                <a:solidFill>
                  <a:schemeClr val="bg1"/>
                </a:solidFill>
              </a:rPr>
              <a:t>Comments</a:t>
            </a:r>
          </a:p>
        </p:txBody>
      </p:sp>
      <p:sp>
        <p:nvSpPr>
          <p:cNvPr id="3" name="Content Placeholder 2">
            <a:extLst>
              <a:ext uri="{FF2B5EF4-FFF2-40B4-BE49-F238E27FC236}">
                <a16:creationId xmlns:a16="http://schemas.microsoft.com/office/drawing/2014/main" id="{80EF3DA2-4ABB-4841-8B16-DF2EE87B732A}"/>
              </a:ext>
            </a:extLst>
          </p:cNvPr>
          <p:cNvSpPr>
            <a:spLocks noGrp="1"/>
          </p:cNvSpPr>
          <p:nvPr>
            <p:ph sz="half" idx="1"/>
          </p:nvPr>
        </p:nvSpPr>
        <p:spPr>
          <a:xfrm>
            <a:off x="666974" y="1825625"/>
            <a:ext cx="3606853" cy="4351338"/>
          </a:xfrm>
        </p:spPr>
        <p:txBody>
          <a:bodyPr vert="horz" lIns="91440" tIns="45720" rIns="91440" bIns="45720" rtlCol="0">
            <a:normAutofit/>
          </a:bodyPr>
          <a:lstStyle/>
          <a:p>
            <a:endParaRPr lang="en-US" sz="1400" dirty="0">
              <a:solidFill>
                <a:schemeClr val="bg1"/>
              </a:solidFill>
            </a:endParaRPr>
          </a:p>
          <a:p>
            <a:r>
              <a:rPr lang="en-US" sz="1400" dirty="0">
                <a:solidFill>
                  <a:schemeClr val="bg1"/>
                </a:solidFill>
              </a:rPr>
              <a:t>The next tab is the data table displaying ‘Comments’. </a:t>
            </a:r>
          </a:p>
          <a:p>
            <a:r>
              <a:rPr lang="en-US" sz="1400" dirty="0">
                <a:solidFill>
                  <a:schemeClr val="bg1"/>
                </a:solidFill>
              </a:rPr>
              <a:t>The table displays the following: Comment, Username, Date Posted, Number of Replies and Number of Likes.</a:t>
            </a:r>
          </a:p>
          <a:p>
            <a:r>
              <a:rPr lang="en-US" sz="1400" dirty="0">
                <a:solidFill>
                  <a:schemeClr val="bg1"/>
                </a:solidFill>
              </a:rPr>
              <a:t>The user can expand the amount of comments they can view on one page up to 100.</a:t>
            </a:r>
          </a:p>
          <a:p>
            <a:r>
              <a:rPr lang="en-US" sz="1400" dirty="0">
                <a:solidFill>
                  <a:schemeClr val="bg1"/>
                </a:solidFill>
              </a:rPr>
              <a:t>There is a search bar to search for a specific word, phrase or sentence.</a:t>
            </a:r>
          </a:p>
          <a:p>
            <a:r>
              <a:rPr lang="en-US" sz="1400" dirty="0">
                <a:solidFill>
                  <a:schemeClr val="bg1"/>
                </a:solidFill>
              </a:rPr>
              <a:t>There is a download button for users to have the ability to view this data offline.</a:t>
            </a:r>
          </a:p>
          <a:p>
            <a:r>
              <a:rPr lang="en-US" sz="1400" dirty="0">
                <a:solidFill>
                  <a:schemeClr val="bg1"/>
                </a:solidFill>
              </a:rPr>
              <a:t>The other tables – Top 10% of all comments, Top 10 Liked Comments, Top 10 Replied Comments and Top 10% Likes and Top 10% Replies are all very similar, so they won’t be detailed.</a:t>
            </a:r>
          </a:p>
          <a:p>
            <a:endParaRPr lang="en-US" sz="1400" dirty="0">
              <a:solidFill>
                <a:schemeClr val="bg1"/>
              </a:solidFill>
            </a:endParaRPr>
          </a:p>
        </p:txBody>
      </p:sp>
      <p:pic>
        <p:nvPicPr>
          <p:cNvPr id="9" name="Content Placeholder 8">
            <a:extLst>
              <a:ext uri="{FF2B5EF4-FFF2-40B4-BE49-F238E27FC236}">
                <a16:creationId xmlns:a16="http://schemas.microsoft.com/office/drawing/2014/main" id="{42436349-53DC-4D1D-B9C9-29F683733366}"/>
              </a:ext>
            </a:extLst>
          </p:cNvPr>
          <p:cNvPicPr>
            <a:picLocks noGrp="1"/>
          </p:cNvPicPr>
          <p:nvPr>
            <p:ph sz="half" idx="2"/>
          </p:nvPr>
        </p:nvPicPr>
        <p:blipFill>
          <a:blip r:embed="rId2"/>
          <a:stretch>
            <a:fillRect/>
          </a:stretch>
        </p:blipFill>
        <p:spPr>
          <a:xfrm>
            <a:off x="4733165" y="1375172"/>
            <a:ext cx="7343775" cy="4107655"/>
          </a:xfrm>
          <a:prstGeom prst="rect">
            <a:avLst/>
          </a:prstGeom>
        </p:spPr>
      </p:pic>
    </p:spTree>
    <p:extLst>
      <p:ext uri="{BB962C8B-B14F-4D97-AF65-F5344CB8AC3E}">
        <p14:creationId xmlns:p14="http://schemas.microsoft.com/office/powerpoint/2010/main" val="65889203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solidFill>
            <a:srgbClr val="FF5050"/>
          </a:solidFill>
          <a:ln>
            <a:solidFill>
              <a:srgbClr val="FF5050"/>
            </a:solid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56CDE-2A49-4814-AC46-32239A41128A}"/>
              </a:ext>
            </a:extLst>
          </p:cNvPr>
          <p:cNvSpPr>
            <a:spLocks noGrp="1"/>
          </p:cNvSpPr>
          <p:nvPr>
            <p:ph type="title"/>
          </p:nvPr>
        </p:nvSpPr>
        <p:spPr>
          <a:xfrm>
            <a:off x="838201" y="365125"/>
            <a:ext cx="3435625" cy="1325563"/>
          </a:xfrm>
        </p:spPr>
        <p:txBody>
          <a:bodyPr vert="horz" lIns="91440" tIns="45720" rIns="91440" bIns="45720" rtlCol="0" anchor="ctr">
            <a:normAutofit/>
          </a:bodyPr>
          <a:lstStyle/>
          <a:p>
            <a:pPr algn="ctr"/>
            <a:r>
              <a:rPr lang="en-US" sz="4000" dirty="0">
                <a:solidFill>
                  <a:schemeClr val="bg1"/>
                </a:solidFill>
              </a:rPr>
              <a:t>Popularity of Comments</a:t>
            </a:r>
          </a:p>
        </p:txBody>
      </p:sp>
      <p:sp>
        <p:nvSpPr>
          <p:cNvPr id="3" name="Content Placeholder 2">
            <a:extLst>
              <a:ext uri="{FF2B5EF4-FFF2-40B4-BE49-F238E27FC236}">
                <a16:creationId xmlns:a16="http://schemas.microsoft.com/office/drawing/2014/main" id="{80EF3DA2-4ABB-4841-8B16-DF2EE87B732A}"/>
              </a:ext>
            </a:extLst>
          </p:cNvPr>
          <p:cNvSpPr>
            <a:spLocks noGrp="1"/>
          </p:cNvSpPr>
          <p:nvPr>
            <p:ph sz="half" idx="1"/>
          </p:nvPr>
        </p:nvSpPr>
        <p:spPr>
          <a:xfrm>
            <a:off x="666974" y="1825625"/>
            <a:ext cx="3606853" cy="4351338"/>
          </a:xfrm>
        </p:spPr>
        <p:txBody>
          <a:bodyPr vert="horz" lIns="91440" tIns="45720" rIns="91440" bIns="45720" rtlCol="0">
            <a:normAutofit/>
          </a:bodyPr>
          <a:lstStyle/>
          <a:p>
            <a:endParaRPr lang="en-US" sz="1700" dirty="0">
              <a:gradFill>
                <a:gsLst>
                  <a:gs pos="34000">
                    <a:srgbClr val="EDEDED"/>
                  </a:gs>
                  <a:gs pos="0">
                    <a:srgbClr val="BFBFBF"/>
                  </a:gs>
                  <a:gs pos="100000">
                    <a:srgbClr val="FFFFFF"/>
                  </a:gs>
                </a:gsLst>
                <a:lin ang="4800000" scaled="0"/>
              </a:gradFill>
            </a:endParaRPr>
          </a:p>
          <a:p>
            <a:r>
              <a:rPr lang="en-US" sz="1700" dirty="0">
                <a:solidFill>
                  <a:schemeClr val="bg1"/>
                </a:solidFill>
              </a:rPr>
              <a:t>This tab reviews how comments change in popularity over time going by the frequency of likes and replies. </a:t>
            </a:r>
          </a:p>
          <a:p>
            <a:endParaRPr lang="en-US" sz="1700" dirty="0">
              <a:solidFill>
                <a:schemeClr val="bg1"/>
              </a:solidFill>
            </a:endParaRPr>
          </a:p>
          <a:p>
            <a:r>
              <a:rPr lang="en-US" sz="1700" dirty="0">
                <a:solidFill>
                  <a:schemeClr val="bg1"/>
                </a:solidFill>
              </a:rPr>
              <a:t>The user can change the Date to 3 variables: Days, Months or Years.</a:t>
            </a:r>
          </a:p>
          <a:p>
            <a:endParaRPr lang="en-US" sz="1700" dirty="0">
              <a:solidFill>
                <a:schemeClr val="bg1"/>
              </a:solidFill>
            </a:endParaRPr>
          </a:p>
          <a:p>
            <a:r>
              <a:rPr lang="en-US" sz="1700" dirty="0">
                <a:solidFill>
                  <a:schemeClr val="bg1"/>
                </a:solidFill>
              </a:rPr>
              <a:t>They can flip between Likes and Replies to view how the popularity changes.</a:t>
            </a:r>
          </a:p>
        </p:txBody>
      </p:sp>
      <p:pic>
        <p:nvPicPr>
          <p:cNvPr id="10" name="Content Placeholder 9">
            <a:extLst>
              <a:ext uri="{FF2B5EF4-FFF2-40B4-BE49-F238E27FC236}">
                <a16:creationId xmlns:a16="http://schemas.microsoft.com/office/drawing/2014/main" id="{C84FB5A6-B822-4550-ABC5-7DD08AEF13C3}"/>
              </a:ext>
            </a:extLst>
          </p:cNvPr>
          <p:cNvPicPr>
            <a:picLocks noGrp="1"/>
          </p:cNvPicPr>
          <p:nvPr>
            <p:ph sz="half" idx="2"/>
          </p:nvPr>
        </p:nvPicPr>
        <p:blipFill>
          <a:blip r:embed="rId2"/>
          <a:stretch>
            <a:fillRect/>
          </a:stretch>
        </p:blipFill>
        <p:spPr>
          <a:xfrm>
            <a:off x="4771265" y="1243012"/>
            <a:ext cx="7286625" cy="4371975"/>
          </a:xfrm>
          <a:prstGeom prst="rect">
            <a:avLst/>
          </a:prstGeom>
        </p:spPr>
      </p:pic>
    </p:spTree>
    <p:extLst>
      <p:ext uri="{BB962C8B-B14F-4D97-AF65-F5344CB8AC3E}">
        <p14:creationId xmlns:p14="http://schemas.microsoft.com/office/powerpoint/2010/main" val="212249004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solidFill>
            <a:srgbClr val="FF5050"/>
          </a:solid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56CDE-2A49-4814-AC46-32239A41128A}"/>
              </a:ext>
            </a:extLst>
          </p:cNvPr>
          <p:cNvSpPr>
            <a:spLocks noGrp="1"/>
          </p:cNvSpPr>
          <p:nvPr>
            <p:ph type="title"/>
          </p:nvPr>
        </p:nvSpPr>
        <p:spPr>
          <a:xfrm>
            <a:off x="838201" y="365125"/>
            <a:ext cx="3435625" cy="1325563"/>
          </a:xfrm>
        </p:spPr>
        <p:txBody>
          <a:bodyPr vert="horz" lIns="91440" tIns="45720" rIns="91440" bIns="45720" rtlCol="0" anchor="ctr">
            <a:normAutofit/>
          </a:bodyPr>
          <a:lstStyle/>
          <a:p>
            <a:pPr algn="ctr"/>
            <a:r>
              <a:rPr lang="en-US" sz="4000" dirty="0">
                <a:solidFill>
                  <a:schemeClr val="bg1"/>
                </a:solidFill>
              </a:rPr>
              <a:t>Analysis of Words</a:t>
            </a:r>
          </a:p>
        </p:txBody>
      </p:sp>
      <p:sp>
        <p:nvSpPr>
          <p:cNvPr id="3" name="Content Placeholder 2">
            <a:extLst>
              <a:ext uri="{FF2B5EF4-FFF2-40B4-BE49-F238E27FC236}">
                <a16:creationId xmlns:a16="http://schemas.microsoft.com/office/drawing/2014/main" id="{80EF3DA2-4ABB-4841-8B16-DF2EE87B732A}"/>
              </a:ext>
            </a:extLst>
          </p:cNvPr>
          <p:cNvSpPr>
            <a:spLocks noGrp="1"/>
          </p:cNvSpPr>
          <p:nvPr>
            <p:ph sz="half" idx="1"/>
          </p:nvPr>
        </p:nvSpPr>
        <p:spPr>
          <a:xfrm>
            <a:off x="666974" y="1825625"/>
            <a:ext cx="3606853" cy="4351338"/>
          </a:xfrm>
        </p:spPr>
        <p:txBody>
          <a:bodyPr vert="horz" lIns="91440" tIns="45720" rIns="91440" bIns="45720" rtlCol="0">
            <a:normAutofit/>
          </a:bodyPr>
          <a:lstStyle/>
          <a:p>
            <a:endParaRPr lang="en-US" sz="1700" dirty="0">
              <a:gradFill>
                <a:gsLst>
                  <a:gs pos="34000">
                    <a:srgbClr val="EDEDED"/>
                  </a:gs>
                  <a:gs pos="0">
                    <a:srgbClr val="BFBFBF"/>
                  </a:gs>
                  <a:gs pos="100000">
                    <a:srgbClr val="FFFFFF"/>
                  </a:gs>
                </a:gsLst>
                <a:lin ang="4800000" scaled="0"/>
              </a:gradFill>
            </a:endParaRPr>
          </a:p>
          <a:p>
            <a:r>
              <a:rPr lang="en-US" sz="1700" dirty="0">
                <a:solidFill>
                  <a:schemeClr val="bg1"/>
                </a:solidFill>
              </a:rPr>
              <a:t>Analysis of Words is self-explanatory. The words are processed from the main comment data and output in single word form.</a:t>
            </a:r>
          </a:p>
          <a:p>
            <a:r>
              <a:rPr lang="en-US" sz="1700" dirty="0">
                <a:solidFill>
                  <a:schemeClr val="bg1"/>
                </a:solidFill>
              </a:rPr>
              <a:t>The words are tokenized (split from the comment sentences into single words) and identified by their word type (noun/verb/adverb) .</a:t>
            </a:r>
          </a:p>
          <a:p>
            <a:r>
              <a:rPr lang="en-US" sz="1700" dirty="0">
                <a:solidFill>
                  <a:schemeClr val="bg1"/>
                </a:solidFill>
              </a:rPr>
              <a:t>The words are assessed by how many times they appear in the comment text and organized by popularity.</a:t>
            </a:r>
          </a:p>
        </p:txBody>
      </p:sp>
      <p:pic>
        <p:nvPicPr>
          <p:cNvPr id="9" name="Content Placeholder 8">
            <a:extLst>
              <a:ext uri="{FF2B5EF4-FFF2-40B4-BE49-F238E27FC236}">
                <a16:creationId xmlns:a16="http://schemas.microsoft.com/office/drawing/2014/main" id="{A7801E9F-8EB4-4F1C-91A4-C02FCE2F21BB}"/>
              </a:ext>
            </a:extLst>
          </p:cNvPr>
          <p:cNvPicPr>
            <a:picLocks noGrp="1"/>
          </p:cNvPicPr>
          <p:nvPr>
            <p:ph sz="half" idx="2"/>
          </p:nvPr>
        </p:nvPicPr>
        <p:blipFill>
          <a:blip r:embed="rId2"/>
          <a:stretch>
            <a:fillRect/>
          </a:stretch>
        </p:blipFill>
        <p:spPr>
          <a:xfrm>
            <a:off x="4847465" y="1443038"/>
            <a:ext cx="7115175" cy="4171950"/>
          </a:xfrm>
          <a:prstGeom prst="rect">
            <a:avLst/>
          </a:prstGeom>
        </p:spPr>
      </p:pic>
    </p:spTree>
    <p:extLst>
      <p:ext uri="{BB962C8B-B14F-4D97-AF65-F5344CB8AC3E}">
        <p14:creationId xmlns:p14="http://schemas.microsoft.com/office/powerpoint/2010/main" val="291276262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1669</TotalTime>
  <Words>1143</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Depth</vt:lpstr>
      <vt:lpstr>PowerPoint Presentation</vt:lpstr>
      <vt:lpstr>What is Commentaire?</vt:lpstr>
      <vt:lpstr>Let’s Start!</vt:lpstr>
      <vt:lpstr>YouTube ID Key</vt:lpstr>
      <vt:lpstr>Data Loading…</vt:lpstr>
      <vt:lpstr>Video Details</vt:lpstr>
      <vt:lpstr>Comments</vt:lpstr>
      <vt:lpstr>Popularity of Comments</vt:lpstr>
      <vt:lpstr>Analysis of Words</vt:lpstr>
      <vt:lpstr>Informative Words</vt:lpstr>
      <vt:lpstr>Overall Comments Based on Likes Vs. Replies</vt:lpstr>
      <vt:lpstr>Top 10 Comments Based on Likes vs Replies</vt:lpstr>
      <vt:lpstr>PowerPoint Presentation</vt:lpstr>
      <vt:lpstr>Sentimentality in YouTube Comments</vt:lpstr>
      <vt:lpstr>Positive and Negative Words</vt:lpstr>
      <vt:lpstr>Analysis of Stored Comment Data</vt:lpstr>
      <vt:lpstr>Word Cloud of Stored Comment Data</vt:lpstr>
      <vt:lpstr>Stored Comment Data Video Stats</vt:lpstr>
      <vt:lpstr>Stored Comment Data Plots &amp; Graphs</vt:lpstr>
      <vt:lpstr>Stored Comment Data By Category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Rory Mc Laughlin</dc:creator>
  <cp:lastModifiedBy>Rory Mc Laughlin</cp:lastModifiedBy>
  <cp:revision>22</cp:revision>
  <dcterms:created xsi:type="dcterms:W3CDTF">2020-08-14T12:25:02Z</dcterms:created>
  <dcterms:modified xsi:type="dcterms:W3CDTF">2020-09-16T10:45:03Z</dcterms:modified>
</cp:coreProperties>
</file>