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70" r:id="rId6"/>
    <p:sldId id="271" r:id="rId7"/>
    <p:sldId id="266" r:id="rId8"/>
    <p:sldId id="269" r:id="rId9"/>
    <p:sldId id="273" r:id="rId10"/>
    <p:sldId id="272"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794" y="-11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dirty="0" smtClean="0"/>
              <a:t>22 Feb. 2016</a:t>
            </a:r>
            <a:endParaRPr lang="en-US" dirty="0"/>
          </a:p>
        </p:txBody>
      </p:sp>
      <p:sp>
        <p:nvSpPr>
          <p:cNvPr id="5" name="Footer Placeholder 4"/>
          <p:cNvSpPr>
            <a:spLocks noGrp="1"/>
          </p:cNvSpPr>
          <p:nvPr>
            <p:ph type="ftr" sz="quarter" idx="11"/>
          </p:nvPr>
        </p:nvSpPr>
        <p:spPr>
          <a:xfrm>
            <a:off x="3124200" y="6629400"/>
            <a:ext cx="2895600" cy="22860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B585DB3-991F-418E-AAD4-DC1A839C24E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10"/>
          <p:cNvSpPr>
            <a:spLocks noGrp="1"/>
          </p:cNvSpPr>
          <p:nvPr>
            <p:ph type="dt" sz="half" idx="10"/>
          </p:nvPr>
        </p:nvSpPr>
        <p:spPr/>
        <p:txBody>
          <a:bodyPr/>
          <a:lstStyle/>
          <a:p>
            <a:r>
              <a:rPr lang="en-US" dirty="0" smtClean="0"/>
              <a:t>22 Feb. 2016</a:t>
            </a:r>
            <a:endParaRPr lang="en-US" dirty="0"/>
          </a:p>
        </p:txBody>
      </p:sp>
      <p:sp>
        <p:nvSpPr>
          <p:cNvPr id="12" name="Footer Placeholder 11"/>
          <p:cNvSpPr>
            <a:spLocks noGrp="1"/>
          </p:cNvSpPr>
          <p:nvPr>
            <p:ph type="ftr" sz="quarter" idx="11"/>
          </p:nvPr>
        </p:nvSpPr>
        <p:spPr>
          <a:xfrm>
            <a:off x="3124200" y="6629400"/>
            <a:ext cx="2895600" cy="228600"/>
          </a:xfrm>
          <a:prstGeom prst="rect">
            <a:avLst/>
          </a:prstGeom>
        </p:spPr>
        <p:txBody>
          <a:bodyPr/>
          <a:lstStyle/>
          <a:p>
            <a:endParaRPr lang="en-US" dirty="0"/>
          </a:p>
        </p:txBody>
      </p:sp>
      <p:sp>
        <p:nvSpPr>
          <p:cNvPr id="13" name="Slide Number Placeholder 12"/>
          <p:cNvSpPr>
            <a:spLocks noGrp="1"/>
          </p:cNvSpPr>
          <p:nvPr>
            <p:ph type="sldNum" sz="quarter" idx="12"/>
          </p:nvPr>
        </p:nvSpPr>
        <p:spPr/>
        <p:txBody>
          <a:bodyPr/>
          <a:lstStyle/>
          <a:p>
            <a:fld id="{DB585DB3-991F-418E-AAD4-DC1A839C24E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3124200" y="6629400"/>
            <a:ext cx="2895600" cy="22860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B585DB3-991F-418E-AAD4-DC1A839C24E0}" type="slidenum">
              <a:rPr lang="en-US" smtClean="0"/>
              <a:pPr/>
              <a:t>‹#›</a:t>
            </a:fld>
            <a:endParaRPr lang="en-US" dirty="0"/>
          </a:p>
        </p:txBody>
      </p:sp>
      <p:sp>
        <p:nvSpPr>
          <p:cNvPr id="7" name="Date Placeholder 3"/>
          <p:cNvSpPr>
            <a:spLocks noGrp="1"/>
          </p:cNvSpPr>
          <p:nvPr>
            <p:ph type="dt" sz="half" idx="10"/>
          </p:nvPr>
        </p:nvSpPr>
        <p:spPr>
          <a:xfrm>
            <a:off x="457200" y="6629400"/>
            <a:ext cx="2133600" cy="228600"/>
          </a:xfrm>
        </p:spPr>
        <p:txBody>
          <a:bodyPr/>
          <a:lstStyle>
            <a:lvl1pPr>
              <a:defRPr/>
            </a:lvl1pPr>
          </a:lstStyle>
          <a:p>
            <a:r>
              <a:rPr lang="en-US" dirty="0" smtClean="0"/>
              <a:t>22 Feb. 2016</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6523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523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3124200" y="6629400"/>
            <a:ext cx="2895600" cy="22860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B585DB3-991F-418E-AAD4-DC1A839C24E0}" type="slidenum">
              <a:rPr lang="en-US" smtClean="0"/>
              <a:pPr/>
              <a:t>‹#›</a:t>
            </a:fld>
            <a:endParaRPr lang="en-US" dirty="0"/>
          </a:p>
        </p:txBody>
      </p:sp>
      <p:sp>
        <p:nvSpPr>
          <p:cNvPr id="8" name="Date Placeholder 3"/>
          <p:cNvSpPr>
            <a:spLocks noGrp="1"/>
          </p:cNvSpPr>
          <p:nvPr>
            <p:ph type="dt" sz="half" idx="10"/>
          </p:nvPr>
        </p:nvSpPr>
        <p:spPr>
          <a:xfrm>
            <a:off x="457200" y="6629400"/>
            <a:ext cx="2133600" cy="228600"/>
          </a:xfrm>
        </p:spPr>
        <p:txBody>
          <a:bodyPr/>
          <a:lstStyle>
            <a:lvl1pPr>
              <a:defRPr/>
            </a:lvl1pPr>
          </a:lstStyle>
          <a:p>
            <a:r>
              <a:rPr lang="en-US" dirty="0" smtClean="0"/>
              <a:t>22 Feb. 2016</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19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5896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19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5896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3124200" y="6629400"/>
            <a:ext cx="2895600" cy="228600"/>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B585DB3-991F-418E-AAD4-DC1A839C24E0}" type="slidenum">
              <a:rPr lang="en-US" smtClean="0"/>
              <a:pPr/>
              <a:t>‹#›</a:t>
            </a:fld>
            <a:endParaRPr lang="en-US" dirty="0"/>
          </a:p>
        </p:txBody>
      </p:sp>
      <p:sp>
        <p:nvSpPr>
          <p:cNvPr id="10" name="Date Placeholder 3"/>
          <p:cNvSpPr>
            <a:spLocks noGrp="1"/>
          </p:cNvSpPr>
          <p:nvPr>
            <p:ph type="dt" sz="half" idx="10"/>
          </p:nvPr>
        </p:nvSpPr>
        <p:spPr>
          <a:xfrm>
            <a:off x="457200" y="6629400"/>
            <a:ext cx="2133600" cy="228600"/>
          </a:xfrm>
        </p:spPr>
        <p:txBody>
          <a:bodyPr/>
          <a:lstStyle>
            <a:lvl1pPr>
              <a:defRPr/>
            </a:lvl1pPr>
          </a:lstStyle>
          <a:p>
            <a:r>
              <a:rPr lang="en-US" dirty="0" smtClean="0"/>
              <a:t>22 Feb. 2016</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629400"/>
            <a:ext cx="2895600" cy="228600"/>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DB585DB3-991F-418E-AAD4-DC1A839C24E0}" type="slidenum">
              <a:rPr lang="en-US" smtClean="0"/>
              <a:pPr/>
              <a:t>‹#›</a:t>
            </a:fld>
            <a:endParaRPr lang="en-US" dirty="0"/>
          </a:p>
        </p:txBody>
      </p:sp>
      <p:sp>
        <p:nvSpPr>
          <p:cNvPr id="6" name="Date Placeholder 3"/>
          <p:cNvSpPr>
            <a:spLocks noGrp="1"/>
          </p:cNvSpPr>
          <p:nvPr>
            <p:ph type="dt" sz="half" idx="10"/>
          </p:nvPr>
        </p:nvSpPr>
        <p:spPr>
          <a:xfrm>
            <a:off x="457200" y="6629400"/>
            <a:ext cx="2133600" cy="228600"/>
          </a:xfrm>
        </p:spPr>
        <p:txBody>
          <a:bodyPr/>
          <a:lstStyle>
            <a:lvl1pPr>
              <a:defRPr/>
            </a:lvl1pPr>
          </a:lstStyle>
          <a:p>
            <a:r>
              <a:rPr lang="en-US" dirty="0" smtClean="0"/>
              <a:t>22 Feb. 2016</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629400"/>
            <a:ext cx="2895600" cy="228600"/>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DB585DB3-991F-418E-AAD4-DC1A839C24E0}" type="slidenum">
              <a:rPr lang="en-US" smtClean="0"/>
              <a:pPr/>
              <a:t>‹#›</a:t>
            </a:fld>
            <a:endParaRPr lang="en-US" dirty="0"/>
          </a:p>
        </p:txBody>
      </p:sp>
      <p:sp>
        <p:nvSpPr>
          <p:cNvPr id="5" name="Date Placeholder 3"/>
          <p:cNvSpPr>
            <a:spLocks noGrp="1"/>
          </p:cNvSpPr>
          <p:nvPr>
            <p:ph type="dt" sz="half" idx="10"/>
          </p:nvPr>
        </p:nvSpPr>
        <p:spPr>
          <a:xfrm>
            <a:off x="457200" y="6629400"/>
            <a:ext cx="2133600" cy="228600"/>
          </a:xfrm>
        </p:spPr>
        <p:txBody>
          <a:bodyPr/>
          <a:lstStyle>
            <a:lvl1pPr>
              <a:defRPr/>
            </a:lvl1pPr>
          </a:lstStyle>
          <a:p>
            <a:r>
              <a:rPr lang="en-US" dirty="0" smtClean="0"/>
              <a:t>22 Feb. 2016</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7" name="Group 96"/>
          <p:cNvGrpSpPr/>
          <p:nvPr/>
        </p:nvGrpSpPr>
        <p:grpSpPr>
          <a:xfrm>
            <a:off x="152400" y="182880"/>
            <a:ext cx="8759062" cy="6522720"/>
            <a:chOff x="156338" y="159495"/>
            <a:chExt cx="8759062" cy="6675120"/>
          </a:xfrm>
        </p:grpSpPr>
        <p:pic>
          <p:nvPicPr>
            <p:cNvPr id="98" name="Picture 97" descr="ROS_industrial_PPTx4.wmf"/>
            <p:cNvPicPr>
              <a:picLocks noChangeAspect="1"/>
            </p:cNvPicPr>
            <p:nvPr/>
          </p:nvPicPr>
          <p:blipFill>
            <a:blip r:embed="rId9" cstate="print"/>
            <a:stretch>
              <a:fillRect/>
            </a:stretch>
          </p:blipFill>
          <p:spPr>
            <a:xfrm>
              <a:off x="156338" y="159495"/>
              <a:ext cx="8720015" cy="6675120"/>
            </a:xfrm>
            <a:prstGeom prst="rect">
              <a:avLst/>
            </a:prstGeom>
          </p:spPr>
        </p:pic>
        <p:sp>
          <p:nvSpPr>
            <p:cNvPr id="99" name="Rectangle 98"/>
            <p:cNvSpPr/>
            <p:nvPr userDrawn="1"/>
          </p:nvSpPr>
          <p:spPr>
            <a:xfrm>
              <a:off x="8153400" y="838200"/>
              <a:ext cx="762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Placeholder 1"/>
          <p:cNvSpPr>
            <a:spLocks noGrp="1"/>
          </p:cNvSpPr>
          <p:nvPr>
            <p:ph type="title"/>
          </p:nvPr>
        </p:nvSpPr>
        <p:spPr>
          <a:xfrm>
            <a:off x="914400" y="76200"/>
            <a:ext cx="6553200" cy="609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954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22 Feb. 2016</a:t>
            </a:r>
            <a:endParaRPr lang="en-US" dirty="0"/>
          </a:p>
        </p:txBody>
      </p:sp>
      <p:sp>
        <p:nvSpPr>
          <p:cNvPr id="6" name="Slide Number Placeholder 5"/>
          <p:cNvSpPr>
            <a:spLocks noGrp="1"/>
          </p:cNvSpPr>
          <p:nvPr>
            <p:ph type="sldNum" sz="quarter" idx="4"/>
          </p:nvPr>
        </p:nvSpPr>
        <p:spPr>
          <a:xfrm>
            <a:off x="65532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DB585DB3-991F-418E-AAD4-DC1A839C24E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orgs/ros-industrial-consortium/teams/cad-to-ro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CAD to ROS Workbench</a:t>
            </a:r>
            <a:endParaRPr lang="en-US" dirty="0"/>
          </a:p>
        </p:txBody>
      </p:sp>
      <p:sp>
        <p:nvSpPr>
          <p:cNvPr id="3" name="Subtitle 2"/>
          <p:cNvSpPr>
            <a:spLocks noGrp="1"/>
          </p:cNvSpPr>
          <p:nvPr>
            <p:ph type="subTitle" idx="1"/>
          </p:nvPr>
        </p:nvSpPr>
        <p:spPr/>
        <p:txBody>
          <a:bodyPr/>
          <a:lstStyle/>
          <a:p>
            <a:r>
              <a:rPr lang="en-US" dirty="0" smtClean="0"/>
              <a:t>URDF Editor Workgroup Meeting</a:t>
            </a:r>
          </a:p>
          <a:p>
            <a:r>
              <a:rPr lang="en-US" dirty="0" smtClean="0"/>
              <a:t>22 Feb., 2016</a:t>
            </a:r>
          </a:p>
        </p:txBody>
      </p:sp>
      <p:sp>
        <p:nvSpPr>
          <p:cNvPr id="4" name="Date Placeholder 3"/>
          <p:cNvSpPr>
            <a:spLocks noGrp="1"/>
          </p:cNvSpPr>
          <p:nvPr>
            <p:ph type="dt" sz="half" idx="4294967295"/>
          </p:nvPr>
        </p:nvSpPr>
        <p:spPr>
          <a:xfrm>
            <a:off x="4572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22 Feb. 2016</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Schedule</a:t>
            </a:r>
            <a:endParaRPr lang="en-US" dirty="0"/>
          </a:p>
        </p:txBody>
      </p:sp>
      <p:sp>
        <p:nvSpPr>
          <p:cNvPr id="4" name="Date Placeholder 3"/>
          <p:cNvSpPr>
            <a:spLocks noGrp="1"/>
          </p:cNvSpPr>
          <p:nvPr>
            <p:ph type="dt" sz="half" idx="4294967295"/>
          </p:nvPr>
        </p:nvSpPr>
        <p:spPr>
          <a:xfrm>
            <a:off x="4572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22 Feb. 2016</a:t>
            </a:r>
            <a:endParaRPr lang="en-US" dirty="0"/>
          </a:p>
        </p:txBody>
      </p:sp>
      <p:sp>
        <p:nvSpPr>
          <p:cNvPr id="5" name="Content Placeholder 2"/>
          <p:cNvSpPr>
            <a:spLocks noGrp="1"/>
          </p:cNvSpPr>
          <p:nvPr>
            <p:ph idx="1"/>
          </p:nvPr>
        </p:nvSpPr>
        <p:spPr>
          <a:xfrm>
            <a:off x="457200" y="1295400"/>
            <a:ext cx="8534400" cy="4953000"/>
          </a:xfrm>
        </p:spPr>
        <p:txBody>
          <a:bodyPr>
            <a:normAutofit/>
          </a:bodyPr>
          <a:lstStyle/>
          <a:p>
            <a:r>
              <a:rPr lang="en-US" dirty="0" smtClean="0"/>
              <a:t>4 month period of performance</a:t>
            </a:r>
          </a:p>
          <a:p>
            <a:r>
              <a:rPr lang="en-US" dirty="0" smtClean="0"/>
              <a:t>PO issued Dec. 11</a:t>
            </a:r>
          </a:p>
          <a:p>
            <a:r>
              <a:rPr lang="en-US" dirty="0" smtClean="0"/>
              <a:t>Contract Deadline: April 11</a:t>
            </a:r>
          </a:p>
          <a:p>
            <a:r>
              <a:rPr lang="en-US" dirty="0" smtClean="0"/>
              <a:t>Due to holidays, can we extend to May 1 ?</a:t>
            </a:r>
            <a:endParaRPr lang="en-US" dirty="0" smtClean="0"/>
          </a:p>
        </p:txBody>
      </p:sp>
    </p:spTree>
    <p:extLst>
      <p:ext uri="{BB962C8B-B14F-4D97-AF65-F5344CB8AC3E}">
        <p14:creationId xmlns:p14="http://schemas.microsoft.com/office/powerpoint/2010/main" val="215710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Contact Information</a:t>
            </a:r>
            <a:endParaRPr lang="en-US" dirty="0"/>
          </a:p>
        </p:txBody>
      </p:sp>
      <p:sp>
        <p:nvSpPr>
          <p:cNvPr id="6" name="Slide Number Placeholder 4"/>
          <p:cNvSpPr>
            <a:spLocks noGrp="1"/>
          </p:cNvSpPr>
          <p:nvPr>
            <p:ph type="sldNum" sz="quarter" idx="12"/>
          </p:nvPr>
        </p:nvSpPr>
        <p:spPr>
          <a:xfrm>
            <a:off x="7010400" y="6400800"/>
            <a:ext cx="2133600" cy="365125"/>
          </a:xfrm>
        </p:spPr>
        <p:txBody>
          <a:bodyPr/>
          <a:lstStyle/>
          <a:p>
            <a:fld id="{D0CFB120-98BB-43C7-AE88-1FF6043327D1}" type="slidenum">
              <a:rPr lang="en-US" smtClean="0"/>
              <a:pPr/>
              <a:t>11</a:t>
            </a:fld>
            <a:endParaRPr lang="en-US" dirty="0"/>
          </a:p>
        </p:txBody>
      </p:sp>
      <p:sp>
        <p:nvSpPr>
          <p:cNvPr id="7" name="Text Box 3"/>
          <p:cNvSpPr txBox="1">
            <a:spLocks noChangeArrowheads="1"/>
          </p:cNvSpPr>
          <p:nvPr/>
        </p:nvSpPr>
        <p:spPr bwMode="auto">
          <a:xfrm>
            <a:off x="4308288" y="1371987"/>
            <a:ext cx="408940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200" b="1" dirty="0" smtClean="0">
                <a:solidFill>
                  <a:schemeClr val="tx2"/>
                </a:solidFill>
                <a:latin typeface="+mj-lt"/>
              </a:rPr>
              <a:t>Paul Hvass</a:t>
            </a:r>
          </a:p>
          <a:p>
            <a:pPr eaLnBrk="1" hangingPunct="1">
              <a:spcBef>
                <a:spcPct val="50000"/>
              </a:spcBef>
            </a:pPr>
            <a:r>
              <a:rPr lang="en-US" sz="2400" dirty="0" smtClean="0">
                <a:solidFill>
                  <a:schemeClr val="tx2"/>
                </a:solidFill>
                <a:latin typeface="+mj-lt"/>
              </a:rPr>
              <a:t>ROS-I Consortium Program Manager</a:t>
            </a:r>
            <a:endParaRPr lang="en-US" sz="2400" dirty="0">
              <a:solidFill>
                <a:schemeClr val="tx2"/>
              </a:solidFill>
              <a:latin typeface="+mj-lt"/>
            </a:endParaRPr>
          </a:p>
          <a:p>
            <a:pPr eaLnBrk="1" hangingPunct="1">
              <a:spcBef>
                <a:spcPct val="50000"/>
              </a:spcBef>
            </a:pPr>
            <a:r>
              <a:rPr lang="en-US" sz="2400" b="1" dirty="0" smtClean="0">
                <a:solidFill>
                  <a:schemeClr val="tx2"/>
                </a:solidFill>
                <a:latin typeface="+mj-lt"/>
              </a:rPr>
              <a:t>SwRI</a:t>
            </a:r>
            <a:endParaRPr lang="en-US" sz="2400" b="1" dirty="0">
              <a:solidFill>
                <a:schemeClr val="tx2"/>
              </a:solidFill>
              <a:latin typeface="+mj-lt"/>
            </a:endParaRPr>
          </a:p>
          <a:p>
            <a:pPr eaLnBrk="1" hangingPunct="1">
              <a:spcBef>
                <a:spcPts val="0"/>
              </a:spcBef>
            </a:pPr>
            <a:r>
              <a:rPr lang="en-US" sz="2400" dirty="0" smtClean="0">
                <a:solidFill>
                  <a:schemeClr val="tx2"/>
                </a:solidFill>
                <a:latin typeface="+mj-lt"/>
              </a:rPr>
              <a:t>9503 W. Commerce</a:t>
            </a:r>
          </a:p>
          <a:p>
            <a:pPr eaLnBrk="1" hangingPunct="1">
              <a:spcBef>
                <a:spcPts val="0"/>
              </a:spcBef>
            </a:pPr>
            <a:r>
              <a:rPr lang="en-US" sz="2400" dirty="0" smtClean="0">
                <a:solidFill>
                  <a:schemeClr val="tx2"/>
                </a:solidFill>
                <a:latin typeface="+mj-lt"/>
              </a:rPr>
              <a:t>San Antonio, TX 78227</a:t>
            </a:r>
            <a:r>
              <a:rPr lang="en-US" sz="2400" dirty="0">
                <a:solidFill>
                  <a:schemeClr val="tx2"/>
                </a:solidFill>
                <a:latin typeface="+mj-lt"/>
              </a:rPr>
              <a:t/>
            </a:r>
            <a:br>
              <a:rPr lang="en-US" sz="2400" dirty="0">
                <a:solidFill>
                  <a:schemeClr val="tx2"/>
                </a:solidFill>
                <a:latin typeface="+mj-lt"/>
              </a:rPr>
            </a:br>
            <a:r>
              <a:rPr lang="en-US" sz="2400" dirty="0" smtClean="0">
                <a:solidFill>
                  <a:schemeClr val="tx2"/>
                </a:solidFill>
                <a:latin typeface="+mj-lt"/>
              </a:rPr>
              <a:t>USA</a:t>
            </a:r>
            <a:endParaRPr lang="en-US" sz="2400" dirty="0">
              <a:solidFill>
                <a:schemeClr val="tx2"/>
              </a:solidFill>
              <a:latin typeface="+mj-lt"/>
            </a:endParaRPr>
          </a:p>
          <a:p>
            <a:pPr eaLnBrk="1" hangingPunct="1">
              <a:spcBef>
                <a:spcPct val="50000"/>
              </a:spcBef>
            </a:pPr>
            <a:r>
              <a:rPr lang="en-US" sz="2400" dirty="0">
                <a:solidFill>
                  <a:schemeClr val="tx2"/>
                </a:solidFill>
                <a:latin typeface="+mj-lt"/>
              </a:rPr>
              <a:t>Phone:  </a:t>
            </a:r>
            <a:r>
              <a:rPr lang="en-US" sz="2400" dirty="0" smtClean="0">
                <a:solidFill>
                  <a:schemeClr val="tx2"/>
                </a:solidFill>
                <a:latin typeface="+mj-lt"/>
              </a:rPr>
              <a:t>210-522-5823</a:t>
            </a:r>
            <a:r>
              <a:rPr lang="en-US" sz="2400" dirty="0">
                <a:solidFill>
                  <a:schemeClr val="tx2"/>
                </a:solidFill>
                <a:latin typeface="+mj-lt"/>
              </a:rPr>
              <a:t/>
            </a:r>
            <a:br>
              <a:rPr lang="en-US" sz="2400" dirty="0">
                <a:solidFill>
                  <a:schemeClr val="tx2"/>
                </a:solidFill>
                <a:latin typeface="+mj-lt"/>
              </a:rPr>
            </a:br>
            <a:r>
              <a:rPr lang="en-US" sz="2400" dirty="0" smtClean="0">
                <a:solidFill>
                  <a:schemeClr val="tx2"/>
                </a:solidFill>
                <a:latin typeface="+mj-lt"/>
              </a:rPr>
              <a:t>Email</a:t>
            </a:r>
            <a:r>
              <a:rPr lang="en-US" sz="2400" dirty="0">
                <a:solidFill>
                  <a:schemeClr val="tx2"/>
                </a:solidFill>
                <a:latin typeface="+mj-lt"/>
              </a:rPr>
              <a:t>:  </a:t>
            </a:r>
            <a:r>
              <a:rPr lang="en-US" sz="2400" dirty="0" smtClean="0">
                <a:solidFill>
                  <a:schemeClr val="tx2"/>
                </a:solidFill>
                <a:latin typeface="+mj-lt"/>
              </a:rPr>
              <a:t>paul.hvass@swri.org</a:t>
            </a:r>
            <a:endParaRPr lang="en-US" sz="2400" dirty="0">
              <a:solidFill>
                <a:schemeClr val="tx2"/>
              </a:solidFill>
              <a:latin typeface="+mj-lt"/>
            </a:endParaRPr>
          </a:p>
          <a:p>
            <a:pPr eaLnBrk="1" hangingPunct="1">
              <a:spcBef>
                <a:spcPct val="50000"/>
              </a:spcBef>
            </a:pPr>
            <a:r>
              <a:rPr lang="en-US" sz="2400" dirty="0" smtClean="0">
                <a:solidFill>
                  <a:schemeClr val="tx2"/>
                </a:solidFill>
                <a:latin typeface="+mj-lt"/>
              </a:rPr>
              <a:t>www.ROS-Industrial.org</a:t>
            </a:r>
            <a:endParaRPr lang="en-US" sz="2400" dirty="0">
              <a:solidFill>
                <a:schemeClr val="tx2"/>
              </a:solidFill>
              <a:latin typeface="+mj-lt"/>
            </a:endParaRPr>
          </a:p>
          <a:p>
            <a:pPr eaLnBrk="1" hangingPunct="1">
              <a:spcBef>
                <a:spcPct val="50000"/>
              </a:spcBef>
            </a:pPr>
            <a:endParaRPr lang="en-US" sz="2400" dirty="0">
              <a:solidFill>
                <a:schemeClr val="tx2"/>
              </a:solidFill>
              <a:latin typeface="+mj-lt"/>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363" y="1128516"/>
            <a:ext cx="3442237" cy="5105013"/>
          </a:xfrm>
          <a:prstGeom prst="rect">
            <a:avLst/>
          </a:prstGeom>
          <a:ln w="25400">
            <a:solidFill>
              <a:schemeClr val="accent1"/>
            </a:solidFill>
          </a:ln>
        </p:spPr>
      </p:pic>
      <p:sp>
        <p:nvSpPr>
          <p:cNvPr id="9" name="Date Placeholder 3"/>
          <p:cNvSpPr txBox="1">
            <a:spLocks/>
          </p:cNvSpPr>
          <p:nvPr/>
        </p:nvSpPr>
        <p:spPr>
          <a:xfrm>
            <a:off x="457200" y="6629400"/>
            <a:ext cx="2133600" cy="2286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22 Feb. 2016</a:t>
            </a:r>
            <a:endParaRPr lang="en-US" dirty="0"/>
          </a:p>
        </p:txBody>
      </p:sp>
    </p:spTree>
    <p:extLst>
      <p:ext uri="{BB962C8B-B14F-4D97-AF65-F5344CB8AC3E}">
        <p14:creationId xmlns:p14="http://schemas.microsoft.com/office/powerpoint/2010/main" val="159132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for CAD to ROS</a:t>
            </a:r>
            <a:endParaRPr lang="en-US" dirty="0"/>
          </a:p>
        </p:txBody>
      </p:sp>
      <p:sp>
        <p:nvSpPr>
          <p:cNvPr id="3" name="Content Placeholder 2"/>
          <p:cNvSpPr>
            <a:spLocks noGrp="1"/>
          </p:cNvSpPr>
          <p:nvPr>
            <p:ph idx="1"/>
          </p:nvPr>
        </p:nvSpPr>
        <p:spPr>
          <a:xfrm>
            <a:off x="457200" y="1143000"/>
            <a:ext cx="8229600" cy="3733800"/>
          </a:xfrm>
        </p:spPr>
        <p:txBody>
          <a:bodyPr>
            <a:normAutofit/>
          </a:bodyPr>
          <a:lstStyle/>
          <a:p>
            <a:r>
              <a:rPr lang="en-US" dirty="0" smtClean="0"/>
              <a:t>ROS work cell setup:</a:t>
            </a:r>
          </a:p>
          <a:p>
            <a:pPr lvl="1"/>
            <a:r>
              <a:rPr lang="en-US" dirty="0" smtClean="0"/>
              <a:t>RViz, TF, IK: URDF, xacros, macro.xacros</a:t>
            </a:r>
          </a:p>
          <a:p>
            <a:pPr lvl="1"/>
            <a:r>
              <a:rPr lang="en-US" dirty="0" smtClean="0"/>
              <a:t>Cartesian paths: CSV, Apt, STEP-NC</a:t>
            </a:r>
          </a:p>
          <a:p>
            <a:pPr lvl="1"/>
            <a:r>
              <a:rPr lang="en-US" dirty="0" smtClean="0"/>
              <a:t>MoveIt!: SRDF</a:t>
            </a:r>
          </a:p>
          <a:p>
            <a:pPr lvl="1"/>
            <a:r>
              <a:rPr lang="en-US" dirty="0" smtClean="0"/>
              <a:t>Industrial Calibration: YAML</a:t>
            </a:r>
          </a:p>
          <a:p>
            <a:pPr lvl="1"/>
            <a:r>
              <a:rPr lang="en-US" dirty="0" smtClean="0"/>
              <a:t>PCL: Point cloud simplification, registration, manual edits</a:t>
            </a:r>
            <a:endParaRPr lang="en-US" dirty="0"/>
          </a:p>
        </p:txBody>
      </p:sp>
      <p:grpSp>
        <p:nvGrpSpPr>
          <p:cNvPr id="4" name="Group 3"/>
          <p:cNvGrpSpPr>
            <a:grpSpLocks/>
          </p:cNvGrpSpPr>
          <p:nvPr/>
        </p:nvGrpSpPr>
        <p:grpSpPr>
          <a:xfrm>
            <a:off x="2306176" y="4671614"/>
            <a:ext cx="4485639" cy="1619885"/>
            <a:chOff x="0" y="0"/>
            <a:chExt cx="4485600" cy="1620000"/>
          </a:xfrm>
        </p:grpSpPr>
        <p:pic>
          <p:nvPicPr>
            <p:cNvPr id="5" name="Picture 4" descr="Roboguide and MoveIt scene"/>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1828800" cy="1612801"/>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1864800" y="604800"/>
              <a:ext cx="53340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45000" t="28445" r="13626" b="11761"/>
            <a:stretch/>
          </p:blipFill>
          <p:spPr bwMode="auto">
            <a:xfrm>
              <a:off x="2491200" y="0"/>
              <a:ext cx="1994400" cy="16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Date Placeholder 3"/>
          <p:cNvSpPr>
            <a:spLocks noGrp="1"/>
          </p:cNvSpPr>
          <p:nvPr>
            <p:ph type="dt" sz="half" idx="4294967295"/>
          </p:nvPr>
        </p:nvSpPr>
        <p:spPr>
          <a:xfrm>
            <a:off x="4572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22 Feb. 2016</a:t>
            </a:r>
            <a:endParaRPr lang="en-US" dirty="0"/>
          </a:p>
        </p:txBody>
      </p:sp>
    </p:spTree>
    <p:extLst>
      <p:ext uri="{BB962C8B-B14F-4D97-AF65-F5344CB8AC3E}">
        <p14:creationId xmlns:p14="http://schemas.microsoft.com/office/powerpoint/2010/main" val="110741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CAD to ROS Workbench</a:t>
            </a:r>
            <a:endParaRPr lang="en-US" dirty="0"/>
          </a:p>
        </p:txBody>
      </p:sp>
      <p:sp>
        <p:nvSpPr>
          <p:cNvPr id="3" name="Content Placeholder 2"/>
          <p:cNvSpPr>
            <a:spLocks noGrp="1"/>
          </p:cNvSpPr>
          <p:nvPr>
            <p:ph idx="1"/>
          </p:nvPr>
        </p:nvSpPr>
        <p:spPr/>
        <p:txBody>
          <a:bodyPr/>
          <a:lstStyle/>
          <a:p>
            <a:pPr marL="0" indent="0">
              <a:buNone/>
            </a:pPr>
            <a:r>
              <a:rPr lang="it-IT" dirty="0" smtClean="0"/>
              <a:t>3D Front End for Robot Work Cell Setup</a:t>
            </a:r>
          </a:p>
          <a:p>
            <a:r>
              <a:rPr lang="it-IT" u="sng" dirty="0" smtClean="0"/>
              <a:t>Milestone </a:t>
            </a:r>
            <a:r>
              <a:rPr lang="it-IT" u="sng" dirty="0"/>
              <a:t>1: URDF GUI </a:t>
            </a:r>
            <a:r>
              <a:rPr lang="it-IT" u="sng" dirty="0" smtClean="0"/>
              <a:t>Editor</a:t>
            </a:r>
          </a:p>
          <a:p>
            <a:r>
              <a:rPr lang="en-US" dirty="0"/>
              <a:t>Milestone 2: Process </a:t>
            </a:r>
            <a:r>
              <a:rPr lang="en-US" dirty="0" smtClean="0"/>
              <a:t>Planning</a:t>
            </a:r>
          </a:p>
          <a:p>
            <a:r>
              <a:rPr lang="en-US" dirty="0"/>
              <a:t>Milestone 3: Motion </a:t>
            </a:r>
            <a:r>
              <a:rPr lang="en-US" dirty="0" smtClean="0"/>
              <a:t>Planning</a:t>
            </a:r>
          </a:p>
          <a:p>
            <a:r>
              <a:rPr lang="en-US" dirty="0"/>
              <a:t>Milestone 4: Sensor Configuration and Calibration </a:t>
            </a:r>
            <a:r>
              <a:rPr lang="en-US" dirty="0" smtClean="0"/>
              <a:t>Setup</a:t>
            </a:r>
          </a:p>
          <a:p>
            <a:r>
              <a:rPr lang="en-US" dirty="0"/>
              <a:t>Milestone 5: 3D Point Cloud </a:t>
            </a:r>
            <a:r>
              <a:rPr lang="en-US" dirty="0" smtClean="0"/>
              <a:t>Importer</a:t>
            </a:r>
          </a:p>
          <a:p>
            <a:endParaRPr lang="en-US" dirty="0"/>
          </a:p>
        </p:txBody>
      </p:sp>
      <p:sp>
        <p:nvSpPr>
          <p:cNvPr id="4" name="Date Placeholder 3"/>
          <p:cNvSpPr>
            <a:spLocks noGrp="1"/>
          </p:cNvSpPr>
          <p:nvPr>
            <p:ph type="dt" sz="half" idx="4294967295"/>
          </p:nvPr>
        </p:nvSpPr>
        <p:spPr>
          <a:xfrm>
            <a:off x="4572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22 Feb. 2016</a:t>
            </a:r>
            <a:endParaRPr lang="en-US" dirty="0"/>
          </a:p>
        </p:txBody>
      </p:sp>
      <p:sp>
        <p:nvSpPr>
          <p:cNvPr id="5" name="Right Arrow 4"/>
          <p:cNvSpPr/>
          <p:nvPr/>
        </p:nvSpPr>
        <p:spPr>
          <a:xfrm rot="10800000">
            <a:off x="5867400" y="1905000"/>
            <a:ext cx="14478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103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URDF Editor: Status</a:t>
            </a:r>
            <a:endParaRPr lang="en-US" dirty="0"/>
          </a:p>
        </p:txBody>
      </p:sp>
      <p:sp>
        <p:nvSpPr>
          <p:cNvPr id="3" name="Content Placeholder 2"/>
          <p:cNvSpPr>
            <a:spLocks noGrp="1"/>
          </p:cNvSpPr>
          <p:nvPr>
            <p:ph idx="1"/>
          </p:nvPr>
        </p:nvSpPr>
        <p:spPr>
          <a:xfrm>
            <a:off x="457200" y="1066800"/>
            <a:ext cx="8229600" cy="5181600"/>
          </a:xfrm>
        </p:spPr>
        <p:txBody>
          <a:bodyPr>
            <a:normAutofit fontScale="70000" lnSpcReduction="20000"/>
          </a:bodyPr>
          <a:lstStyle/>
          <a:p>
            <a:pPr lvl="0"/>
            <a:r>
              <a:rPr lang="en-US" dirty="0" smtClean="0"/>
              <a:t>[Done -URDFs] Open </a:t>
            </a:r>
            <a:r>
              <a:rPr lang="en-US" dirty="0"/>
              <a:t>and edit new or existing </a:t>
            </a:r>
            <a:r>
              <a:rPr lang="en-US" i="1" dirty="0"/>
              <a:t>URDFs</a:t>
            </a:r>
            <a:r>
              <a:rPr lang="en-US" dirty="0"/>
              <a:t> and </a:t>
            </a:r>
            <a:r>
              <a:rPr lang="en-US" i="1" dirty="0"/>
              <a:t>xacros</a:t>
            </a:r>
            <a:endParaRPr lang="en-US" dirty="0"/>
          </a:p>
          <a:p>
            <a:pPr lvl="0"/>
            <a:r>
              <a:rPr lang="en-US" dirty="0"/>
              <a:t>Add an existing </a:t>
            </a:r>
            <a:r>
              <a:rPr lang="en-US" i="1" dirty="0"/>
              <a:t>URDF or xacro</a:t>
            </a:r>
            <a:r>
              <a:rPr lang="en-US" dirty="0"/>
              <a:t> to a second </a:t>
            </a:r>
            <a:r>
              <a:rPr lang="en-US" i="1" dirty="0"/>
              <a:t>URDF or xacro</a:t>
            </a:r>
            <a:endParaRPr lang="en-US" dirty="0"/>
          </a:p>
          <a:p>
            <a:pPr lvl="0"/>
            <a:r>
              <a:rPr lang="en-US" dirty="0" smtClean="0"/>
              <a:t>Add/modify </a:t>
            </a:r>
            <a:r>
              <a:rPr lang="en-US" dirty="0"/>
              <a:t>parent-child relationships in a tree structure with GUI controls</a:t>
            </a:r>
          </a:p>
          <a:p>
            <a:pPr lvl="0"/>
            <a:r>
              <a:rPr lang="en-US" dirty="0"/>
              <a:t>Add/modify tool flange and tool center point (TCP) locations</a:t>
            </a:r>
          </a:p>
          <a:p>
            <a:pPr lvl="0"/>
            <a:r>
              <a:rPr lang="en-US" dirty="0" smtClean="0"/>
              <a:t>[Done] Edit </a:t>
            </a:r>
            <a:r>
              <a:rPr lang="en-US" dirty="0"/>
              <a:t>link and joint properties with GUI controls</a:t>
            </a:r>
          </a:p>
          <a:p>
            <a:pPr lvl="0"/>
            <a:r>
              <a:rPr lang="en-US" dirty="0" smtClean="0"/>
              <a:t>[Done] Display </a:t>
            </a:r>
            <a:r>
              <a:rPr lang="en-US" dirty="0"/>
              <a:t>changed properties instantly in RViz (no need to reload RViz from the command line)</a:t>
            </a:r>
          </a:p>
          <a:p>
            <a:pPr lvl="0"/>
            <a:r>
              <a:rPr lang="en-US" dirty="0" smtClean="0"/>
              <a:t>[Need to add STEP] Import/add </a:t>
            </a:r>
            <a:r>
              <a:rPr lang="en-US" dirty="0"/>
              <a:t>STL, Collada, and STEP for individual parts (assemblies will treated as a single part for this milestone)</a:t>
            </a:r>
          </a:p>
          <a:p>
            <a:pPr lvl="0"/>
            <a:r>
              <a:rPr lang="en-US" dirty="0"/>
              <a:t>Create collision geometry (i.e. convex hulls) for individual part files</a:t>
            </a:r>
          </a:p>
          <a:p>
            <a:r>
              <a:rPr lang="en-US" dirty="0"/>
              <a:t>Hide/display geometry and origins</a:t>
            </a:r>
          </a:p>
        </p:txBody>
      </p:sp>
      <p:sp>
        <p:nvSpPr>
          <p:cNvPr id="4" name="Date Placeholder 3"/>
          <p:cNvSpPr>
            <a:spLocks noGrp="1"/>
          </p:cNvSpPr>
          <p:nvPr>
            <p:ph type="dt" sz="half" idx="4294967295"/>
          </p:nvPr>
        </p:nvSpPr>
        <p:spPr>
          <a:xfrm>
            <a:off x="4572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22 Feb. 2016</a:t>
            </a:r>
            <a:endParaRPr lang="en-US" dirty="0"/>
          </a:p>
        </p:txBody>
      </p:sp>
    </p:spTree>
    <p:extLst>
      <p:ext uri="{BB962C8B-B14F-4D97-AF65-F5344CB8AC3E}">
        <p14:creationId xmlns:p14="http://schemas.microsoft.com/office/powerpoint/2010/main" val="341841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URDF Editor: Status</a:t>
            </a:r>
            <a:endParaRPr lang="en-US" dirty="0"/>
          </a:p>
        </p:txBody>
      </p:sp>
      <p:sp>
        <p:nvSpPr>
          <p:cNvPr id="4" name="Date Placeholder 3"/>
          <p:cNvSpPr>
            <a:spLocks noGrp="1"/>
          </p:cNvSpPr>
          <p:nvPr>
            <p:ph type="dt" sz="half" idx="4294967295"/>
          </p:nvPr>
        </p:nvSpPr>
        <p:spPr>
          <a:xfrm>
            <a:off x="4572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22 Feb. 2016</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95400"/>
            <a:ext cx="7950436" cy="4525963"/>
          </a:xfrm>
        </p:spPr>
      </p:pic>
      <p:sp>
        <p:nvSpPr>
          <p:cNvPr id="7" name="TextBox 6"/>
          <p:cNvSpPr txBox="1"/>
          <p:nvPr/>
        </p:nvSpPr>
        <p:spPr>
          <a:xfrm>
            <a:off x="601249" y="5787479"/>
            <a:ext cx="8001000" cy="400110"/>
          </a:xfrm>
          <a:prstGeom prst="rect">
            <a:avLst/>
          </a:prstGeom>
          <a:noFill/>
        </p:spPr>
        <p:txBody>
          <a:bodyPr wrap="square" rtlCol="0">
            <a:spAutoFit/>
          </a:bodyPr>
          <a:lstStyle/>
          <a:p>
            <a:pPr algn="ctr"/>
            <a:r>
              <a:rPr lang="en-US" sz="2000" dirty="0" smtClean="0">
                <a:solidFill>
                  <a:schemeClr val="tx2"/>
                </a:solidFill>
              </a:rPr>
              <a:t>Empty Workspace</a:t>
            </a:r>
            <a:endParaRPr lang="en-US" sz="2000" dirty="0">
              <a:solidFill>
                <a:schemeClr val="tx2"/>
              </a:solidFill>
            </a:endParaRPr>
          </a:p>
        </p:txBody>
      </p:sp>
      <p:sp>
        <p:nvSpPr>
          <p:cNvPr id="8" name="Oval 7"/>
          <p:cNvSpPr/>
          <p:nvPr/>
        </p:nvSpPr>
        <p:spPr>
          <a:xfrm>
            <a:off x="304800" y="990600"/>
            <a:ext cx="13716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369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URDF Editor: </a:t>
            </a:r>
            <a:r>
              <a:rPr lang="en-US" dirty="0" smtClean="0"/>
              <a:t>Status Continued</a:t>
            </a:r>
            <a:endParaRPr lang="en-US" dirty="0"/>
          </a:p>
        </p:txBody>
      </p:sp>
      <p:sp>
        <p:nvSpPr>
          <p:cNvPr id="4" name="Date Placeholder 3"/>
          <p:cNvSpPr>
            <a:spLocks noGrp="1"/>
          </p:cNvSpPr>
          <p:nvPr>
            <p:ph type="dt" sz="half" idx="4294967295"/>
          </p:nvPr>
        </p:nvSpPr>
        <p:spPr>
          <a:xfrm>
            <a:off x="4572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22 Feb. 2016</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279" y="1261516"/>
            <a:ext cx="7950436" cy="4525963"/>
          </a:xfrm>
        </p:spPr>
      </p:pic>
      <p:sp>
        <p:nvSpPr>
          <p:cNvPr id="7" name="TextBox 6"/>
          <p:cNvSpPr txBox="1"/>
          <p:nvPr/>
        </p:nvSpPr>
        <p:spPr>
          <a:xfrm>
            <a:off x="601249" y="5787479"/>
            <a:ext cx="8001000" cy="400110"/>
          </a:xfrm>
          <a:prstGeom prst="rect">
            <a:avLst/>
          </a:prstGeom>
          <a:noFill/>
        </p:spPr>
        <p:txBody>
          <a:bodyPr wrap="square" rtlCol="0">
            <a:spAutoFit/>
          </a:bodyPr>
          <a:lstStyle/>
          <a:p>
            <a:pPr algn="ctr"/>
            <a:r>
              <a:rPr lang="en-US" sz="2000" dirty="0" smtClean="0">
                <a:solidFill>
                  <a:schemeClr val="tx2"/>
                </a:solidFill>
              </a:rPr>
              <a:t>URDF Loaded</a:t>
            </a:r>
            <a:endParaRPr lang="en-US" sz="2000" dirty="0">
              <a:solidFill>
                <a:schemeClr val="tx2"/>
              </a:solidFill>
            </a:endParaRPr>
          </a:p>
        </p:txBody>
      </p:sp>
    </p:spTree>
    <p:extLst>
      <p:ext uri="{BB962C8B-B14F-4D97-AF65-F5344CB8AC3E}">
        <p14:creationId xmlns:p14="http://schemas.microsoft.com/office/powerpoint/2010/main" val="133883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Programmatics</a:t>
            </a:r>
            <a:endParaRPr lang="en-US" dirty="0"/>
          </a:p>
        </p:txBody>
      </p:sp>
      <p:sp>
        <p:nvSpPr>
          <p:cNvPr id="3" name="Content Placeholder 2"/>
          <p:cNvSpPr>
            <a:spLocks noGrp="1"/>
          </p:cNvSpPr>
          <p:nvPr>
            <p:ph idx="1"/>
          </p:nvPr>
        </p:nvSpPr>
        <p:spPr>
          <a:xfrm>
            <a:off x="457200" y="1295400"/>
            <a:ext cx="8229600" cy="4953000"/>
          </a:xfrm>
        </p:spPr>
        <p:txBody>
          <a:bodyPr>
            <a:normAutofit fontScale="85000" lnSpcReduction="20000"/>
          </a:bodyPr>
          <a:lstStyle/>
          <a:p>
            <a:r>
              <a:rPr lang="en-US" dirty="0" smtClean="0"/>
              <a:t>GitHub</a:t>
            </a:r>
            <a:endParaRPr lang="en-US" dirty="0" smtClean="0"/>
          </a:p>
          <a:p>
            <a:pPr lvl="1"/>
            <a:r>
              <a:rPr lang="en-US" dirty="0">
                <a:hlinkClick r:id="rId2"/>
              </a:rPr>
              <a:t>https://</a:t>
            </a:r>
            <a:r>
              <a:rPr lang="en-US" dirty="0" smtClean="0">
                <a:hlinkClick r:id="rId2"/>
              </a:rPr>
              <a:t>github.com/orgs/ros-industrial-consortium/teams/cad-to-ros</a:t>
            </a:r>
            <a:endParaRPr lang="en-US" dirty="0" smtClean="0"/>
          </a:p>
          <a:p>
            <a:pPr lvl="1"/>
            <a:r>
              <a:rPr lang="en-US" dirty="0" smtClean="0"/>
              <a:t>Repo is private</a:t>
            </a:r>
            <a:endParaRPr lang="en-US" dirty="0" smtClean="0"/>
          </a:p>
          <a:p>
            <a:r>
              <a:rPr lang="en-US" dirty="0" smtClean="0"/>
              <a:t>Contributors</a:t>
            </a:r>
          </a:p>
          <a:p>
            <a:pPr lvl="1"/>
            <a:r>
              <a:rPr lang="en-US" dirty="0" smtClean="0"/>
              <a:t>Sponsor: </a:t>
            </a:r>
            <a:r>
              <a:rPr lang="en-US" dirty="0" smtClean="0"/>
              <a:t>Boeing</a:t>
            </a:r>
            <a:endParaRPr lang="en-US" dirty="0" smtClean="0"/>
          </a:p>
          <a:p>
            <a:pPr lvl="1"/>
            <a:r>
              <a:rPr lang="en-US" dirty="0" smtClean="0"/>
              <a:t>Technical Overseer</a:t>
            </a:r>
            <a:r>
              <a:rPr lang="en-US" dirty="0" smtClean="0"/>
              <a:t>: Gijs van der Hoorn, TU Delft</a:t>
            </a:r>
            <a:endParaRPr lang="en-US" dirty="0" smtClean="0"/>
          </a:p>
          <a:p>
            <a:pPr lvl="2"/>
            <a:r>
              <a:rPr lang="en-US" dirty="0" smtClean="0"/>
              <a:t>Documents </a:t>
            </a:r>
            <a:r>
              <a:rPr lang="en-US" dirty="0" smtClean="0"/>
              <a:t>architecture via GitHub issues</a:t>
            </a:r>
            <a:endParaRPr lang="en-US" dirty="0"/>
          </a:p>
          <a:p>
            <a:pPr lvl="2"/>
            <a:r>
              <a:rPr lang="en-US" dirty="0" smtClean="0"/>
              <a:t>Reviews pull requests</a:t>
            </a:r>
          </a:p>
          <a:p>
            <a:pPr lvl="1"/>
            <a:r>
              <a:rPr lang="en-US" dirty="0" smtClean="0"/>
              <a:t>Developers: RIC Members</a:t>
            </a:r>
            <a:endParaRPr lang="en-US" dirty="0" smtClean="0"/>
          </a:p>
          <a:p>
            <a:pPr lvl="2"/>
            <a:r>
              <a:rPr lang="en-US" dirty="0" smtClean="0"/>
              <a:t>One pull-request per month</a:t>
            </a:r>
          </a:p>
          <a:p>
            <a:pPr lvl="2"/>
            <a:r>
              <a:rPr lang="en-US" dirty="0" smtClean="0"/>
              <a:t>Access to the private repo</a:t>
            </a:r>
          </a:p>
          <a:p>
            <a:pPr lvl="1"/>
            <a:r>
              <a:rPr lang="en-US" dirty="0" smtClean="0"/>
              <a:t>RIC </a:t>
            </a:r>
            <a:r>
              <a:rPr lang="en-US" dirty="0" smtClean="0"/>
              <a:t>Administrators: Paul and </a:t>
            </a:r>
            <a:r>
              <a:rPr lang="en-US" dirty="0" smtClean="0"/>
              <a:t>Mirko</a:t>
            </a:r>
            <a:endParaRPr lang="en-US" dirty="0" smtClean="0"/>
          </a:p>
          <a:p>
            <a:pPr lvl="2"/>
            <a:r>
              <a:rPr lang="en-US" dirty="0" smtClean="0"/>
              <a:t>Recruit developers</a:t>
            </a:r>
            <a:endParaRPr lang="en-US" dirty="0"/>
          </a:p>
        </p:txBody>
      </p:sp>
      <p:sp>
        <p:nvSpPr>
          <p:cNvPr id="4" name="Date Placeholder 3"/>
          <p:cNvSpPr>
            <a:spLocks noGrp="1"/>
          </p:cNvSpPr>
          <p:nvPr>
            <p:ph type="dt" sz="half" idx="4294967295"/>
          </p:nvPr>
        </p:nvSpPr>
        <p:spPr>
          <a:xfrm>
            <a:off x="4572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22 Feb. 2016</a:t>
            </a:r>
            <a:endParaRPr lang="en-US" dirty="0"/>
          </a:p>
        </p:txBody>
      </p:sp>
    </p:spTree>
    <p:extLst>
      <p:ext uri="{BB962C8B-B14F-4D97-AF65-F5344CB8AC3E}">
        <p14:creationId xmlns:p14="http://schemas.microsoft.com/office/powerpoint/2010/main" val="296443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Team</a:t>
            </a:r>
            <a:endParaRPr lang="en-US" dirty="0"/>
          </a:p>
        </p:txBody>
      </p:sp>
      <p:sp>
        <p:nvSpPr>
          <p:cNvPr id="4" name="Date Placeholder 3"/>
          <p:cNvSpPr>
            <a:spLocks noGrp="1"/>
          </p:cNvSpPr>
          <p:nvPr>
            <p:ph type="dt" sz="half" idx="4294967295"/>
          </p:nvPr>
        </p:nvSpPr>
        <p:spPr>
          <a:xfrm>
            <a:off x="4572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22 Feb. 2016</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137" t="12192" r="22123" b="30411"/>
          <a:stretch/>
        </p:blipFill>
        <p:spPr bwMode="auto">
          <a:xfrm>
            <a:off x="1700378" y="804330"/>
            <a:ext cx="5005222" cy="5748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368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Technical Lead</a:t>
            </a:r>
            <a:endParaRPr lang="en-US" dirty="0"/>
          </a:p>
        </p:txBody>
      </p:sp>
      <p:sp>
        <p:nvSpPr>
          <p:cNvPr id="4" name="Date Placeholder 3"/>
          <p:cNvSpPr>
            <a:spLocks noGrp="1"/>
          </p:cNvSpPr>
          <p:nvPr>
            <p:ph type="dt" sz="half" idx="4294967295"/>
          </p:nvPr>
        </p:nvSpPr>
        <p:spPr>
          <a:xfrm>
            <a:off x="4572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22 Feb. 2016</a:t>
            </a:r>
            <a:endParaRPr lang="en-US" dirty="0"/>
          </a:p>
        </p:txBody>
      </p:sp>
      <p:sp>
        <p:nvSpPr>
          <p:cNvPr id="5" name="Text Box 3"/>
          <p:cNvSpPr txBox="1">
            <a:spLocks noChangeArrowheads="1"/>
          </p:cNvSpPr>
          <p:nvPr/>
        </p:nvSpPr>
        <p:spPr bwMode="auto">
          <a:xfrm>
            <a:off x="3173413" y="1143000"/>
            <a:ext cx="5387975" cy="3275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nSpc>
                <a:spcPct val="80000"/>
              </a:lnSpc>
              <a:spcBef>
                <a:spcPct val="20000"/>
              </a:spcBef>
              <a:buFont typeface="Arial" pitchFamily="34" charset="0"/>
              <a:buNone/>
            </a:pPr>
            <a:r>
              <a:rPr lang="en-US" altLang="en-US" sz="2400" u="sng" dirty="0">
                <a:solidFill>
                  <a:schemeClr val="tx2"/>
                </a:solidFill>
                <a:latin typeface="+mn-lt"/>
                <a:cs typeface="+mn-cs"/>
              </a:rPr>
              <a:t>Gijs van der Hoorn, MSc</a:t>
            </a:r>
          </a:p>
          <a:p>
            <a:pPr>
              <a:lnSpc>
                <a:spcPct val="80000"/>
              </a:lnSpc>
              <a:spcBef>
                <a:spcPct val="20000"/>
              </a:spcBef>
              <a:buFont typeface="Arial" pitchFamily="34" charset="0"/>
              <a:buNone/>
            </a:pPr>
            <a:r>
              <a:rPr lang="en-US" altLang="en-US" sz="2400" dirty="0">
                <a:solidFill>
                  <a:schemeClr val="tx2"/>
                </a:solidFill>
                <a:latin typeface="+mn-lt"/>
                <a:cs typeface="+mn-cs"/>
              </a:rPr>
              <a:t>Researcher</a:t>
            </a:r>
          </a:p>
          <a:p>
            <a:pPr>
              <a:lnSpc>
                <a:spcPct val="80000"/>
              </a:lnSpc>
              <a:spcBef>
                <a:spcPct val="20000"/>
              </a:spcBef>
              <a:buFont typeface="Arial" pitchFamily="34" charset="0"/>
              <a:buNone/>
            </a:pPr>
            <a:r>
              <a:rPr lang="en-US" altLang="en-US" sz="2400" dirty="0">
                <a:solidFill>
                  <a:schemeClr val="tx2"/>
                </a:solidFill>
                <a:latin typeface="+mn-lt"/>
                <a:cs typeface="+mn-cs"/>
              </a:rPr>
              <a:t>Delft Robotics Institute</a:t>
            </a:r>
          </a:p>
          <a:p>
            <a:pPr>
              <a:lnSpc>
                <a:spcPct val="80000"/>
              </a:lnSpc>
              <a:spcBef>
                <a:spcPct val="20000"/>
              </a:spcBef>
              <a:buFont typeface="Arial" pitchFamily="34" charset="0"/>
              <a:buNone/>
            </a:pPr>
            <a:r>
              <a:rPr lang="en-US" altLang="en-US" sz="2400" dirty="0">
                <a:solidFill>
                  <a:schemeClr val="tx2"/>
                </a:solidFill>
                <a:latin typeface="+mn-lt"/>
                <a:cs typeface="+mn-cs"/>
              </a:rPr>
              <a:t>Delft University of Technology</a:t>
            </a:r>
          </a:p>
          <a:p>
            <a:pPr>
              <a:lnSpc>
                <a:spcPct val="80000"/>
              </a:lnSpc>
              <a:spcBef>
                <a:spcPct val="20000"/>
              </a:spcBef>
              <a:buFont typeface="Arial" pitchFamily="34" charset="0"/>
              <a:buNone/>
            </a:pPr>
            <a:r>
              <a:rPr lang="en-US" altLang="en-US" sz="2400" dirty="0">
                <a:solidFill>
                  <a:schemeClr val="tx2"/>
                </a:solidFill>
                <a:latin typeface="+mn-lt"/>
                <a:cs typeface="+mn-cs"/>
              </a:rPr>
              <a:t>the Netherlands</a:t>
            </a:r>
          </a:p>
          <a:p>
            <a:pPr>
              <a:lnSpc>
                <a:spcPct val="80000"/>
              </a:lnSpc>
              <a:spcBef>
                <a:spcPct val="20000"/>
              </a:spcBef>
              <a:buFont typeface="Arial" pitchFamily="34" charset="0"/>
              <a:buNone/>
            </a:pPr>
            <a:endParaRPr lang="en-US" altLang="en-US" sz="2400" dirty="0">
              <a:solidFill>
                <a:schemeClr val="tx2"/>
              </a:solidFill>
              <a:latin typeface="+mn-lt"/>
              <a:cs typeface="+mn-cs"/>
            </a:endParaRPr>
          </a:p>
          <a:p>
            <a:pPr>
              <a:lnSpc>
                <a:spcPct val="80000"/>
              </a:lnSpc>
              <a:spcBef>
                <a:spcPct val="20000"/>
              </a:spcBef>
              <a:buFont typeface="Arial" pitchFamily="34" charset="0"/>
              <a:buNone/>
            </a:pPr>
            <a:r>
              <a:rPr lang="en-US" altLang="en-US" sz="2400" dirty="0">
                <a:solidFill>
                  <a:schemeClr val="tx2"/>
                </a:solidFill>
                <a:latin typeface="+mn-lt"/>
                <a:cs typeface="+mn-cs"/>
              </a:rPr>
              <a:t>GitHub : gavanderhoorn</a:t>
            </a:r>
            <a:br>
              <a:rPr lang="en-US" altLang="en-US" sz="2400" dirty="0">
                <a:solidFill>
                  <a:schemeClr val="tx2"/>
                </a:solidFill>
                <a:latin typeface="+mn-lt"/>
                <a:cs typeface="+mn-cs"/>
              </a:rPr>
            </a:br>
            <a:r>
              <a:rPr lang="en-US" altLang="en-US" sz="2400" dirty="0">
                <a:solidFill>
                  <a:schemeClr val="tx2"/>
                </a:solidFill>
                <a:latin typeface="+mn-lt"/>
                <a:cs typeface="+mn-cs"/>
              </a:rPr>
              <a:t>Email </a:t>
            </a:r>
            <a:r>
              <a:rPr lang="en-GB" altLang="en-US" sz="2400" dirty="0">
                <a:solidFill>
                  <a:schemeClr val="tx2"/>
                </a:solidFill>
                <a:latin typeface="+mn-lt"/>
                <a:cs typeface="+mn-cs"/>
              </a:rPr>
              <a:t>  </a:t>
            </a:r>
            <a:r>
              <a:rPr lang="en-US" altLang="en-US" sz="2400" dirty="0">
                <a:solidFill>
                  <a:schemeClr val="tx2"/>
                </a:solidFill>
                <a:latin typeface="+mn-lt"/>
                <a:cs typeface="+mn-cs"/>
              </a:rPr>
              <a:t>: g.a.vanderhoorn@tudelft.nl</a:t>
            </a:r>
          </a:p>
          <a:p>
            <a:pPr>
              <a:lnSpc>
                <a:spcPct val="80000"/>
              </a:lnSpc>
              <a:spcBef>
                <a:spcPct val="20000"/>
              </a:spcBef>
              <a:buFont typeface="Arial" pitchFamily="34" charset="0"/>
              <a:buNone/>
            </a:pPr>
            <a:r>
              <a:rPr lang="en-US" altLang="en-US" sz="2400" dirty="0">
                <a:solidFill>
                  <a:schemeClr val="tx2"/>
                </a:solidFill>
                <a:latin typeface="+mn-lt"/>
                <a:cs typeface="+mn-cs"/>
              </a:rPr>
              <a:t>              robotics.tudelft.nl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2613" y="1295400"/>
            <a:ext cx="2438400" cy="3133725"/>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2613" y="4613950"/>
            <a:ext cx="7620000" cy="1477328"/>
          </a:xfrm>
          <a:prstGeom prst="rect">
            <a:avLst/>
          </a:prstGeom>
          <a:noFill/>
        </p:spPr>
        <p:txBody>
          <a:bodyPr wrap="square" rtlCol="0">
            <a:spAutoFit/>
          </a:bodyPr>
          <a:lstStyle/>
          <a:p>
            <a:r>
              <a:rPr lang="en-US" dirty="0">
                <a:solidFill>
                  <a:schemeClr val="tx2"/>
                </a:solidFill>
              </a:rPr>
              <a:t>Gijs van der Hoorn is a </a:t>
            </a:r>
            <a:r>
              <a:rPr lang="en-US" dirty="0" smtClean="0">
                <a:solidFill>
                  <a:schemeClr val="tx2"/>
                </a:solidFill>
              </a:rPr>
              <a:t>full time researcher </a:t>
            </a:r>
            <a:r>
              <a:rPr lang="en-US" dirty="0">
                <a:solidFill>
                  <a:schemeClr val="tx2"/>
                </a:solidFill>
              </a:rPr>
              <a:t>at the Delft Robotics Institute and the Delft BioRobotics Laboratory of the Technical University of Delft in the Netherlands. His main interests include software engineering in experimental robotics contexts, industrial robotics and factory automation. </a:t>
            </a:r>
            <a:r>
              <a:rPr lang="en-US" dirty="0" smtClean="0">
                <a:solidFill>
                  <a:schemeClr val="tx2"/>
                </a:solidFill>
              </a:rPr>
              <a:t>Gijs </a:t>
            </a:r>
            <a:r>
              <a:rPr lang="en-US" dirty="0">
                <a:solidFill>
                  <a:schemeClr val="tx2"/>
                </a:solidFill>
              </a:rPr>
              <a:t>received his Master of Science in Computer Science from the Technical University of Delft.</a:t>
            </a:r>
            <a:endParaRPr lang="en-US" dirty="0">
              <a:solidFill>
                <a:schemeClr val="tx2"/>
              </a:solidFill>
            </a:endParaRPr>
          </a:p>
        </p:txBody>
      </p:sp>
    </p:spTree>
    <p:extLst>
      <p:ext uri="{BB962C8B-B14F-4D97-AF65-F5344CB8AC3E}">
        <p14:creationId xmlns:p14="http://schemas.microsoft.com/office/powerpoint/2010/main" val="3557332436"/>
      </p:ext>
    </p:extLst>
  </p:cSld>
  <p:clrMapOvr>
    <a:masterClrMapping/>
  </p:clrMapOvr>
</p:sld>
</file>

<file path=ppt/theme/theme1.xml><?xml version="1.0" encoding="utf-8"?>
<a:theme xmlns:a="http://schemas.openxmlformats.org/drawingml/2006/main" name="ROS-Industria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ROS-Industrial Template</Template>
  <TotalTime>124</TotalTime>
  <Words>466</Words>
  <Application>Microsoft Office PowerPoint</Application>
  <PresentationFormat>On-screen Show (4:3)</PresentationFormat>
  <Paragraphs>81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ROS-Industrial Template</vt:lpstr>
      <vt:lpstr>CAD to ROS Workbench</vt:lpstr>
      <vt:lpstr>Need for CAD to ROS</vt:lpstr>
      <vt:lpstr>CAD to ROS Workbench</vt:lpstr>
      <vt:lpstr>URDF Editor: Status</vt:lpstr>
      <vt:lpstr>URDF Editor: Status</vt:lpstr>
      <vt:lpstr>URDF Editor: Status Continued</vt:lpstr>
      <vt:lpstr>Programmatics</vt:lpstr>
      <vt:lpstr>Team</vt:lpstr>
      <vt:lpstr>Technical Lead</vt:lpstr>
      <vt:lpstr>Schedule</vt:lpstr>
      <vt:lpstr>Contact Information</vt:lpstr>
    </vt:vector>
  </TitlesOfParts>
  <Company>Southwest Research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Hvass, Paul B.</dc:creator>
  <cp:lastModifiedBy>Hvass, Paul B.</cp:lastModifiedBy>
  <cp:revision>24</cp:revision>
  <dcterms:created xsi:type="dcterms:W3CDTF">2015-09-21T15:44:27Z</dcterms:created>
  <dcterms:modified xsi:type="dcterms:W3CDTF">2016-02-22T17:39:18Z</dcterms:modified>
</cp:coreProperties>
</file>