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3" r:id="rId14"/>
    <p:sldId id="261" r:id="rId15"/>
    <p:sldId id="272" r:id="rId16"/>
    <p:sldId id="259"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1" autoAdjust="0"/>
    <p:restoredTop sz="94660"/>
  </p:normalViewPr>
  <p:slideViewPr>
    <p:cSldViewPr snapToGrid="0">
      <p:cViewPr varScale="1">
        <p:scale>
          <a:sx n="84" d="100"/>
          <a:sy n="84"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F33A6-C4D4-44F7-B213-1F8B7535832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994FECD-612B-6364-C26A-45EF2C42C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50D2ED9-786C-D3FB-8F29-1E987AE4375C}"/>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5" name="Marcador de pie de página 4">
            <a:extLst>
              <a:ext uri="{FF2B5EF4-FFF2-40B4-BE49-F238E27FC236}">
                <a16:creationId xmlns:a16="http://schemas.microsoft.com/office/drawing/2014/main" id="{A03678FC-F821-23FD-7E05-AE6443BFCA5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F4B5172-2BB2-4661-5ACF-19502CC3DD06}"/>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365973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95BE0-9F49-BF29-0172-6A7E25057B3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9555142-9A65-5436-82B6-EE7066C69C9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FE41C96-9DDA-5B58-CFAC-FB630CE6F343}"/>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5" name="Marcador de pie de página 4">
            <a:extLst>
              <a:ext uri="{FF2B5EF4-FFF2-40B4-BE49-F238E27FC236}">
                <a16:creationId xmlns:a16="http://schemas.microsoft.com/office/drawing/2014/main" id="{17603262-C8FA-F2EF-891D-647ABD5F59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F5E8B5-A31B-A191-1016-BA03E91D7397}"/>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311297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4D7BCD1-4907-5F30-B6A0-368FEFFE097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1A99EFE-C2D1-6F9D-1455-697D39F192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B93DE84-1B02-2B9D-6557-8192D1A3D982}"/>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5" name="Marcador de pie de página 4">
            <a:extLst>
              <a:ext uri="{FF2B5EF4-FFF2-40B4-BE49-F238E27FC236}">
                <a16:creationId xmlns:a16="http://schemas.microsoft.com/office/drawing/2014/main" id="{EDA473D0-86EB-DCBE-7CF8-E9D0BFD50E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3537941-BC99-8157-7AE6-72E3C100D580}"/>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270929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7A0B3-5959-C111-A71B-66D2C253E6C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AF8D71D-CDE0-147E-350C-91F3071351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6A074A3-23D8-CB99-F774-823FCC85E4A9}"/>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5" name="Marcador de pie de página 4">
            <a:extLst>
              <a:ext uri="{FF2B5EF4-FFF2-40B4-BE49-F238E27FC236}">
                <a16:creationId xmlns:a16="http://schemas.microsoft.com/office/drawing/2014/main" id="{4E2F6B74-2D40-2DC8-7705-C1D79CCF1FB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5C8021-8758-01A0-BDEB-6ADB587B260D}"/>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2191944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7A9FB-ECA9-52B1-BFA1-898834A77C1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FE8131A-65CD-D16E-2CC6-4F791ED7D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97AA428-2486-D7FB-BDB5-3814BFA89203}"/>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5" name="Marcador de pie de página 4">
            <a:extLst>
              <a:ext uri="{FF2B5EF4-FFF2-40B4-BE49-F238E27FC236}">
                <a16:creationId xmlns:a16="http://schemas.microsoft.com/office/drawing/2014/main" id="{9C1C39E5-1C7B-9C5E-1754-8661545040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12EFCCC-9144-B6C2-CFBA-60F1F9283672}"/>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23528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4D7F6-5215-6E9A-AFC2-168DC4FA83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FBC14D3-A8A1-30B9-AAC4-A0ECDF107C1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4D8E142-D7CC-1BDF-3041-E2CE267294D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F83F017-07CA-10CE-5B27-DACA3B5ED0B4}"/>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6" name="Marcador de pie de página 5">
            <a:extLst>
              <a:ext uri="{FF2B5EF4-FFF2-40B4-BE49-F238E27FC236}">
                <a16:creationId xmlns:a16="http://schemas.microsoft.com/office/drawing/2014/main" id="{BC0A371B-07F1-4471-1E9C-EC9657114F2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B24C370-3602-1F7B-7DF8-EE980A99572F}"/>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373089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8F43D9-E4CE-B8AA-B319-C030397E16B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F14DFCB-279B-2943-AE25-C90A6D783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A014BA1-ADAA-88E1-F0B5-BB3BD87228E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C5233B5-FD1E-BE05-3A37-DBC3078F7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EB05055-74F2-96FC-CC8D-FC1AF32EBA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8746F18-081E-65F2-81BC-DB0E1C5A19A1}"/>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8" name="Marcador de pie de página 7">
            <a:extLst>
              <a:ext uri="{FF2B5EF4-FFF2-40B4-BE49-F238E27FC236}">
                <a16:creationId xmlns:a16="http://schemas.microsoft.com/office/drawing/2014/main" id="{08F4B9AB-426E-AC3D-21EC-5D7123AEFAF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22E908C-014F-C8C1-3BF3-B7A3465D9BE2}"/>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204091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76EF5-4059-CBD4-9E82-E7AAB22DD7B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17CB815-F78F-F126-492F-861E5A3E6655}"/>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4" name="Marcador de pie de página 3">
            <a:extLst>
              <a:ext uri="{FF2B5EF4-FFF2-40B4-BE49-F238E27FC236}">
                <a16:creationId xmlns:a16="http://schemas.microsoft.com/office/drawing/2014/main" id="{F35D852F-5F60-CA60-B9A8-62155040B79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63B15A0-C1A9-72AF-19CA-44CA0549FA6A}"/>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40019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FCE9D6D-2407-8C75-91A2-F83E5FB06AA1}"/>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3" name="Marcador de pie de página 2">
            <a:extLst>
              <a:ext uri="{FF2B5EF4-FFF2-40B4-BE49-F238E27FC236}">
                <a16:creationId xmlns:a16="http://schemas.microsoft.com/office/drawing/2014/main" id="{72A6EFA7-A383-DD21-73C8-3FDF85178F0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7F021B5-5651-1B74-B83D-6A86BA74F95A}"/>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96173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CEB7A5-00AA-3906-F2EC-5A0ACB8714B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85C9D09-56F4-98DB-C7C6-5618891D1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B136E37-A5E2-B1DD-E2C0-D822AF1C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25A353-AF39-32E4-FC1B-4762BC81EF5E}"/>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6" name="Marcador de pie de página 5">
            <a:extLst>
              <a:ext uri="{FF2B5EF4-FFF2-40B4-BE49-F238E27FC236}">
                <a16:creationId xmlns:a16="http://schemas.microsoft.com/office/drawing/2014/main" id="{2037E4CF-A966-4D40-3316-076971BBEF2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9B59844-5FE9-CCCA-B21A-A3400960510E}"/>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3646626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173BE-B348-451D-9DBF-CEAD1D8BE5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2EB04F3-9698-E99A-F999-AA90AE1E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2941DC8-097A-05A7-4BC7-93D941688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9B0D076-AC51-5B2E-6577-A84947BEC03D}"/>
              </a:ext>
            </a:extLst>
          </p:cNvPr>
          <p:cNvSpPr>
            <a:spLocks noGrp="1"/>
          </p:cNvSpPr>
          <p:nvPr>
            <p:ph type="dt" sz="half" idx="10"/>
          </p:nvPr>
        </p:nvSpPr>
        <p:spPr/>
        <p:txBody>
          <a:bodyPr/>
          <a:lstStyle/>
          <a:p>
            <a:fld id="{3015EC48-5793-4348-BCFD-1A30BCF51BF8}" type="datetimeFigureOut">
              <a:rPr lang="es-CO" smtClean="0"/>
              <a:t>26/11/2023</a:t>
            </a:fld>
            <a:endParaRPr lang="es-CO"/>
          </a:p>
        </p:txBody>
      </p:sp>
      <p:sp>
        <p:nvSpPr>
          <p:cNvPr id="6" name="Marcador de pie de página 5">
            <a:extLst>
              <a:ext uri="{FF2B5EF4-FFF2-40B4-BE49-F238E27FC236}">
                <a16:creationId xmlns:a16="http://schemas.microsoft.com/office/drawing/2014/main" id="{74E92F21-579D-B0BA-EF79-2C89BF00088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99436B-15AE-D941-CE11-8475F6A481BC}"/>
              </a:ext>
            </a:extLst>
          </p:cNvPr>
          <p:cNvSpPr>
            <a:spLocks noGrp="1"/>
          </p:cNvSpPr>
          <p:nvPr>
            <p:ph type="sldNum" sz="quarter" idx="12"/>
          </p:nvPr>
        </p:nvSpPr>
        <p:spPr/>
        <p:txBody>
          <a:bodyPr/>
          <a:lstStyle/>
          <a:p>
            <a:fld id="{01A53DE8-C09D-4C31-ABE2-7647AE1545C1}" type="slidenum">
              <a:rPr lang="es-CO" smtClean="0"/>
              <a:t>‹Nº›</a:t>
            </a:fld>
            <a:endParaRPr lang="es-CO"/>
          </a:p>
        </p:txBody>
      </p:sp>
    </p:spTree>
    <p:extLst>
      <p:ext uri="{BB962C8B-B14F-4D97-AF65-F5344CB8AC3E}">
        <p14:creationId xmlns:p14="http://schemas.microsoft.com/office/powerpoint/2010/main" val="281269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8068DD-ABCD-3553-6A65-DBD2DFD04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1BEBE7D-CF76-C1EF-038E-CA0BDD218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0B05895-CF70-83B4-BF8F-B22EE143F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5EC48-5793-4348-BCFD-1A30BCF51BF8}" type="datetimeFigureOut">
              <a:rPr lang="es-CO" smtClean="0"/>
              <a:t>26/11/2023</a:t>
            </a:fld>
            <a:endParaRPr lang="es-CO"/>
          </a:p>
        </p:txBody>
      </p:sp>
      <p:sp>
        <p:nvSpPr>
          <p:cNvPr id="5" name="Marcador de pie de página 4">
            <a:extLst>
              <a:ext uri="{FF2B5EF4-FFF2-40B4-BE49-F238E27FC236}">
                <a16:creationId xmlns:a16="http://schemas.microsoft.com/office/drawing/2014/main" id="{050122A1-60DD-F957-4EB8-30CD3B8EE0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04B130A-54E0-82AD-5DD4-8A7A15D98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53DE8-C09D-4C31-ABE2-7647AE1545C1}" type="slidenum">
              <a:rPr lang="es-CO" smtClean="0"/>
              <a:t>‹Nº›</a:t>
            </a:fld>
            <a:endParaRPr lang="es-CO"/>
          </a:p>
        </p:txBody>
      </p:sp>
    </p:spTree>
    <p:extLst>
      <p:ext uri="{BB962C8B-B14F-4D97-AF65-F5344CB8AC3E}">
        <p14:creationId xmlns:p14="http://schemas.microsoft.com/office/powerpoint/2010/main" val="367503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bookcentral.proquest.com/lib/bibliouniminuto-ebooks/reader.action?docID=5287235&amp;ppg=100" TargetMode="External"/><Relationship Id="rId2" Type="http://schemas.openxmlformats.org/officeDocument/2006/relationships/hyperlink" Target="https://ebookcentral.proquest.com/lib/bibliouniminuto-ebooks/detail.action?docID=548503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343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1015663"/>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Veamos en detalle cómo se comporta el valor de la función de error durante cada iteración. Teniendo en cuenta que el entrenamiento es un proceso de optimización, es de esperar que a medida que avanza el entrenamiento el valor del error irá disminuyendo.</a:t>
            </a:r>
          </a:p>
        </p:txBody>
      </p:sp>
      <p:pic>
        <p:nvPicPr>
          <p:cNvPr id="4" name="Imagen 3">
            <a:extLst>
              <a:ext uri="{FF2B5EF4-FFF2-40B4-BE49-F238E27FC236}">
                <a16:creationId xmlns:a16="http://schemas.microsoft.com/office/drawing/2014/main" id="{43374F35-A910-81A1-7C6D-DCD1881FF002}"/>
              </a:ext>
            </a:extLst>
          </p:cNvPr>
          <p:cNvPicPr>
            <a:picLocks noChangeAspect="1"/>
          </p:cNvPicPr>
          <p:nvPr/>
        </p:nvPicPr>
        <p:blipFill>
          <a:blip r:embed="rId2"/>
          <a:stretch>
            <a:fillRect/>
          </a:stretch>
        </p:blipFill>
        <p:spPr>
          <a:xfrm>
            <a:off x="3232934" y="1750263"/>
            <a:ext cx="5342083" cy="1181202"/>
          </a:xfrm>
          <a:prstGeom prst="rect">
            <a:avLst/>
          </a:prstGeom>
        </p:spPr>
      </p:pic>
      <p:pic>
        <p:nvPicPr>
          <p:cNvPr id="9" name="Imagen 8">
            <a:extLst>
              <a:ext uri="{FF2B5EF4-FFF2-40B4-BE49-F238E27FC236}">
                <a16:creationId xmlns:a16="http://schemas.microsoft.com/office/drawing/2014/main" id="{D02EF7DB-6648-D776-FAE9-7A9122E7CBE7}"/>
              </a:ext>
            </a:extLst>
          </p:cNvPr>
          <p:cNvPicPr>
            <a:picLocks noChangeAspect="1"/>
          </p:cNvPicPr>
          <p:nvPr/>
        </p:nvPicPr>
        <p:blipFill>
          <a:blip r:embed="rId3"/>
          <a:stretch>
            <a:fillRect/>
          </a:stretch>
        </p:blipFill>
        <p:spPr>
          <a:xfrm>
            <a:off x="4664343" y="3178573"/>
            <a:ext cx="2586849" cy="3333507"/>
          </a:xfrm>
          <a:prstGeom prst="rect">
            <a:avLst/>
          </a:prstGeom>
        </p:spPr>
      </p:pic>
    </p:spTree>
    <p:extLst>
      <p:ext uri="{BB962C8B-B14F-4D97-AF65-F5344CB8AC3E}">
        <p14:creationId xmlns:p14="http://schemas.microsoft.com/office/powerpoint/2010/main" val="341445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1015663"/>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Por otra parte, si obtenemos una gráfica de la precisión del modelo vs. el número de iteraciones 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epocas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esperaríamos observar un comportamiento opuesto al del error: a medida que avanza el entrenamiento la precisión debería ser cada vez más alta. En este caso usamos el siguiente código:</a:t>
            </a:r>
          </a:p>
        </p:txBody>
      </p:sp>
      <p:pic>
        <p:nvPicPr>
          <p:cNvPr id="3" name="Imagen 2">
            <a:extLst>
              <a:ext uri="{FF2B5EF4-FFF2-40B4-BE49-F238E27FC236}">
                <a16:creationId xmlns:a16="http://schemas.microsoft.com/office/drawing/2014/main" id="{FAB47ED2-780C-3F6B-BD0E-CEAB0B3FC857}"/>
              </a:ext>
            </a:extLst>
          </p:cNvPr>
          <p:cNvPicPr>
            <a:picLocks noChangeAspect="1"/>
          </p:cNvPicPr>
          <p:nvPr/>
        </p:nvPicPr>
        <p:blipFill>
          <a:blip r:embed="rId2"/>
          <a:stretch>
            <a:fillRect/>
          </a:stretch>
        </p:blipFill>
        <p:spPr>
          <a:xfrm>
            <a:off x="3981282" y="1706814"/>
            <a:ext cx="3863675" cy="1524132"/>
          </a:xfrm>
          <a:prstGeom prst="rect">
            <a:avLst/>
          </a:prstGeom>
        </p:spPr>
      </p:pic>
      <p:pic>
        <p:nvPicPr>
          <p:cNvPr id="8" name="Imagen 7">
            <a:extLst>
              <a:ext uri="{FF2B5EF4-FFF2-40B4-BE49-F238E27FC236}">
                <a16:creationId xmlns:a16="http://schemas.microsoft.com/office/drawing/2014/main" id="{70DBA523-952F-D2BE-A949-F7D987CB8B16}"/>
              </a:ext>
            </a:extLst>
          </p:cNvPr>
          <p:cNvPicPr>
            <a:picLocks noChangeAspect="1"/>
          </p:cNvPicPr>
          <p:nvPr/>
        </p:nvPicPr>
        <p:blipFill>
          <a:blip r:embed="rId3"/>
          <a:stretch>
            <a:fillRect/>
          </a:stretch>
        </p:blipFill>
        <p:spPr>
          <a:xfrm>
            <a:off x="4782180" y="3311281"/>
            <a:ext cx="2304420" cy="3283798"/>
          </a:xfrm>
          <a:prstGeom prst="rect">
            <a:avLst/>
          </a:prstGeom>
        </p:spPr>
      </p:pic>
    </p:spTree>
    <p:extLst>
      <p:ext uri="{BB962C8B-B14F-4D97-AF65-F5344CB8AC3E}">
        <p14:creationId xmlns:p14="http://schemas.microsoft.com/office/powerpoint/2010/main" val="66934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2246769"/>
          </a:xfrm>
          <a:prstGeom prst="rect">
            <a:avLst/>
          </a:prstGeom>
          <a:noFill/>
        </p:spPr>
        <p:txBody>
          <a:bodyPr wrap="square" rtlCol="0">
            <a:spAutoFit/>
          </a:bodyPr>
          <a:lstStyle/>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Evaluación del Modelo:</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 función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evaluate</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 utiliza para evaluar el rendimiento del modelo en el conjunto de datos de prueba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x_test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y_test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Pérdida y Precisión:</a:t>
            </a: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variable los: captura la pérdida obtenida durante la evaluación del modelo.</a:t>
            </a: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variable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almacena la precisión del modelo en el conjunto de datos de prueba.</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Imagen 3">
            <a:extLst>
              <a:ext uri="{FF2B5EF4-FFF2-40B4-BE49-F238E27FC236}">
                <a16:creationId xmlns:a16="http://schemas.microsoft.com/office/drawing/2014/main" id="{C64028AD-E354-814D-2A6D-35C5F47FB506}"/>
              </a:ext>
            </a:extLst>
          </p:cNvPr>
          <p:cNvPicPr>
            <a:picLocks noChangeAspect="1"/>
          </p:cNvPicPr>
          <p:nvPr/>
        </p:nvPicPr>
        <p:blipFill>
          <a:blip r:embed="rId2"/>
          <a:stretch>
            <a:fillRect/>
          </a:stretch>
        </p:blipFill>
        <p:spPr>
          <a:xfrm>
            <a:off x="1827682" y="2857585"/>
            <a:ext cx="8207451" cy="2796782"/>
          </a:xfrm>
          <a:prstGeom prst="rect">
            <a:avLst/>
          </a:prstGeom>
        </p:spPr>
      </p:pic>
    </p:spTree>
    <p:extLst>
      <p:ext uri="{BB962C8B-B14F-4D97-AF65-F5344CB8AC3E}">
        <p14:creationId xmlns:p14="http://schemas.microsoft.com/office/powerpoint/2010/main" val="176203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3785652"/>
          </a:xfrm>
          <a:prstGeom prst="rect">
            <a:avLst/>
          </a:prstGeom>
          <a:noFill/>
        </p:spPr>
        <p:txBody>
          <a:bodyPr wrap="square" rtlCol="0">
            <a:spAutoFit/>
          </a:bodyPr>
          <a:lstStyle/>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continuación, encontrarás un enlace que te llevará a un repositorio en GitHub que contiene el código fuente discutido anteriormente. En este repositorio, podrás explorar el código, revisar los archivos y descargarlos según sea necesario. Aprecio tu interés y atención. Estoy abierto a cualquier recomendación o pregunta que puedas tener.</a:t>
            </a:r>
          </a:p>
          <a:p>
            <a:pPr indent="457200"/>
            <a:endPar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Enlace al Repositorio en GitHub</a:t>
            </a:r>
          </a:p>
          <a:p>
            <a:pPr indent="457200"/>
            <a:endPar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¡Gracias por tu tiempo y atención!</a:t>
            </a:r>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80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99779B-F413-1B6E-21E6-D40610132A39}"/>
              </a:ext>
            </a:extLst>
          </p:cNvPr>
          <p:cNvSpPr txBox="1"/>
          <p:nvPr/>
        </p:nvSpPr>
        <p:spPr>
          <a:xfrm>
            <a:off x="327546" y="375449"/>
            <a:ext cx="11532358" cy="584775"/>
          </a:xfrm>
          <a:prstGeom prst="rect">
            <a:avLst/>
          </a:prstGeom>
          <a:noFill/>
        </p:spPr>
        <p:txBody>
          <a:bodyPr wrap="square" rtlCol="0">
            <a:spAutoFit/>
          </a:bodyPr>
          <a:lstStyle/>
          <a:p>
            <a:pPr algn="ctr"/>
            <a:r>
              <a:rPr lang="es-CO"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Conclusión</a:t>
            </a:r>
            <a:endParaRPr lang="es-CO" sz="3200" b="1" dirty="0">
              <a:effectLst>
                <a:outerShdw blurRad="38100" dist="38100" dir="2700000" algn="tl">
                  <a:srgbClr val="000000">
                    <a:alpha val="43137"/>
                  </a:srgbClr>
                </a:outerShdw>
              </a:effectLst>
            </a:endParaRPr>
          </a:p>
        </p:txBody>
      </p:sp>
      <p:sp>
        <p:nvSpPr>
          <p:cNvPr id="6" name="CuadroTexto 5">
            <a:extLst>
              <a:ext uri="{FF2B5EF4-FFF2-40B4-BE49-F238E27FC236}">
                <a16:creationId xmlns:a16="http://schemas.microsoft.com/office/drawing/2014/main" id="{5F21E510-4410-C8C0-D4AF-286B61EC2828}"/>
              </a:ext>
            </a:extLst>
          </p:cNvPr>
          <p:cNvSpPr txBox="1"/>
          <p:nvPr/>
        </p:nvSpPr>
        <p:spPr>
          <a:xfrm>
            <a:off x="327546" y="978092"/>
            <a:ext cx="11532358" cy="5262979"/>
          </a:xfrm>
          <a:prstGeom prst="rect">
            <a:avLst/>
          </a:prstGeom>
          <a:noFill/>
        </p:spPr>
        <p:txBody>
          <a:bodyPr wrap="square" rtlCol="0">
            <a:spAutoFit/>
          </a:bodyPr>
          <a:lstStyle/>
          <a:p>
            <a:pPr indent="457200"/>
            <a:r>
              <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 concluye que a lo largo de las 15 épocas de entrenamiento, se observa una mejora constante tanto en la pérdida como en la precisión en el conjunto de entrenamiento. Esto sugiere que el modelo está aprendiendo eficientemente de los datos de entrenamiento y ajustando sus pesos para hacer mejores predicciones.</a:t>
            </a: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evaluación en el conjunto de prueba muestra resultados prometedores con una pérdida de aproximadamente 0.0032 y una precisión del 97.91%. Estos resultados indican que el modelo generaliza bien a datos no vistos, lo cual es esencial para un rendimiento efectivo en situaciones del mundo real. La precisión del 97.91% en el conjunto de prueba sugiere una capacidad sólida de clasificación de dígitos escritos a mano</a:t>
            </a:r>
          </a:p>
        </p:txBody>
      </p:sp>
    </p:spTree>
    <p:extLst>
      <p:ext uri="{BB962C8B-B14F-4D97-AF65-F5344CB8AC3E}">
        <p14:creationId xmlns:p14="http://schemas.microsoft.com/office/powerpoint/2010/main" val="404696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99779B-F413-1B6E-21E6-D40610132A39}"/>
              </a:ext>
            </a:extLst>
          </p:cNvPr>
          <p:cNvSpPr txBox="1"/>
          <p:nvPr/>
        </p:nvSpPr>
        <p:spPr>
          <a:xfrm>
            <a:off x="327546" y="375449"/>
            <a:ext cx="11532358" cy="584775"/>
          </a:xfrm>
          <a:prstGeom prst="rect">
            <a:avLst/>
          </a:prstGeom>
          <a:noFill/>
        </p:spPr>
        <p:txBody>
          <a:bodyPr wrap="square" rtlCol="0">
            <a:spAutoFit/>
          </a:bodyPr>
          <a:lstStyle/>
          <a:p>
            <a:pPr algn="ctr"/>
            <a:r>
              <a:rPr lang="es-CO"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Resumen</a:t>
            </a:r>
            <a:endParaRPr lang="es-CO" sz="3200" b="1" dirty="0">
              <a:effectLst>
                <a:outerShdw blurRad="38100" dist="38100" dir="2700000" algn="tl">
                  <a:srgbClr val="000000">
                    <a:alpha val="43137"/>
                  </a:srgbClr>
                </a:outerShdw>
              </a:effectLst>
            </a:endParaRPr>
          </a:p>
        </p:txBody>
      </p:sp>
      <p:sp>
        <p:nvSpPr>
          <p:cNvPr id="6" name="CuadroTexto 5">
            <a:extLst>
              <a:ext uri="{FF2B5EF4-FFF2-40B4-BE49-F238E27FC236}">
                <a16:creationId xmlns:a16="http://schemas.microsoft.com/office/drawing/2014/main" id="{5F21E510-4410-C8C0-D4AF-286B61EC2828}"/>
              </a:ext>
            </a:extLst>
          </p:cNvPr>
          <p:cNvSpPr txBox="1"/>
          <p:nvPr/>
        </p:nvSpPr>
        <p:spPr>
          <a:xfrm>
            <a:off x="327546" y="978092"/>
            <a:ext cx="11532358" cy="1815882"/>
          </a:xfrm>
          <a:prstGeom prst="rect">
            <a:avLst/>
          </a:prstGeom>
          <a:noFill/>
        </p:spPr>
        <p:txBody>
          <a:bodyPr wrap="square" rtlCol="0">
            <a:spAutoFit/>
          </a:bodyPr>
          <a:lstStyle/>
          <a:p>
            <a:pPr indent="457200"/>
            <a:r>
              <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 modelo parece haber aprendido de manera efectiva y generaliza bien a nuevos datos, lo que se refleja en la alta precisión en el conjunto de prueba. Es importante seguir evaluando y ajustando el modelo según sea necesario para asegurar un rendimiento óptimo en diversas situaciones.</a:t>
            </a:r>
          </a:p>
        </p:txBody>
      </p:sp>
    </p:spTree>
    <p:extLst>
      <p:ext uri="{BB962C8B-B14F-4D97-AF65-F5344CB8AC3E}">
        <p14:creationId xmlns:p14="http://schemas.microsoft.com/office/powerpoint/2010/main" val="318358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24AF325-0C5B-FF50-A5F8-E7A669137EEC}"/>
              </a:ext>
            </a:extLst>
          </p:cNvPr>
          <p:cNvSpPr txBox="1"/>
          <p:nvPr/>
        </p:nvSpPr>
        <p:spPr>
          <a:xfrm>
            <a:off x="327545" y="340773"/>
            <a:ext cx="11573303" cy="584775"/>
          </a:xfrm>
          <a:prstGeom prst="rect">
            <a:avLst/>
          </a:prstGeom>
          <a:noFill/>
        </p:spPr>
        <p:txBody>
          <a:bodyPr wrap="square">
            <a:spAutoFit/>
          </a:bodyPr>
          <a:lstStyle/>
          <a:p>
            <a:pPr algn="ctr"/>
            <a:r>
              <a:rPr lang="es-CO"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Referencias Bibliográficas</a:t>
            </a:r>
            <a:endParaRPr lang="es-CO"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6E77DA93-263B-CC70-D1A0-71D9A37A440C}"/>
              </a:ext>
            </a:extLst>
          </p:cNvPr>
          <p:cNvSpPr txBox="1"/>
          <p:nvPr/>
        </p:nvSpPr>
        <p:spPr>
          <a:xfrm>
            <a:off x="327545" y="1378427"/>
            <a:ext cx="11536910" cy="4154984"/>
          </a:xfrm>
          <a:prstGeom prst="rect">
            <a:avLst/>
          </a:prstGeom>
          <a:noFill/>
        </p:spPr>
        <p:txBody>
          <a:bodyPr wrap="square" rtlCol="0">
            <a:spAutoFit/>
          </a:bodyPr>
          <a:lstStyle/>
          <a:p>
            <a:pPr marL="457200" indent="-457200"/>
            <a:r>
              <a:rPr lang="en-US" sz="2400" dirty="0">
                <a:solidFill>
                  <a:schemeClr val="bg1"/>
                </a:solidFill>
                <a:latin typeface="Times New Roman" panose="02020603050405020304" pitchFamily="18" charset="0"/>
                <a:cs typeface="Times New Roman" panose="02020603050405020304" pitchFamily="18" charset="0"/>
              </a:rPr>
              <a:t>Ballard, W. (2018). Chapter 3. Classical Neural Network. En: Hands-on deep learning for images with TensorFlow: Build intelligent computer vision applications using TensorFlow and </a:t>
            </a:r>
            <a:r>
              <a:rPr lang="en-US" sz="2400" dirty="0" err="1">
                <a:solidFill>
                  <a:schemeClr val="bg1"/>
                </a:solidFill>
                <a:latin typeface="Times New Roman" panose="02020603050405020304" pitchFamily="18" charset="0"/>
                <a:cs typeface="Times New Roman" panose="02020603050405020304" pitchFamily="18" charset="0"/>
              </a:rPr>
              <a:t>Keras</a:t>
            </a:r>
            <a:r>
              <a:rPr lang="en-US" sz="2400" dirty="0">
                <a:solidFill>
                  <a:schemeClr val="bg1"/>
                </a:solidFill>
                <a:latin typeface="Times New Roman" panose="02020603050405020304" pitchFamily="18" charset="0"/>
                <a:cs typeface="Times New Roman" panose="02020603050405020304" pitchFamily="18" charset="0"/>
              </a:rPr>
              <a:t>. (pp. 33 a 51). </a:t>
            </a:r>
            <a:r>
              <a:rPr lang="en-US" sz="2400" dirty="0" err="1">
                <a:solidFill>
                  <a:schemeClr val="bg1"/>
                </a:solidFill>
                <a:latin typeface="Times New Roman" panose="02020603050405020304" pitchFamily="18" charset="0"/>
                <a:cs typeface="Times New Roman" panose="02020603050405020304" pitchFamily="18" charset="0"/>
              </a:rPr>
              <a:t>Packt</a:t>
            </a:r>
            <a:r>
              <a:rPr lang="en-US" sz="2400" dirty="0">
                <a:solidFill>
                  <a:schemeClr val="bg1"/>
                </a:solidFill>
                <a:latin typeface="Times New Roman" panose="02020603050405020304" pitchFamily="18" charset="0"/>
                <a:cs typeface="Times New Roman" panose="02020603050405020304" pitchFamily="18" charset="0"/>
              </a:rPr>
              <a:t> Publishing, Limited. </a:t>
            </a:r>
            <a:r>
              <a:rPr lang="en-US" sz="2400" dirty="0">
                <a:solidFill>
                  <a:schemeClr val="bg1"/>
                </a:solidFill>
                <a:latin typeface="Times New Roman" panose="02020603050405020304" pitchFamily="18" charset="0"/>
                <a:cs typeface="Times New Roman" panose="02020603050405020304" pitchFamily="18" charset="0"/>
                <a:hlinkClick r:id="rId2"/>
              </a:rPr>
              <a:t>https://ebookcentral.proquest.com/lib/bibliouniminuto-ebooks/detail.action?docID=5485032</a:t>
            </a: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endParaRPr lang="es-CO" sz="2400" dirty="0">
              <a:solidFill>
                <a:schemeClr val="bg1"/>
              </a:solidFill>
              <a:latin typeface="Times New Roman" panose="02020603050405020304" pitchFamily="18" charset="0"/>
              <a:cs typeface="Times New Roman" panose="02020603050405020304" pitchFamily="18" charset="0"/>
            </a:endParaRPr>
          </a:p>
          <a:p>
            <a:pPr marL="457200" indent="-457200"/>
            <a:r>
              <a:rPr lang="es-ES" sz="2400" dirty="0" err="1">
                <a:solidFill>
                  <a:schemeClr val="bg1"/>
                </a:solidFill>
                <a:latin typeface="Times New Roman" panose="02020603050405020304" pitchFamily="18" charset="0"/>
                <a:cs typeface="Times New Roman" panose="02020603050405020304" pitchFamily="18" charset="0"/>
              </a:rPr>
              <a:t>Dadhich</a:t>
            </a:r>
            <a:r>
              <a:rPr lang="es-ES" sz="2400" dirty="0">
                <a:solidFill>
                  <a:schemeClr val="bg1"/>
                </a:solidFill>
                <a:latin typeface="Times New Roman" panose="02020603050405020304" pitchFamily="18" charset="0"/>
                <a:cs typeface="Times New Roman" panose="02020603050405020304" pitchFamily="18" charset="0"/>
              </a:rPr>
              <a:t>, A. (2018). </a:t>
            </a:r>
            <a:r>
              <a:rPr lang="es-ES" sz="2400" dirty="0" err="1">
                <a:solidFill>
                  <a:schemeClr val="bg1"/>
                </a:solidFill>
                <a:latin typeface="Times New Roman" panose="02020603050405020304" pitchFamily="18" charset="0"/>
                <a:cs typeface="Times New Roman" panose="02020603050405020304" pitchFamily="18" charset="0"/>
              </a:rPr>
              <a:t>Chapter</a:t>
            </a:r>
            <a:r>
              <a:rPr lang="es-ES" sz="2400" dirty="0">
                <a:solidFill>
                  <a:schemeClr val="bg1"/>
                </a:solidFill>
                <a:latin typeface="Times New Roman" panose="02020603050405020304" pitchFamily="18" charset="0"/>
                <a:cs typeface="Times New Roman" panose="02020603050405020304" pitchFamily="18" charset="0"/>
              </a:rPr>
              <a:t> 2: </a:t>
            </a:r>
            <a:r>
              <a:rPr lang="es-ES" sz="2400" dirty="0" err="1">
                <a:solidFill>
                  <a:schemeClr val="bg1"/>
                </a:solidFill>
                <a:latin typeface="Times New Roman" panose="02020603050405020304" pitchFamily="18" charset="0"/>
                <a:cs typeface="Times New Roman" panose="02020603050405020304" pitchFamily="18" charset="0"/>
              </a:rPr>
              <a:t>Libraries</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Development</a:t>
            </a:r>
            <a:r>
              <a:rPr lang="es-ES" sz="2400" dirty="0">
                <a:solidFill>
                  <a:schemeClr val="bg1"/>
                </a:solidFill>
                <a:latin typeface="Times New Roman" panose="02020603050405020304" pitchFamily="18" charset="0"/>
                <a:cs typeface="Times New Roman" panose="02020603050405020304" pitchFamily="18" charset="0"/>
              </a:rPr>
              <a:t>, and </a:t>
            </a:r>
            <a:r>
              <a:rPr lang="es-ES" sz="2400" dirty="0" err="1">
                <a:solidFill>
                  <a:schemeClr val="bg1"/>
                </a:solidFill>
                <a:latin typeface="Times New Roman" panose="02020603050405020304" pitchFamily="18" charset="0"/>
                <a:cs typeface="Times New Roman" panose="02020603050405020304" pitchFamily="18" charset="0"/>
              </a:rPr>
              <a:t>Datasets</a:t>
            </a:r>
            <a:r>
              <a:rPr lang="es-ES" sz="2400" dirty="0">
                <a:solidFill>
                  <a:schemeClr val="bg1"/>
                </a:solidFill>
                <a:latin typeface="Times New Roman" panose="02020603050405020304" pitchFamily="18" charset="0"/>
                <a:cs typeface="Times New Roman" panose="02020603050405020304" pitchFamily="18" charset="0"/>
              </a:rPr>
              <a:t>. En: </a:t>
            </a:r>
            <a:r>
              <a:rPr lang="es-ES" sz="2400" dirty="0" err="1">
                <a:solidFill>
                  <a:schemeClr val="bg1"/>
                </a:solidFill>
                <a:latin typeface="Times New Roman" panose="02020603050405020304" pitchFamily="18" charset="0"/>
                <a:cs typeface="Times New Roman" panose="02020603050405020304" pitchFamily="18" charset="0"/>
              </a:rPr>
              <a:t>Practical</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computer</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vision</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Extract</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insightful</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information</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from</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images</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using</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TensorFlow</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err="1">
                <a:solidFill>
                  <a:schemeClr val="bg1"/>
                </a:solidFill>
                <a:latin typeface="Times New Roman" panose="02020603050405020304" pitchFamily="18" charset="0"/>
                <a:cs typeface="Times New Roman" panose="02020603050405020304" pitchFamily="18" charset="0"/>
              </a:rPr>
              <a:t>Keras</a:t>
            </a:r>
            <a:r>
              <a:rPr lang="es-ES" sz="2400" dirty="0">
                <a:solidFill>
                  <a:schemeClr val="bg1"/>
                </a:solidFill>
                <a:latin typeface="Times New Roman" panose="02020603050405020304" pitchFamily="18" charset="0"/>
                <a:cs typeface="Times New Roman" panose="02020603050405020304" pitchFamily="18" charset="0"/>
              </a:rPr>
              <a:t>, and </a:t>
            </a:r>
            <a:r>
              <a:rPr lang="es-ES" sz="2400" dirty="0" err="1">
                <a:solidFill>
                  <a:schemeClr val="bg1"/>
                </a:solidFill>
                <a:latin typeface="Times New Roman" panose="02020603050405020304" pitchFamily="18" charset="0"/>
                <a:cs typeface="Times New Roman" panose="02020603050405020304" pitchFamily="18" charset="0"/>
              </a:rPr>
              <a:t>OpenCV</a:t>
            </a:r>
            <a:r>
              <a:rPr lang="es-ES" sz="2400" dirty="0">
                <a:solidFill>
                  <a:schemeClr val="bg1"/>
                </a:solidFill>
                <a:latin typeface="Times New Roman" panose="02020603050405020304" pitchFamily="18" charset="0"/>
                <a:cs typeface="Times New Roman" panose="02020603050405020304" pitchFamily="18" charset="0"/>
              </a:rPr>
              <a:t>. (pp. 23 a 38). </a:t>
            </a:r>
            <a:r>
              <a:rPr lang="es-ES" sz="2400" dirty="0" err="1">
                <a:solidFill>
                  <a:schemeClr val="bg1"/>
                </a:solidFill>
                <a:latin typeface="Times New Roman" panose="02020603050405020304" pitchFamily="18" charset="0"/>
                <a:cs typeface="Times New Roman" panose="02020603050405020304" pitchFamily="18" charset="0"/>
              </a:rPr>
              <a:t>Packt</a:t>
            </a:r>
            <a:r>
              <a:rPr lang="es-ES" sz="2400" dirty="0">
                <a:solidFill>
                  <a:schemeClr val="bg1"/>
                </a:solidFill>
                <a:latin typeface="Times New Roman" panose="02020603050405020304" pitchFamily="18" charset="0"/>
                <a:cs typeface="Times New Roman" panose="02020603050405020304" pitchFamily="18" charset="0"/>
              </a:rPr>
              <a:t> Publishing, </a:t>
            </a:r>
            <a:r>
              <a:rPr lang="es-ES" sz="2400" dirty="0" err="1">
                <a:solidFill>
                  <a:schemeClr val="bg1"/>
                </a:solidFill>
                <a:latin typeface="Times New Roman" panose="02020603050405020304" pitchFamily="18" charset="0"/>
                <a:cs typeface="Times New Roman" panose="02020603050405020304" pitchFamily="18" charset="0"/>
              </a:rPr>
              <a:t>Limited</a:t>
            </a:r>
            <a:r>
              <a:rPr lang="es-ES" sz="2400" dirty="0">
                <a:solidFill>
                  <a:schemeClr val="bg1"/>
                </a:solidFill>
                <a:latin typeface="Times New Roman" panose="02020603050405020304" pitchFamily="18" charset="0"/>
                <a:cs typeface="Times New Roman" panose="02020603050405020304" pitchFamily="18" charset="0"/>
              </a:rPr>
              <a:t>. </a:t>
            </a:r>
            <a:r>
              <a:rPr lang="es-ES" sz="2400" dirty="0">
                <a:solidFill>
                  <a:schemeClr val="bg1"/>
                </a:solidFill>
                <a:latin typeface="Times New Roman" panose="02020603050405020304" pitchFamily="18" charset="0"/>
                <a:cs typeface="Times New Roman" panose="02020603050405020304" pitchFamily="18" charset="0"/>
                <a:hlinkClick r:id="rId3"/>
              </a:rPr>
              <a:t>https://ebookcentral.proquest.com/lib/bibliouniminuto-ebooks/reader.action?docID=5287235&amp;ppg=100</a:t>
            </a:r>
            <a:endParaRPr lang="es-CO" sz="2400" dirty="0"/>
          </a:p>
        </p:txBody>
      </p:sp>
    </p:spTree>
    <p:extLst>
      <p:ext uri="{BB962C8B-B14F-4D97-AF65-F5344CB8AC3E}">
        <p14:creationId xmlns:p14="http://schemas.microsoft.com/office/powerpoint/2010/main" val="147329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D38B992-1176-E64C-CE47-03341EDFD022}"/>
              </a:ext>
            </a:extLst>
          </p:cNvPr>
          <p:cNvSpPr>
            <a:spLocks noGrp="1"/>
          </p:cNvSpPr>
          <p:nvPr>
            <p:ph type="subTitle" idx="1"/>
          </p:nvPr>
        </p:nvSpPr>
        <p:spPr>
          <a:xfrm>
            <a:off x="141402" y="612741"/>
            <a:ext cx="11868346" cy="6146277"/>
          </a:xfrm>
        </p:spPr>
        <p:txBody>
          <a:bodyPr>
            <a:normAutofit fontScale="85000" lnSpcReduction="20000"/>
          </a:bodyPr>
          <a:lstStyle/>
          <a:p>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Presentación de diapositivas.</a:t>
            </a:r>
          </a:p>
          <a:p>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Implementando una red neuronal</a:t>
            </a: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Elaborado por: </a:t>
            </a: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Melissa Fonseca Veitia</a:t>
            </a:r>
          </a:p>
          <a:p>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Ruber Alberto Barrios Rodríguez</a:t>
            </a:r>
          </a:p>
          <a:p>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Samir Romero Cárdenas</a:t>
            </a:r>
          </a:p>
          <a:p>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Darwin </a:t>
            </a:r>
            <a:r>
              <a:rPr kumimoji="0" lang="es-MX" sz="32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Yadir</a:t>
            </a:r>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Londoño Ochoa</a:t>
            </a:r>
          </a:p>
          <a:p>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Visión por Computador NRC-50539</a:t>
            </a: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Semana No.5</a:t>
            </a:r>
            <a:b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s-MX"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Tutor: </a:t>
            </a:r>
            <a:r>
              <a:rPr kumimoji="0" lang="es-CO" sz="32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Felix</a:t>
            </a:r>
            <a:r>
              <a:rPr kumimoji="0" lang="es-CO"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s-CO" sz="32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Julian</a:t>
            </a:r>
            <a:r>
              <a:rPr kumimoji="0" lang="es-CO"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a:t>
            </a:r>
            <a:r>
              <a:rPr kumimoji="0" lang="es-CO" sz="32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Gutierrez</a:t>
            </a:r>
            <a:r>
              <a:rPr kumimoji="0" lang="es-CO"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Bernal</a:t>
            </a:r>
          </a:p>
          <a:p>
            <a:br>
              <a:rPr kumimoji="0" lang="es-CO"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lang="es-CO" sz="3200" b="1" dirty="0">
                <a:solidFill>
                  <a:prstClr val="white"/>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27</a:t>
            </a:r>
            <a:r>
              <a:rPr kumimoji="0" lang="es-CO"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 de Noviembre de 2023</a:t>
            </a:r>
            <a:endParaRPr lang="es-CO" dirty="0"/>
          </a:p>
        </p:txBody>
      </p:sp>
    </p:spTree>
    <p:extLst>
      <p:ext uri="{BB962C8B-B14F-4D97-AF65-F5344CB8AC3E}">
        <p14:creationId xmlns:p14="http://schemas.microsoft.com/office/powerpoint/2010/main" val="87890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1877437"/>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 comenzar, haremos la lectura del conjunto de datos. Esta tarea es simple gracias a la función incorporada en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 biblioteca que emplearemos para implementar la Red Neuronal.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proporciona una función que facilita la importación del conjunto MNIST. Además, utilizaremos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Numpy</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Matplotlib</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para realizar manipulaciones y visualizaciones de datos, respectivamente</a:t>
            </a:r>
            <a:r>
              <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CB2149CD-E31B-46CF-2787-7F799056C658}"/>
              </a:ext>
            </a:extLst>
          </p:cNvPr>
          <p:cNvPicPr>
            <a:picLocks noChangeAspect="1"/>
          </p:cNvPicPr>
          <p:nvPr/>
        </p:nvPicPr>
        <p:blipFill>
          <a:blip r:embed="rId2"/>
          <a:stretch>
            <a:fillRect/>
          </a:stretch>
        </p:blipFill>
        <p:spPr>
          <a:xfrm>
            <a:off x="1653155" y="2274280"/>
            <a:ext cx="8885690" cy="952583"/>
          </a:xfrm>
          <a:prstGeom prst="rect">
            <a:avLst/>
          </a:prstGeom>
        </p:spPr>
      </p:pic>
      <p:sp>
        <p:nvSpPr>
          <p:cNvPr id="4" name="CuadroTexto 3">
            <a:extLst>
              <a:ext uri="{FF2B5EF4-FFF2-40B4-BE49-F238E27FC236}">
                <a16:creationId xmlns:a16="http://schemas.microsoft.com/office/drawing/2014/main" id="{93E61E21-0475-889C-E09D-BFEE2AE8902C}"/>
              </a:ext>
            </a:extLst>
          </p:cNvPr>
          <p:cNvSpPr txBox="1"/>
          <p:nvPr/>
        </p:nvSpPr>
        <p:spPr>
          <a:xfrm>
            <a:off x="327546" y="3594907"/>
            <a:ext cx="11569486" cy="1446550"/>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 igual forma, el módulo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mnist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permite separar de forma automática este set en entrenamiento (con 60,000 imágenes) y validación (con 10,000):</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87605C83-A9BA-EDC9-B2A3-CB8B1A538F73}"/>
              </a:ext>
            </a:extLst>
          </p:cNvPr>
          <p:cNvPicPr>
            <a:picLocks noChangeAspect="1"/>
          </p:cNvPicPr>
          <p:nvPr/>
        </p:nvPicPr>
        <p:blipFill>
          <a:blip r:embed="rId3"/>
          <a:stretch>
            <a:fillRect/>
          </a:stretch>
        </p:blipFill>
        <p:spPr>
          <a:xfrm>
            <a:off x="1695149" y="4663440"/>
            <a:ext cx="8698310" cy="931231"/>
          </a:xfrm>
          <a:prstGeom prst="rect">
            <a:avLst/>
          </a:prstGeom>
        </p:spPr>
      </p:pic>
    </p:spTree>
    <p:extLst>
      <p:ext uri="{BB962C8B-B14F-4D97-AF65-F5344CB8AC3E}">
        <p14:creationId xmlns:p14="http://schemas.microsoft.com/office/powerpoint/2010/main" val="152530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1446550"/>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Podemos visualizar algunas imágenes del set de entrenamiento usando las siguientes líneas de código.</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93E61E21-0475-889C-E09D-BFEE2AE8902C}"/>
              </a:ext>
            </a:extLst>
          </p:cNvPr>
          <p:cNvSpPr txBox="1"/>
          <p:nvPr/>
        </p:nvSpPr>
        <p:spPr>
          <a:xfrm>
            <a:off x="327546" y="3860083"/>
            <a:ext cx="11569486" cy="830997"/>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Algunas imágenes del set de entrenamiento con sus respectivas categorías.</a:t>
            </a: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B237186F-F33B-2E92-1B57-4D775BD3FF2C}"/>
              </a:ext>
            </a:extLst>
          </p:cNvPr>
          <p:cNvPicPr>
            <a:picLocks noChangeAspect="1"/>
          </p:cNvPicPr>
          <p:nvPr/>
        </p:nvPicPr>
        <p:blipFill>
          <a:blip r:embed="rId2"/>
          <a:stretch>
            <a:fillRect/>
          </a:stretch>
        </p:blipFill>
        <p:spPr>
          <a:xfrm>
            <a:off x="2570466" y="1200807"/>
            <a:ext cx="6771935" cy="2511657"/>
          </a:xfrm>
          <a:prstGeom prst="rect">
            <a:avLst/>
          </a:prstGeom>
        </p:spPr>
      </p:pic>
      <p:pic>
        <p:nvPicPr>
          <p:cNvPr id="8" name="Imagen 7">
            <a:extLst>
              <a:ext uri="{FF2B5EF4-FFF2-40B4-BE49-F238E27FC236}">
                <a16:creationId xmlns:a16="http://schemas.microsoft.com/office/drawing/2014/main" id="{AF1FDB3B-57E4-7080-03E1-CBBFAA0FE8DB}"/>
              </a:ext>
            </a:extLst>
          </p:cNvPr>
          <p:cNvPicPr>
            <a:picLocks noChangeAspect="1"/>
          </p:cNvPicPr>
          <p:nvPr/>
        </p:nvPicPr>
        <p:blipFill>
          <a:blip r:embed="rId3"/>
          <a:stretch>
            <a:fillRect/>
          </a:stretch>
        </p:blipFill>
        <p:spPr>
          <a:xfrm>
            <a:off x="2635468" y="4341117"/>
            <a:ext cx="6683319" cy="2339543"/>
          </a:xfrm>
          <a:prstGeom prst="rect">
            <a:avLst/>
          </a:prstGeom>
        </p:spPr>
      </p:pic>
    </p:spTree>
    <p:extLst>
      <p:ext uri="{BB962C8B-B14F-4D97-AF65-F5344CB8AC3E}">
        <p14:creationId xmlns:p14="http://schemas.microsoft.com/office/powerpoint/2010/main" val="1069621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1754326"/>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continuación, importamos algunas bibliotecas esenciales. Debido a problemas locales en mi entorno de desarrollo, necesitaré importar bibliotecas clave, como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keras.utils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keras.models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keras.layers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keras.optimizers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93E61E21-0475-889C-E09D-BFEE2AE8902C}"/>
              </a:ext>
            </a:extLst>
          </p:cNvPr>
          <p:cNvSpPr txBox="1"/>
          <p:nvPr/>
        </p:nvSpPr>
        <p:spPr>
          <a:xfrm>
            <a:off x="327546" y="3311443"/>
            <a:ext cx="11569486" cy="1938992"/>
          </a:xfrm>
          <a:prstGeom prst="rect">
            <a:avLst/>
          </a:prstGeom>
          <a:noFill/>
        </p:spPr>
        <p:txBody>
          <a:bodyPr wrap="square" rtlCol="0">
            <a:spAutoFit/>
          </a:bodyPr>
          <a:lstStyle/>
          <a:p>
            <a:pPr indent="457200"/>
            <a:r>
              <a:rPr lang="es-MX" sz="20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Pre-procesamiento</a:t>
            </a:r>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del set de datos: </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Antes de introducir las imágenes a la Red Neuronal es necesario reajustarlas. Esto debido a que las Redes Neuronales sólo aceptas vectores como datos de entrada, pero cada imagen es una matriz de 28x28 elementos.</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Así que cada una de estas matrices debe ser convertida a un vector, lo cual se logra fácilmente con la función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reshape</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Numpy</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E066B845-90ED-D00D-A33A-59BC4CCDD3AA}"/>
              </a:ext>
            </a:extLst>
          </p:cNvPr>
          <p:cNvPicPr>
            <a:picLocks noChangeAspect="1"/>
          </p:cNvPicPr>
          <p:nvPr/>
        </p:nvPicPr>
        <p:blipFill>
          <a:blip r:embed="rId2"/>
          <a:stretch>
            <a:fillRect/>
          </a:stretch>
        </p:blipFill>
        <p:spPr>
          <a:xfrm>
            <a:off x="2177505" y="1717646"/>
            <a:ext cx="7688446" cy="1464466"/>
          </a:xfrm>
          <a:prstGeom prst="rect">
            <a:avLst/>
          </a:prstGeom>
        </p:spPr>
      </p:pic>
      <p:pic>
        <p:nvPicPr>
          <p:cNvPr id="9" name="Imagen 8">
            <a:extLst>
              <a:ext uri="{FF2B5EF4-FFF2-40B4-BE49-F238E27FC236}">
                <a16:creationId xmlns:a16="http://schemas.microsoft.com/office/drawing/2014/main" id="{284FE93A-2BB8-BA8F-D22C-C9E51CF54BBB}"/>
              </a:ext>
            </a:extLst>
          </p:cNvPr>
          <p:cNvPicPr>
            <a:picLocks noChangeAspect="1"/>
          </p:cNvPicPr>
          <p:nvPr/>
        </p:nvPicPr>
        <p:blipFill>
          <a:blip r:embed="rId3"/>
          <a:stretch>
            <a:fillRect/>
          </a:stretch>
        </p:blipFill>
        <p:spPr>
          <a:xfrm>
            <a:off x="1090274" y="5589999"/>
            <a:ext cx="10044030" cy="762066"/>
          </a:xfrm>
          <a:prstGeom prst="rect">
            <a:avLst/>
          </a:prstGeom>
        </p:spPr>
      </p:pic>
    </p:spTree>
    <p:extLst>
      <p:ext uri="{BB962C8B-B14F-4D97-AF65-F5344CB8AC3E}">
        <p14:creationId xmlns:p14="http://schemas.microsoft.com/office/powerpoint/2010/main" val="382779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2369880"/>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Finalmente debemos reajustar la representación numérica de las categorías, que se encuentra en los arreglos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y_train</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y_test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idea es que cada categoría (del 0 al 9) será representada en el formato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one-hot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 decir con un vector de 10 elementos (es decir el mismo número de categorías) donde sólo uno de estos elementos será diferente de cero (de allí el nombre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one-hot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indent="457200"/>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4FD3B492-15BC-51ED-71DC-E0C04E3E16E3}"/>
              </a:ext>
            </a:extLst>
          </p:cNvPr>
          <p:cNvSpPr txBox="1"/>
          <p:nvPr/>
        </p:nvSpPr>
        <p:spPr>
          <a:xfrm>
            <a:off x="327546" y="3695491"/>
            <a:ext cx="11569486" cy="1015663"/>
          </a:xfrm>
          <a:prstGeom prst="rect">
            <a:avLst/>
          </a:prstGeom>
          <a:noFill/>
        </p:spPr>
        <p:txBody>
          <a:bodyPr wrap="square" rtlCol="0">
            <a:spAutoFit/>
          </a:bodyPr>
          <a:lstStyle/>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Ahora, imprimiremos el tamaño del conjunto de datos utilizando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shape</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para observar los resultados de la conversión al formato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one-hot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Esta conversión se puede realizar de manera sencilla utilizando la función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np_utils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s-MX" sz="2800" dirty="0">
              <a:solidFill>
                <a:schemeClr val="bg1"/>
              </a:solidFill>
              <a:latin typeface="Times New Roman" panose="02020603050405020304" pitchFamily="18" charset="0"/>
              <a:cs typeface="Times New Roman" panose="02020603050405020304" pitchFamily="18" charset="0"/>
            </a:endParaRPr>
          </a:p>
        </p:txBody>
      </p:sp>
      <p:pic>
        <p:nvPicPr>
          <p:cNvPr id="8" name="Imagen 7">
            <a:extLst>
              <a:ext uri="{FF2B5EF4-FFF2-40B4-BE49-F238E27FC236}">
                <a16:creationId xmlns:a16="http://schemas.microsoft.com/office/drawing/2014/main" id="{DAB43BA7-EA11-AC13-CBA4-6895D9FE936D}"/>
              </a:ext>
            </a:extLst>
          </p:cNvPr>
          <p:cNvPicPr>
            <a:picLocks noChangeAspect="1"/>
          </p:cNvPicPr>
          <p:nvPr/>
        </p:nvPicPr>
        <p:blipFill>
          <a:blip r:embed="rId2"/>
          <a:stretch>
            <a:fillRect/>
          </a:stretch>
        </p:blipFill>
        <p:spPr>
          <a:xfrm>
            <a:off x="1454295" y="2656814"/>
            <a:ext cx="9009089" cy="909346"/>
          </a:xfrm>
          <a:prstGeom prst="rect">
            <a:avLst/>
          </a:prstGeom>
        </p:spPr>
      </p:pic>
      <p:pic>
        <p:nvPicPr>
          <p:cNvPr id="11" name="Imagen 10">
            <a:extLst>
              <a:ext uri="{FF2B5EF4-FFF2-40B4-BE49-F238E27FC236}">
                <a16:creationId xmlns:a16="http://schemas.microsoft.com/office/drawing/2014/main" id="{6D6E1D91-0124-A3F5-72EC-B48FCD8E2537}"/>
              </a:ext>
            </a:extLst>
          </p:cNvPr>
          <p:cNvPicPr>
            <a:picLocks noChangeAspect="1"/>
          </p:cNvPicPr>
          <p:nvPr/>
        </p:nvPicPr>
        <p:blipFill>
          <a:blip r:embed="rId3"/>
          <a:stretch>
            <a:fillRect/>
          </a:stretch>
        </p:blipFill>
        <p:spPr>
          <a:xfrm>
            <a:off x="3272604" y="4601425"/>
            <a:ext cx="5039291" cy="2083985"/>
          </a:xfrm>
          <a:prstGeom prst="rect">
            <a:avLst/>
          </a:prstGeom>
        </p:spPr>
      </p:pic>
    </p:spTree>
    <p:extLst>
      <p:ext uri="{BB962C8B-B14F-4D97-AF65-F5344CB8AC3E}">
        <p14:creationId xmlns:p14="http://schemas.microsoft.com/office/powerpoint/2010/main" val="206621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2246769"/>
          </a:xfrm>
          <a:prstGeom prst="rect">
            <a:avLst/>
          </a:prstGeom>
          <a:noFill/>
        </p:spPr>
        <p:txBody>
          <a:bodyPr wrap="square" rtlCol="0">
            <a:spAutoFit/>
          </a:bodyPr>
          <a:lstStyle/>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Implementación de la arquitectura básica</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Nuestra Red Neuronal tendrá dos capas. La primera capa, que funciona como la capa de entrada, tiene 784 neuronas y utiliza la función de activación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ReLU</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Además, inicializa los sesgos con el valor uno. Se añade una capa de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Dropout</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para apagar aleatoriamente el 20% de las neuronas durante el entrenamiento, ayudando a prevenir el sobreajuste. La segunda capa, que sirve como capa de salida, tiene 10 neuronas, indicando una clasificación en 10 categorías (por ejemplo, dígitos del 0 al 9 en el conjunto de datos MNIST). Utiliza la función de activación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softmax</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para asignar probabilidades a cada clase, y la clase con la probabilidad más alta se considera la predicción final.</a:t>
            </a:r>
            <a:endParaRPr lang="es-MX"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Imagen 2">
            <a:extLst>
              <a:ext uri="{FF2B5EF4-FFF2-40B4-BE49-F238E27FC236}">
                <a16:creationId xmlns:a16="http://schemas.microsoft.com/office/drawing/2014/main" id="{413B37D9-8570-9F0C-94ED-D7CA15FE71C8}"/>
              </a:ext>
            </a:extLst>
          </p:cNvPr>
          <p:cNvPicPr>
            <a:picLocks noChangeAspect="1"/>
          </p:cNvPicPr>
          <p:nvPr/>
        </p:nvPicPr>
        <p:blipFill>
          <a:blip r:embed="rId2"/>
          <a:stretch>
            <a:fillRect/>
          </a:stretch>
        </p:blipFill>
        <p:spPr>
          <a:xfrm>
            <a:off x="1264596" y="3067897"/>
            <a:ext cx="9297786" cy="2144183"/>
          </a:xfrm>
          <a:prstGeom prst="rect">
            <a:avLst/>
          </a:prstGeom>
        </p:spPr>
      </p:pic>
    </p:spTree>
    <p:extLst>
      <p:ext uri="{BB962C8B-B14F-4D97-AF65-F5344CB8AC3E}">
        <p14:creationId xmlns:p14="http://schemas.microsoft.com/office/powerpoint/2010/main" val="152942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4093428"/>
          </a:xfrm>
          <a:prstGeom prst="rect">
            <a:avLst/>
          </a:prstGeom>
          <a:noFill/>
        </p:spPr>
        <p:txBody>
          <a:bodyPr wrap="square" rtlCol="0">
            <a:spAutoFit/>
          </a:bodyPr>
          <a:lstStyle/>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Compilación de la Red Neuronal</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Antes de entrenar el modelo debemos definir los parámetros que usaremos para el entrenamiento.</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Esto se conoce como compilar el modelo, y equivale a optimizador Adam con una tasa de aprendizaje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rate</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 0.001..02)</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Definir el método de MSE que es una fusión de perdida que mide la discrepancia entre las predicciones del modelo y las etiquetas reales durante el entrenamiento. </a:t>
            </a:r>
          </a:p>
          <a:p>
            <a:pPr indent="457200"/>
            <a:endPar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457200"/>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Finalmente definimos la métrica de desempeño de la Red Neuronal, es decir la forma como determinaremos qué tan buena resulta la clasificación. En este caso usaremos la precisión, que es simplemente el número de aciertos en la clasificación sobre el número total de datos. En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esto se logra usando el parámetro </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metrics</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s-MX"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4" name="Imagen 3">
            <a:extLst>
              <a:ext uri="{FF2B5EF4-FFF2-40B4-BE49-F238E27FC236}">
                <a16:creationId xmlns:a16="http://schemas.microsoft.com/office/drawing/2014/main" id="{AD230175-0A3E-A927-D2C1-AEDA05A43D85}"/>
              </a:ext>
            </a:extLst>
          </p:cNvPr>
          <p:cNvPicPr>
            <a:picLocks noChangeAspect="1"/>
          </p:cNvPicPr>
          <p:nvPr/>
        </p:nvPicPr>
        <p:blipFill>
          <a:blip r:embed="rId2"/>
          <a:stretch>
            <a:fillRect/>
          </a:stretch>
        </p:blipFill>
        <p:spPr>
          <a:xfrm>
            <a:off x="801947" y="4682980"/>
            <a:ext cx="9922100" cy="518205"/>
          </a:xfrm>
          <a:prstGeom prst="rect">
            <a:avLst/>
          </a:prstGeom>
        </p:spPr>
      </p:pic>
      <p:pic>
        <p:nvPicPr>
          <p:cNvPr id="13" name="Imagen 12">
            <a:extLst>
              <a:ext uri="{FF2B5EF4-FFF2-40B4-BE49-F238E27FC236}">
                <a16:creationId xmlns:a16="http://schemas.microsoft.com/office/drawing/2014/main" id="{E7D9D4C2-5F13-9DD8-AB45-291F4D48A0FA}"/>
              </a:ext>
            </a:extLst>
          </p:cNvPr>
          <p:cNvPicPr>
            <a:picLocks noChangeAspect="1"/>
          </p:cNvPicPr>
          <p:nvPr/>
        </p:nvPicPr>
        <p:blipFill>
          <a:blip r:embed="rId3"/>
          <a:stretch>
            <a:fillRect/>
          </a:stretch>
        </p:blipFill>
        <p:spPr>
          <a:xfrm>
            <a:off x="2042580" y="5274438"/>
            <a:ext cx="7887383" cy="1455546"/>
          </a:xfrm>
          <a:prstGeom prst="rect">
            <a:avLst/>
          </a:prstGeom>
        </p:spPr>
      </p:pic>
    </p:spTree>
    <p:extLst>
      <p:ext uri="{BB962C8B-B14F-4D97-AF65-F5344CB8AC3E}">
        <p14:creationId xmlns:p14="http://schemas.microsoft.com/office/powerpoint/2010/main" val="361877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F21E510-4410-C8C0-D4AF-286B61EC2828}"/>
              </a:ext>
            </a:extLst>
          </p:cNvPr>
          <p:cNvSpPr txBox="1"/>
          <p:nvPr/>
        </p:nvSpPr>
        <p:spPr>
          <a:xfrm>
            <a:off x="327546" y="610816"/>
            <a:ext cx="11569486" cy="1323439"/>
          </a:xfrm>
          <a:prstGeom prst="rect">
            <a:avLst/>
          </a:prstGeom>
          <a:noFill/>
        </p:spPr>
        <p:txBody>
          <a:bodyPr wrap="square" rtlCol="0">
            <a:spAutoFit/>
          </a:bodyPr>
          <a:lstStyle/>
          <a:p>
            <a:pPr indent="457200"/>
            <a:r>
              <a:rPr lang="es-MX"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Entrenamiento del modelo</a:t>
            </a:r>
            <a:r>
              <a:rPr lang="es-MX"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 esta línea de código inicia el entrenamiento del modelo con los datos de entrenamiento, utilizando lotes de tamaño 150, durante 15 épocas. Se valida el rendimiento en el conjunto de datos de prueba, y el historial del entrenamiento se almacena para análisis posterior y observaremos los resultados de las épocas..</a:t>
            </a:r>
          </a:p>
        </p:txBody>
      </p:sp>
      <p:pic>
        <p:nvPicPr>
          <p:cNvPr id="3" name="Imagen 2">
            <a:extLst>
              <a:ext uri="{FF2B5EF4-FFF2-40B4-BE49-F238E27FC236}">
                <a16:creationId xmlns:a16="http://schemas.microsoft.com/office/drawing/2014/main" id="{4C06D4E9-4B0A-B345-19BC-5D0692391BD1}"/>
              </a:ext>
            </a:extLst>
          </p:cNvPr>
          <p:cNvPicPr>
            <a:picLocks noChangeAspect="1"/>
          </p:cNvPicPr>
          <p:nvPr/>
        </p:nvPicPr>
        <p:blipFill>
          <a:blip r:embed="rId2"/>
          <a:stretch>
            <a:fillRect/>
          </a:stretch>
        </p:blipFill>
        <p:spPr>
          <a:xfrm>
            <a:off x="1237105" y="1934255"/>
            <a:ext cx="8839966" cy="891617"/>
          </a:xfrm>
          <a:prstGeom prst="rect">
            <a:avLst/>
          </a:prstGeom>
        </p:spPr>
      </p:pic>
      <p:pic>
        <p:nvPicPr>
          <p:cNvPr id="7" name="Imagen 6">
            <a:extLst>
              <a:ext uri="{FF2B5EF4-FFF2-40B4-BE49-F238E27FC236}">
                <a16:creationId xmlns:a16="http://schemas.microsoft.com/office/drawing/2014/main" id="{3B57CC27-7912-8DF3-CE6B-6640C97FE422}"/>
              </a:ext>
            </a:extLst>
          </p:cNvPr>
          <p:cNvPicPr>
            <a:picLocks noChangeAspect="1"/>
          </p:cNvPicPr>
          <p:nvPr/>
        </p:nvPicPr>
        <p:blipFill>
          <a:blip r:embed="rId3"/>
          <a:stretch>
            <a:fillRect/>
          </a:stretch>
        </p:blipFill>
        <p:spPr>
          <a:xfrm>
            <a:off x="2478024" y="3017314"/>
            <a:ext cx="7095599" cy="3703992"/>
          </a:xfrm>
          <a:prstGeom prst="rect">
            <a:avLst/>
          </a:prstGeom>
        </p:spPr>
      </p:pic>
    </p:spTree>
    <p:extLst>
      <p:ext uri="{BB962C8B-B14F-4D97-AF65-F5344CB8AC3E}">
        <p14:creationId xmlns:p14="http://schemas.microsoft.com/office/powerpoint/2010/main" val="1032610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1276</Words>
  <Application>Microsoft Office PowerPoint</Application>
  <PresentationFormat>Panorámica</PresentationFormat>
  <Paragraphs>55</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samir romero cardenas</dc:creator>
  <cp:lastModifiedBy>samir romero cardenas</cp:lastModifiedBy>
  <cp:revision>3</cp:revision>
  <dcterms:created xsi:type="dcterms:W3CDTF">2023-07-31T15:57:17Z</dcterms:created>
  <dcterms:modified xsi:type="dcterms:W3CDTF">2023-11-26T17:41:54Z</dcterms:modified>
</cp:coreProperties>
</file>