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38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CAA8-138D-48F5-B0EB-3FCB21E71B2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348C-5FDA-4556-95AE-9000339E2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7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CAA8-138D-48F5-B0EB-3FCB21E71B2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348C-5FDA-4556-95AE-9000339E2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5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CAA8-138D-48F5-B0EB-3FCB21E71B2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348C-5FDA-4556-95AE-9000339E2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6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CAA8-138D-48F5-B0EB-3FCB21E71B2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348C-5FDA-4556-95AE-9000339E2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CAA8-138D-48F5-B0EB-3FCB21E71B2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348C-5FDA-4556-95AE-9000339E2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5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CAA8-138D-48F5-B0EB-3FCB21E71B2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348C-5FDA-4556-95AE-9000339E2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1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CAA8-138D-48F5-B0EB-3FCB21E71B2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348C-5FDA-4556-95AE-9000339E2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CAA8-138D-48F5-B0EB-3FCB21E71B2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348C-5FDA-4556-95AE-9000339E2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0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CAA8-138D-48F5-B0EB-3FCB21E71B2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348C-5FDA-4556-95AE-9000339E2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0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CAA8-138D-48F5-B0EB-3FCB21E71B2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348C-5FDA-4556-95AE-9000339E2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4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CAA8-138D-48F5-B0EB-3FCB21E71B2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348C-5FDA-4556-95AE-9000339E2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7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ACAA8-138D-48F5-B0EB-3FCB21E71B2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5348C-5FDA-4556-95AE-9000339E2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3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slideLayout" Target="../slideLayouts/slideLayout1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1" Type="http://schemas.openxmlformats.org/officeDocument/2006/relationships/tags" Target="../tags/tag1.xml"/><Relationship Id="rId6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>
            <p:custDataLst>
              <p:tags r:id="rId1"/>
            </p:custDataLst>
          </p:nvPr>
        </p:nvSpPr>
        <p:spPr>
          <a:xfrm>
            <a:off x="3354961" y="1905295"/>
            <a:ext cx="2866572" cy="3302001"/>
          </a:xfrm>
          <a:prstGeom prst="rect">
            <a:avLst/>
          </a:prstGeom>
          <a:solidFill>
            <a:srgbClr val="0E78C5">
              <a:lumMod val="20000"/>
              <a:lumOff val="80000"/>
            </a:srgbClr>
          </a:solidFill>
          <a:ln w="28575" cap="flat" cmpd="sng" algn="ctr">
            <a:solidFill>
              <a:srgbClr val="0E78C5"/>
            </a:solidFill>
            <a:prstDash val="dash"/>
          </a:ln>
          <a:effectLst/>
        </p:spPr>
        <p:txBody>
          <a:bodyPr vert="vert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Meta-Executor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82" name="Rectangle 81"/>
          <p:cNvSpPr/>
          <p:nvPr>
            <p:custDataLst>
              <p:tags r:id="rId2"/>
            </p:custDataLst>
          </p:nvPr>
        </p:nvSpPr>
        <p:spPr>
          <a:xfrm>
            <a:off x="3900913" y="3736718"/>
            <a:ext cx="2222500" cy="135319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83" name="Rectangle 82"/>
          <p:cNvSpPr/>
          <p:nvPr>
            <p:custDataLst>
              <p:tags r:id="rId3"/>
            </p:custDataLst>
          </p:nvPr>
        </p:nvSpPr>
        <p:spPr>
          <a:xfrm>
            <a:off x="3918418" y="2012665"/>
            <a:ext cx="2209801" cy="137660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84" name="Rectangle 83"/>
          <p:cNvSpPr/>
          <p:nvPr>
            <p:custDataLst>
              <p:tags r:id="rId4"/>
            </p:custDataLst>
          </p:nvPr>
        </p:nvSpPr>
        <p:spPr>
          <a:xfrm>
            <a:off x="8501726" y="2162359"/>
            <a:ext cx="2649220" cy="2819082"/>
          </a:xfrm>
          <a:prstGeom prst="rect">
            <a:avLst/>
          </a:prstGeom>
          <a:solidFill>
            <a:scrgbClr r="0" g="0" b="0">
              <a:alpha val="0"/>
            </a:scrgbClr>
          </a:solidFill>
          <a:ln w="28575" cap="flat" cmpd="sng" algn="ctr">
            <a:solidFill>
              <a:srgbClr val="67B419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DDS client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85" name="Rounded Rectangle 84"/>
          <p:cNvSpPr/>
          <p:nvPr>
            <p:custDataLst>
              <p:tags r:id="rId5"/>
            </p:custDataLst>
          </p:nvPr>
        </p:nvSpPr>
        <p:spPr>
          <a:xfrm>
            <a:off x="710911" y="2101739"/>
            <a:ext cx="1404000" cy="864000"/>
          </a:xfrm>
          <a:prstGeom prst="roundRect">
            <a:avLst/>
          </a:prstGeom>
          <a:solidFill>
            <a:scrgbClr r="0" g="0" b="0">
              <a:alpha val="0"/>
            </a:scrgbClr>
          </a:solidFill>
          <a:ln w="28575" cap="flat" cmpd="sng" algn="ctr">
            <a:solidFill>
              <a:srgbClr val="0E78C5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Node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</a:t>
            </a:r>
          </a:p>
        </p:txBody>
      </p:sp>
      <p:sp>
        <p:nvSpPr>
          <p:cNvPr id="86" name="Rectangle 85"/>
          <p:cNvSpPr/>
          <p:nvPr>
            <p:custDataLst>
              <p:tags r:id="rId6"/>
            </p:custDataLst>
          </p:nvPr>
        </p:nvSpPr>
        <p:spPr>
          <a:xfrm>
            <a:off x="3918419" y="2012665"/>
            <a:ext cx="2222500" cy="1387744"/>
          </a:xfrm>
          <a:prstGeom prst="rect">
            <a:avLst/>
          </a:prstGeom>
          <a:solidFill>
            <a:srgbClr val="FFFFFF">
              <a:alpha val="0"/>
            </a:srgbClr>
          </a:solidFill>
          <a:ln w="28575" cap="flat" cmpd="sng" algn="ctr">
            <a:solidFill>
              <a:srgbClr val="0E78C5"/>
            </a:solidFill>
            <a:prstDash val="solid"/>
          </a:ln>
          <a:effectLst/>
        </p:spPr>
        <p:txBody>
          <a:bodyPr lIns="0" tIns="0" rIns="0" bIns="36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Cbg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-Executor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Homogeneous scheduling</a:t>
            </a:r>
            <a:b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</a:b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properties for all threads</a:t>
            </a:r>
          </a:p>
        </p:txBody>
      </p:sp>
      <p:cxnSp>
        <p:nvCxnSpPr>
          <p:cNvPr id="87" name="Straight Arrow Connector 86"/>
          <p:cNvCxnSpPr>
            <a:stCxn id="119" idx="3"/>
          </p:cNvCxnSpPr>
          <p:nvPr>
            <p:custDataLst>
              <p:tags r:id="rId7"/>
            </p:custDataLst>
          </p:nvPr>
        </p:nvCxnSpPr>
        <p:spPr>
          <a:xfrm>
            <a:off x="2035392" y="2451888"/>
            <a:ext cx="1878368" cy="469408"/>
          </a:xfrm>
          <a:prstGeom prst="straightConnector1">
            <a:avLst/>
          </a:prstGeom>
          <a:noFill/>
          <a:ln w="28575" cap="flat" cmpd="sng" algn="ctr">
            <a:solidFill>
              <a:srgbClr val="A80163"/>
            </a:solidFill>
            <a:prstDash val="sysDash"/>
            <a:tailEnd type="triangle"/>
          </a:ln>
          <a:effectLst/>
        </p:spPr>
      </p:cxnSp>
      <p:cxnSp>
        <p:nvCxnSpPr>
          <p:cNvPr id="88" name="Straight Arrow Connector 87"/>
          <p:cNvCxnSpPr/>
          <p:nvPr>
            <p:custDataLst>
              <p:tags r:id="rId8"/>
            </p:custDataLst>
          </p:nvPr>
        </p:nvCxnSpPr>
        <p:spPr>
          <a:xfrm flipV="1">
            <a:off x="1402789" y="2993082"/>
            <a:ext cx="2498124" cy="421700"/>
          </a:xfrm>
          <a:prstGeom prst="straightConnector1">
            <a:avLst/>
          </a:prstGeom>
          <a:noFill/>
          <a:ln w="28575" cap="flat" cmpd="sng" algn="ctr">
            <a:solidFill>
              <a:srgbClr val="A80163"/>
            </a:solidFill>
            <a:prstDash val="sysDash"/>
            <a:tailEnd type="triangle"/>
          </a:ln>
          <a:effectLst/>
        </p:spPr>
      </p:cxnSp>
      <p:cxnSp>
        <p:nvCxnSpPr>
          <p:cNvPr id="89" name="Straight Arrow Connector 88"/>
          <p:cNvCxnSpPr>
            <a:stCxn id="133" idx="3"/>
            <a:endCxn id="143" idx="1"/>
          </p:cNvCxnSpPr>
          <p:nvPr>
            <p:custDataLst>
              <p:tags r:id="rId9"/>
            </p:custDataLst>
          </p:nvPr>
        </p:nvCxnSpPr>
        <p:spPr>
          <a:xfrm>
            <a:off x="2025650" y="4370077"/>
            <a:ext cx="1875263" cy="42602"/>
          </a:xfrm>
          <a:prstGeom prst="straightConnector1">
            <a:avLst/>
          </a:prstGeom>
          <a:noFill/>
          <a:ln w="28575" cap="flat" cmpd="sng" algn="ctr">
            <a:solidFill>
              <a:srgbClr val="A80163"/>
            </a:solidFill>
            <a:prstDash val="sysDash"/>
            <a:tailEnd type="triangle"/>
          </a:ln>
          <a:effectLst/>
        </p:spPr>
      </p:cxnSp>
      <p:sp>
        <p:nvSpPr>
          <p:cNvPr id="90" name="TextBox 89"/>
          <p:cNvSpPr txBox="1"/>
          <p:nvPr>
            <p:custDataLst>
              <p:tags r:id="rId10"/>
            </p:custDataLst>
          </p:nvPr>
        </p:nvSpPr>
        <p:spPr>
          <a:xfrm>
            <a:off x="698845" y="1560237"/>
            <a:ext cx="2428875" cy="246221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1600" b="1" dirty="0">
                <a:solidFill>
                  <a:srgbClr val="000000"/>
                </a:solidFill>
                <a:latin typeface="Bosch Office Sans"/>
                <a:cs typeface="Consolas" panose="020B0609020204030204" pitchFamily="49" charset="0"/>
              </a:rPr>
              <a:t>User code</a:t>
            </a:r>
          </a:p>
        </p:txBody>
      </p:sp>
      <p:sp>
        <p:nvSpPr>
          <p:cNvPr id="91" name="TextBox 90"/>
          <p:cNvSpPr txBox="1"/>
          <p:nvPr>
            <p:custDataLst>
              <p:tags r:id="rId11"/>
            </p:custDataLst>
          </p:nvPr>
        </p:nvSpPr>
        <p:spPr>
          <a:xfrm>
            <a:off x="3918418" y="1560237"/>
            <a:ext cx="2222501" cy="246221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1600" b="1" dirty="0">
                <a:solidFill>
                  <a:srgbClr val="000000"/>
                </a:solidFill>
                <a:latin typeface="Bosch Office Sans"/>
                <a:cs typeface="Consolas" panose="020B0609020204030204" pitchFamily="49" charset="0"/>
              </a:rPr>
              <a:t>ROS client library</a:t>
            </a:r>
          </a:p>
        </p:txBody>
      </p:sp>
      <p:sp>
        <p:nvSpPr>
          <p:cNvPr id="92" name="TextBox 91"/>
          <p:cNvSpPr txBox="1"/>
          <p:nvPr>
            <p:custDataLst>
              <p:tags r:id="rId12"/>
            </p:custDataLst>
          </p:nvPr>
        </p:nvSpPr>
        <p:spPr>
          <a:xfrm>
            <a:off x="6886699" y="1560237"/>
            <a:ext cx="1258661" cy="246221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1600" b="1" dirty="0" err="1">
                <a:solidFill>
                  <a:srgbClr val="000000"/>
                </a:solidFill>
                <a:latin typeface="Bosch Office Sans"/>
                <a:cs typeface="Consolas" panose="020B0609020204030204" pitchFamily="49" charset="0"/>
              </a:rPr>
              <a:t>rmw</a:t>
            </a:r>
            <a:endParaRPr lang="en-US" sz="1600" b="1" dirty="0">
              <a:solidFill>
                <a:srgbClr val="000000"/>
              </a:solidFill>
              <a:latin typeface="Bosch Office Sans"/>
              <a:cs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>
            <p:custDataLst>
              <p:tags r:id="rId13"/>
            </p:custDataLst>
          </p:nvPr>
        </p:nvSpPr>
        <p:spPr>
          <a:xfrm>
            <a:off x="8501726" y="1560237"/>
            <a:ext cx="2649220" cy="246221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1600" b="1" dirty="0">
                <a:solidFill>
                  <a:srgbClr val="000000"/>
                </a:solidFill>
                <a:latin typeface="Bosch Office Sans"/>
                <a:cs typeface="Consolas" panose="020B0609020204030204" pitchFamily="49" charset="0"/>
              </a:rPr>
              <a:t>DDS</a:t>
            </a:r>
          </a:p>
        </p:txBody>
      </p:sp>
      <p:sp>
        <p:nvSpPr>
          <p:cNvPr id="94" name="Flowchart: Punched Tape 93"/>
          <p:cNvSpPr/>
          <p:nvPr>
            <p:custDataLst>
              <p:tags r:id="rId14"/>
            </p:custDataLst>
          </p:nvPr>
        </p:nvSpPr>
        <p:spPr>
          <a:xfrm rot="16200000">
            <a:off x="6106630" y="3215182"/>
            <a:ext cx="2818800" cy="720264"/>
          </a:xfrm>
          <a:prstGeom prst="flowChartPunchedTape">
            <a:avLst/>
          </a:prstGeom>
          <a:solidFill>
            <a:scrgbClr r="0" g="0" b="0">
              <a:alpha val="0"/>
            </a:scrgbClr>
          </a:solidFill>
          <a:ln w="28575" cap="flat" cmpd="sng" algn="ctr">
            <a:solidFill>
              <a:srgbClr val="0E78C5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Type conversion, wait sets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8709537" y="2372567"/>
            <a:ext cx="2236171" cy="296797"/>
            <a:chOff x="8055141" y="1913003"/>
            <a:chExt cx="2236171" cy="296797"/>
          </a:xfrm>
        </p:grpSpPr>
        <p:sp>
          <p:nvSpPr>
            <p:cNvPr id="96" name="Rectangle 95"/>
            <p:cNvSpPr/>
            <p:nvPr>
              <p:custDataLst>
                <p:tags r:id="rId74"/>
              </p:custDataLst>
            </p:nvPr>
          </p:nvSpPr>
          <p:spPr>
            <a:xfrm>
              <a:off x="8055141" y="1913003"/>
              <a:ext cx="2236171" cy="296797"/>
            </a:xfrm>
            <a:prstGeom prst="rect">
              <a:avLst/>
            </a:prstGeom>
            <a:solidFill>
              <a:scrgbClr r="0" g="0" b="0">
                <a:alpha val="0"/>
              </a:sc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97" name="Rectangle 96"/>
            <p:cNvSpPr/>
            <p:nvPr>
              <p:custDataLst>
                <p:tags r:id="rId75"/>
              </p:custDataLst>
            </p:nvPr>
          </p:nvSpPr>
          <p:spPr>
            <a:xfrm>
              <a:off x="8084498" y="1952341"/>
              <a:ext cx="90000" cy="216000"/>
            </a:xfrm>
            <a:prstGeom prst="rect">
              <a:avLst/>
            </a:prstGeom>
            <a:solidFill>
              <a:srgbClr val="67B419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</p:grpSp>
      <p:sp>
        <p:nvSpPr>
          <p:cNvPr id="98" name="Rectangle 97"/>
          <p:cNvSpPr/>
          <p:nvPr>
            <p:custDataLst>
              <p:tags r:id="rId15"/>
            </p:custDataLst>
          </p:nvPr>
        </p:nvSpPr>
        <p:spPr>
          <a:xfrm>
            <a:off x="8709537" y="3096133"/>
            <a:ext cx="2236171" cy="296797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99" name="TextBox 98"/>
          <p:cNvSpPr txBox="1"/>
          <p:nvPr>
            <p:custDataLst>
              <p:tags r:id="rId16"/>
            </p:custDataLst>
          </p:nvPr>
        </p:nvSpPr>
        <p:spPr>
          <a:xfrm>
            <a:off x="8709977" y="2698506"/>
            <a:ext cx="806183" cy="184666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0000"/>
                </a:solidFill>
                <a:latin typeface="Bosch Office Sans"/>
                <a:cs typeface="Consolas" panose="020B0609020204030204" pitchFamily="49" charset="0"/>
              </a:rPr>
              <a:t>Topic ‘laser’</a:t>
            </a:r>
          </a:p>
        </p:txBody>
      </p:sp>
      <p:sp>
        <p:nvSpPr>
          <p:cNvPr id="100" name="TextBox 99"/>
          <p:cNvSpPr txBox="1"/>
          <p:nvPr>
            <p:custDataLst>
              <p:tags r:id="rId17"/>
            </p:custDataLst>
          </p:nvPr>
        </p:nvSpPr>
        <p:spPr>
          <a:xfrm>
            <a:off x="8709977" y="3439112"/>
            <a:ext cx="980012" cy="184666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0000"/>
                </a:solidFill>
                <a:latin typeface="Bosch Office Sans"/>
                <a:cs typeface="Consolas" panose="020B0609020204030204" pitchFamily="49" charset="0"/>
              </a:rPr>
              <a:t>Topic ‘camera’</a:t>
            </a:r>
          </a:p>
        </p:txBody>
      </p:sp>
      <p:sp>
        <p:nvSpPr>
          <p:cNvPr id="101" name="TextBox 100"/>
          <p:cNvSpPr txBox="1"/>
          <p:nvPr>
            <p:custDataLst>
              <p:tags r:id="rId18"/>
            </p:custDataLst>
          </p:nvPr>
        </p:nvSpPr>
        <p:spPr>
          <a:xfrm>
            <a:off x="8708250" y="4194087"/>
            <a:ext cx="1108252" cy="184666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0000"/>
                </a:solidFill>
                <a:latin typeface="Bosch Office Sans"/>
                <a:cs typeface="Consolas" panose="020B0609020204030204" pitchFamily="49" charset="0"/>
              </a:rPr>
              <a:t>Topic ‘</a:t>
            </a:r>
            <a:r>
              <a:rPr lang="en-US" sz="1200" dirty="0" err="1">
                <a:solidFill>
                  <a:srgbClr val="000000"/>
                </a:solidFill>
                <a:latin typeface="Bosch Office Sans"/>
                <a:cs typeface="Consolas" panose="020B0609020204030204" pitchFamily="49" charset="0"/>
              </a:rPr>
              <a:t>odometry</a:t>
            </a:r>
            <a:r>
              <a:rPr lang="en-US" sz="1200" dirty="0">
                <a:solidFill>
                  <a:srgbClr val="000000"/>
                </a:solidFill>
                <a:latin typeface="Bosch Office Sans"/>
                <a:cs typeface="Consolas" panose="020B0609020204030204" pitchFamily="49" charset="0"/>
              </a:rPr>
              <a:t>’</a:t>
            </a:r>
          </a:p>
        </p:txBody>
      </p:sp>
      <p:cxnSp>
        <p:nvCxnSpPr>
          <p:cNvPr id="102" name="Straight Arrow Connector 101"/>
          <p:cNvCxnSpPr/>
          <p:nvPr>
            <p:custDataLst>
              <p:tags r:id="rId19"/>
            </p:custDataLst>
          </p:nvPr>
        </p:nvCxnSpPr>
        <p:spPr>
          <a:xfrm>
            <a:off x="6140919" y="4085269"/>
            <a:ext cx="1161927" cy="0"/>
          </a:xfrm>
          <a:prstGeom prst="straightConnector1">
            <a:avLst/>
          </a:prstGeom>
          <a:noFill/>
          <a:ln w="28575" cap="flat" cmpd="sng" algn="ctr">
            <a:solidFill>
              <a:srgbClr val="A80163"/>
            </a:solidFill>
            <a:prstDash val="solid"/>
            <a:tailEnd type="triangle"/>
          </a:ln>
          <a:effectLst/>
        </p:spPr>
      </p:cxnSp>
      <p:sp>
        <p:nvSpPr>
          <p:cNvPr id="103" name="TextBox 102"/>
          <p:cNvSpPr txBox="1"/>
          <p:nvPr>
            <p:custDataLst>
              <p:tags r:id="rId20"/>
            </p:custDataLst>
          </p:nvPr>
        </p:nvSpPr>
        <p:spPr>
          <a:xfrm>
            <a:off x="6371655" y="3903070"/>
            <a:ext cx="647613" cy="184666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err="1">
                <a:solidFill>
                  <a:srgbClr val="000000"/>
                </a:solidFill>
                <a:latin typeface="Bosch Office Sans"/>
                <a:cs typeface="Consolas" panose="020B0609020204030204" pitchFamily="49" charset="0"/>
              </a:rPr>
              <a:t>rmw_wait</a:t>
            </a:r>
            <a:endParaRPr lang="en-US" sz="1200" dirty="0">
              <a:solidFill>
                <a:srgbClr val="000000"/>
              </a:solidFill>
              <a:latin typeface="Bosch Office Sans"/>
              <a:cs typeface="Consolas" panose="020B0609020204030204" pitchFamily="49" charset="0"/>
            </a:endParaRPr>
          </a:p>
        </p:txBody>
      </p:sp>
      <p:cxnSp>
        <p:nvCxnSpPr>
          <p:cNvPr id="104" name="Straight Arrow Connector 103"/>
          <p:cNvCxnSpPr/>
          <p:nvPr>
            <p:custDataLst>
              <p:tags r:id="rId21"/>
            </p:custDataLst>
          </p:nvPr>
        </p:nvCxnSpPr>
        <p:spPr>
          <a:xfrm>
            <a:off x="7879109" y="4081855"/>
            <a:ext cx="622617" cy="0"/>
          </a:xfrm>
          <a:prstGeom prst="straightConnector1">
            <a:avLst/>
          </a:prstGeom>
          <a:noFill/>
          <a:ln w="28575" cap="flat" cmpd="sng" algn="ctr">
            <a:solidFill>
              <a:srgbClr val="A80163"/>
            </a:solidFill>
            <a:prstDash val="solid"/>
            <a:tailEnd type="triangle"/>
          </a:ln>
          <a:effectLst/>
        </p:spPr>
      </p:cxnSp>
      <p:sp>
        <p:nvSpPr>
          <p:cNvPr id="105" name="TextBox 104"/>
          <p:cNvSpPr txBox="1"/>
          <p:nvPr>
            <p:custDataLst>
              <p:tags r:id="rId22"/>
            </p:custDataLst>
          </p:nvPr>
        </p:nvSpPr>
        <p:spPr>
          <a:xfrm>
            <a:off x="8024924" y="3903070"/>
            <a:ext cx="272510" cy="184666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0000"/>
                </a:solidFill>
                <a:latin typeface="Bosch Office Sans"/>
                <a:cs typeface="Consolas" panose="020B0609020204030204" pitchFamily="49" charset="0"/>
              </a:rPr>
              <a:t>wait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8708250" y="3870850"/>
            <a:ext cx="2236171" cy="296797"/>
            <a:chOff x="8263404" y="3630361"/>
            <a:chExt cx="2236171" cy="296797"/>
          </a:xfrm>
        </p:grpSpPr>
        <p:sp>
          <p:nvSpPr>
            <p:cNvPr id="107" name="Rectangle 106"/>
            <p:cNvSpPr/>
            <p:nvPr>
              <p:custDataLst>
                <p:tags r:id="rId70"/>
              </p:custDataLst>
            </p:nvPr>
          </p:nvSpPr>
          <p:spPr>
            <a:xfrm>
              <a:off x="8263404" y="3630361"/>
              <a:ext cx="2236171" cy="296797"/>
            </a:xfrm>
            <a:prstGeom prst="rect">
              <a:avLst/>
            </a:prstGeom>
            <a:solidFill>
              <a:scrgbClr r="0" g="0" b="0">
                <a:alpha val="0"/>
              </a:sc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08" name="Rectangle 107"/>
            <p:cNvSpPr/>
            <p:nvPr>
              <p:custDataLst>
                <p:tags r:id="rId71"/>
              </p:custDataLst>
            </p:nvPr>
          </p:nvSpPr>
          <p:spPr>
            <a:xfrm>
              <a:off x="8292761" y="3670759"/>
              <a:ext cx="90000" cy="216000"/>
            </a:xfrm>
            <a:prstGeom prst="rect">
              <a:avLst/>
            </a:prstGeom>
            <a:solidFill>
              <a:srgbClr val="67B419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/>
            <p:nvPr>
              <p:custDataLst>
                <p:tags r:id="rId72"/>
              </p:custDataLst>
            </p:nvPr>
          </p:nvSpPr>
          <p:spPr>
            <a:xfrm>
              <a:off x="8420570" y="3670759"/>
              <a:ext cx="90000" cy="216000"/>
            </a:xfrm>
            <a:prstGeom prst="rect">
              <a:avLst/>
            </a:prstGeom>
            <a:solidFill>
              <a:srgbClr val="67B419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/>
            <p:nvPr>
              <p:custDataLst>
                <p:tags r:id="rId73"/>
              </p:custDataLst>
            </p:nvPr>
          </p:nvSpPr>
          <p:spPr>
            <a:xfrm>
              <a:off x="8547092" y="3670759"/>
              <a:ext cx="90000" cy="216000"/>
            </a:xfrm>
            <a:prstGeom prst="rect">
              <a:avLst/>
            </a:prstGeom>
            <a:solidFill>
              <a:srgbClr val="67B419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</p:grpSp>
      <p:sp>
        <p:nvSpPr>
          <p:cNvPr id="111" name="Rectangle 110"/>
          <p:cNvSpPr/>
          <p:nvPr>
            <p:custDataLst>
              <p:tags r:id="rId23"/>
            </p:custDataLst>
          </p:nvPr>
        </p:nvSpPr>
        <p:spPr>
          <a:xfrm>
            <a:off x="830149" y="2455291"/>
            <a:ext cx="507666" cy="452779"/>
          </a:xfrm>
          <a:prstGeom prst="rect">
            <a:avLst/>
          </a:prstGeom>
          <a:noFill/>
          <a:ln w="19050" cap="flat" cmpd="sng" algn="ctr">
            <a:solidFill>
              <a:srgbClr val="3F136C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2" name="Rectangle 111"/>
          <p:cNvSpPr/>
          <p:nvPr>
            <p:custDataLst>
              <p:tags r:id="rId24"/>
            </p:custDataLst>
          </p:nvPr>
        </p:nvSpPr>
        <p:spPr>
          <a:xfrm>
            <a:off x="870473" y="2625017"/>
            <a:ext cx="432000" cy="108000"/>
          </a:xfrm>
          <a:prstGeom prst="rect">
            <a:avLst/>
          </a:prstGeom>
          <a:solidFill>
            <a:srgbClr val="0E78C5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>
            <p:custDataLst>
              <p:tags r:id="rId25"/>
            </p:custDataLst>
          </p:nvPr>
        </p:nvSpPr>
        <p:spPr>
          <a:xfrm>
            <a:off x="870473" y="2494565"/>
            <a:ext cx="432000" cy="108000"/>
          </a:xfrm>
          <a:prstGeom prst="rect">
            <a:avLst/>
          </a:prstGeom>
          <a:solidFill>
            <a:srgbClr val="0E78C5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>
            <p:custDataLst>
              <p:tags r:id="rId26"/>
            </p:custDataLst>
          </p:nvPr>
        </p:nvSpPr>
        <p:spPr>
          <a:xfrm>
            <a:off x="870473" y="2760800"/>
            <a:ext cx="432000" cy="108000"/>
          </a:xfrm>
          <a:prstGeom prst="rect">
            <a:avLst/>
          </a:prstGeom>
          <a:solidFill>
            <a:srgbClr val="0E78C5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5" name="Folded Corner 114"/>
          <p:cNvSpPr/>
          <p:nvPr>
            <p:custDataLst>
              <p:tags r:id="rId27"/>
            </p:custDataLst>
          </p:nvPr>
        </p:nvSpPr>
        <p:spPr>
          <a:xfrm rot="10800000" flipH="1">
            <a:off x="1295758" y="2379888"/>
            <a:ext cx="90000" cy="144000"/>
          </a:xfrm>
          <a:prstGeom prst="foldedCorner">
            <a:avLst>
              <a:gd name="adj" fmla="val 50000"/>
            </a:avLst>
          </a:prstGeom>
          <a:solidFill>
            <a:srgbClr val="0E78C5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>
            <p:custDataLst>
              <p:tags r:id="rId28"/>
            </p:custDataLst>
          </p:nvPr>
        </p:nvSpPr>
        <p:spPr>
          <a:xfrm>
            <a:off x="1479783" y="2455291"/>
            <a:ext cx="507666" cy="305509"/>
          </a:xfrm>
          <a:prstGeom prst="rect">
            <a:avLst/>
          </a:prstGeom>
          <a:noFill/>
          <a:ln w="19050" cap="flat" cmpd="sng" algn="ctr">
            <a:solidFill>
              <a:srgbClr val="3F136C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7" name="Rectangle 116"/>
          <p:cNvSpPr/>
          <p:nvPr>
            <p:custDataLst>
              <p:tags r:id="rId29"/>
            </p:custDataLst>
          </p:nvPr>
        </p:nvSpPr>
        <p:spPr>
          <a:xfrm>
            <a:off x="1520107" y="2625017"/>
            <a:ext cx="432000" cy="1080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8" name="Rectangle 117"/>
          <p:cNvSpPr/>
          <p:nvPr>
            <p:custDataLst>
              <p:tags r:id="rId30"/>
            </p:custDataLst>
          </p:nvPr>
        </p:nvSpPr>
        <p:spPr>
          <a:xfrm>
            <a:off x="1520107" y="2494565"/>
            <a:ext cx="432000" cy="1080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9" name="Folded Corner 118"/>
          <p:cNvSpPr/>
          <p:nvPr>
            <p:custDataLst>
              <p:tags r:id="rId31"/>
            </p:custDataLst>
          </p:nvPr>
        </p:nvSpPr>
        <p:spPr>
          <a:xfrm rot="10800000" flipH="1">
            <a:off x="1945392" y="2379888"/>
            <a:ext cx="90000" cy="144000"/>
          </a:xfrm>
          <a:prstGeom prst="foldedCorner">
            <a:avLst>
              <a:gd name="adj" fmla="val 50000"/>
            </a:avLst>
          </a:prstGeom>
          <a:solidFill>
            <a:srgbClr val="FF0000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0" name="Rounded Rectangle 119"/>
          <p:cNvSpPr/>
          <p:nvPr>
            <p:custDataLst>
              <p:tags r:id="rId32"/>
            </p:custDataLst>
          </p:nvPr>
        </p:nvSpPr>
        <p:spPr>
          <a:xfrm>
            <a:off x="701169" y="3058090"/>
            <a:ext cx="1404000" cy="864000"/>
          </a:xfrm>
          <a:prstGeom prst="roundRect">
            <a:avLst/>
          </a:prstGeom>
          <a:solidFill>
            <a:scrgbClr r="0" g="0" b="0">
              <a:alpha val="0"/>
            </a:scrgbClr>
          </a:solidFill>
          <a:ln w="28575" cap="flat" cmpd="sng" algn="ctr">
            <a:solidFill>
              <a:srgbClr val="0E78C5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Node 2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1" name="Rectangle 120"/>
          <p:cNvSpPr/>
          <p:nvPr>
            <p:custDataLst>
              <p:tags r:id="rId33"/>
            </p:custDataLst>
          </p:nvPr>
        </p:nvSpPr>
        <p:spPr>
          <a:xfrm>
            <a:off x="820407" y="3411643"/>
            <a:ext cx="507666" cy="308358"/>
          </a:xfrm>
          <a:prstGeom prst="rect">
            <a:avLst/>
          </a:prstGeom>
          <a:noFill/>
          <a:ln w="19050" cap="flat" cmpd="sng" algn="ctr">
            <a:solidFill>
              <a:srgbClr val="3F136C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2" name="Rectangle 121"/>
          <p:cNvSpPr/>
          <p:nvPr>
            <p:custDataLst>
              <p:tags r:id="rId34"/>
            </p:custDataLst>
          </p:nvPr>
        </p:nvSpPr>
        <p:spPr>
          <a:xfrm>
            <a:off x="860731" y="3581368"/>
            <a:ext cx="432000" cy="1080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3" name="Rectangle 122"/>
          <p:cNvSpPr/>
          <p:nvPr>
            <p:custDataLst>
              <p:tags r:id="rId35"/>
            </p:custDataLst>
          </p:nvPr>
        </p:nvSpPr>
        <p:spPr>
          <a:xfrm>
            <a:off x="860731" y="3450916"/>
            <a:ext cx="432000" cy="1080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4" name="Folded Corner 123"/>
          <p:cNvSpPr/>
          <p:nvPr>
            <p:custDataLst>
              <p:tags r:id="rId36"/>
            </p:custDataLst>
          </p:nvPr>
        </p:nvSpPr>
        <p:spPr>
          <a:xfrm rot="10800000" flipH="1">
            <a:off x="1286016" y="3336239"/>
            <a:ext cx="90000" cy="144000"/>
          </a:xfrm>
          <a:prstGeom prst="foldedCorner">
            <a:avLst>
              <a:gd name="adj" fmla="val 50000"/>
            </a:avLst>
          </a:prstGeom>
          <a:solidFill>
            <a:srgbClr val="FF0000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5" name="Rounded Rectangle 124"/>
          <p:cNvSpPr/>
          <p:nvPr>
            <p:custDataLst>
              <p:tags r:id="rId37"/>
            </p:custDataLst>
          </p:nvPr>
        </p:nvSpPr>
        <p:spPr>
          <a:xfrm>
            <a:off x="701169" y="4019928"/>
            <a:ext cx="1404000" cy="864000"/>
          </a:xfrm>
          <a:prstGeom prst="roundRect">
            <a:avLst/>
          </a:prstGeom>
          <a:solidFill>
            <a:scrgbClr r="0" g="0" b="0">
              <a:alpha val="0"/>
            </a:scrgbClr>
          </a:solidFill>
          <a:ln w="28575" cap="flat" cmpd="sng" algn="ctr">
            <a:solidFill>
              <a:srgbClr val="0E78C5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Node 3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6" name="Rectangle 125"/>
          <p:cNvSpPr/>
          <p:nvPr>
            <p:custDataLst>
              <p:tags r:id="rId38"/>
            </p:custDataLst>
          </p:nvPr>
        </p:nvSpPr>
        <p:spPr>
          <a:xfrm>
            <a:off x="820407" y="4373481"/>
            <a:ext cx="507666" cy="184756"/>
          </a:xfrm>
          <a:prstGeom prst="rect">
            <a:avLst/>
          </a:prstGeom>
          <a:noFill/>
          <a:ln w="19050" cap="flat" cmpd="sng" algn="ctr">
            <a:solidFill>
              <a:srgbClr val="3F136C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7" name="Rectangle 126"/>
          <p:cNvSpPr/>
          <p:nvPr>
            <p:custDataLst>
              <p:tags r:id="rId39"/>
            </p:custDataLst>
          </p:nvPr>
        </p:nvSpPr>
        <p:spPr>
          <a:xfrm>
            <a:off x="860731" y="4412754"/>
            <a:ext cx="432000" cy="1080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8" name="Folded Corner 127"/>
          <p:cNvSpPr/>
          <p:nvPr>
            <p:custDataLst>
              <p:tags r:id="rId40"/>
            </p:custDataLst>
          </p:nvPr>
        </p:nvSpPr>
        <p:spPr>
          <a:xfrm rot="10800000" flipH="1">
            <a:off x="1286016" y="4298077"/>
            <a:ext cx="90000" cy="144000"/>
          </a:xfrm>
          <a:prstGeom prst="foldedCorner">
            <a:avLst>
              <a:gd name="adj" fmla="val 50000"/>
            </a:avLst>
          </a:prstGeom>
          <a:solidFill>
            <a:srgbClr val="FF0000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9" name="Rectangle 128"/>
          <p:cNvSpPr/>
          <p:nvPr>
            <p:custDataLst>
              <p:tags r:id="rId41"/>
            </p:custDataLst>
          </p:nvPr>
        </p:nvSpPr>
        <p:spPr>
          <a:xfrm>
            <a:off x="1470041" y="4373480"/>
            <a:ext cx="507666" cy="452779"/>
          </a:xfrm>
          <a:prstGeom prst="rect">
            <a:avLst/>
          </a:prstGeom>
          <a:noFill/>
          <a:ln w="19050" cap="flat" cmpd="sng" algn="ctr">
            <a:solidFill>
              <a:srgbClr val="3F136C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30" name="Rectangle 129"/>
          <p:cNvSpPr/>
          <p:nvPr>
            <p:custDataLst>
              <p:tags r:id="rId42"/>
            </p:custDataLst>
          </p:nvPr>
        </p:nvSpPr>
        <p:spPr>
          <a:xfrm>
            <a:off x="1510365" y="4543206"/>
            <a:ext cx="432000" cy="108000"/>
          </a:xfrm>
          <a:prstGeom prst="rect">
            <a:avLst/>
          </a:prstGeom>
          <a:solidFill>
            <a:srgbClr val="0E78C5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31" name="Rectangle 130"/>
          <p:cNvSpPr/>
          <p:nvPr>
            <p:custDataLst>
              <p:tags r:id="rId43"/>
            </p:custDataLst>
          </p:nvPr>
        </p:nvSpPr>
        <p:spPr>
          <a:xfrm>
            <a:off x="1510365" y="4412754"/>
            <a:ext cx="432000" cy="108000"/>
          </a:xfrm>
          <a:prstGeom prst="rect">
            <a:avLst/>
          </a:prstGeom>
          <a:solidFill>
            <a:srgbClr val="0E78C5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32" name="Rectangle 131"/>
          <p:cNvSpPr/>
          <p:nvPr>
            <p:custDataLst>
              <p:tags r:id="rId44"/>
            </p:custDataLst>
          </p:nvPr>
        </p:nvSpPr>
        <p:spPr>
          <a:xfrm>
            <a:off x="1510365" y="4678989"/>
            <a:ext cx="432000" cy="108000"/>
          </a:xfrm>
          <a:prstGeom prst="rect">
            <a:avLst/>
          </a:prstGeom>
          <a:solidFill>
            <a:srgbClr val="0E78C5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33" name="Folded Corner 132"/>
          <p:cNvSpPr/>
          <p:nvPr>
            <p:custDataLst>
              <p:tags r:id="rId45"/>
            </p:custDataLst>
          </p:nvPr>
        </p:nvSpPr>
        <p:spPr>
          <a:xfrm rot="10800000" flipH="1">
            <a:off x="1935650" y="4298077"/>
            <a:ext cx="90000" cy="144000"/>
          </a:xfrm>
          <a:prstGeom prst="foldedCorner">
            <a:avLst>
              <a:gd name="adj" fmla="val 50000"/>
            </a:avLst>
          </a:prstGeom>
          <a:solidFill>
            <a:srgbClr val="0E78C5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34" name="Circular Arrow 133"/>
          <p:cNvSpPr/>
          <p:nvPr>
            <p:custDataLst>
              <p:tags r:id="rId46"/>
            </p:custDataLst>
          </p:nvPr>
        </p:nvSpPr>
        <p:spPr>
          <a:xfrm>
            <a:off x="4444377" y="2163756"/>
            <a:ext cx="536005" cy="536005"/>
          </a:xfrm>
          <a:prstGeom prst="circularArrow">
            <a:avLst>
              <a:gd name="adj1" fmla="val 21455"/>
              <a:gd name="adj2" fmla="val 1142319"/>
              <a:gd name="adj3" fmla="val 20536529"/>
              <a:gd name="adj4" fmla="val 1182330"/>
              <a:gd name="adj5" fmla="val 18774"/>
            </a:avLst>
          </a:prstGeom>
          <a:solidFill>
            <a:srgbClr val="FF0000"/>
          </a:solidFill>
          <a:ln w="9525" cap="flat" cmpd="sng" algn="ctr">
            <a:noFill/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35" name="Circular Arrow 134"/>
          <p:cNvSpPr/>
          <p:nvPr>
            <p:custDataLst>
              <p:tags r:id="rId47"/>
            </p:custDataLst>
          </p:nvPr>
        </p:nvSpPr>
        <p:spPr>
          <a:xfrm>
            <a:off x="5084388" y="2163756"/>
            <a:ext cx="536005" cy="536005"/>
          </a:xfrm>
          <a:prstGeom prst="circularArrow">
            <a:avLst>
              <a:gd name="adj1" fmla="val 21455"/>
              <a:gd name="adj2" fmla="val 1142319"/>
              <a:gd name="adj3" fmla="val 20536529"/>
              <a:gd name="adj4" fmla="val 1182330"/>
              <a:gd name="adj5" fmla="val 18774"/>
            </a:avLst>
          </a:prstGeom>
          <a:solidFill>
            <a:srgbClr val="FF0000"/>
          </a:solidFill>
          <a:ln w="9525" cap="flat" cmpd="sng" algn="ctr">
            <a:noFill/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136" name="Straight Arrow Connector 135"/>
          <p:cNvCxnSpPr/>
          <p:nvPr>
            <p:custDataLst>
              <p:tags r:id="rId48"/>
            </p:custDataLst>
          </p:nvPr>
        </p:nvCxnSpPr>
        <p:spPr>
          <a:xfrm>
            <a:off x="6140919" y="4520385"/>
            <a:ext cx="1161927" cy="0"/>
          </a:xfrm>
          <a:prstGeom prst="straightConnector1">
            <a:avLst/>
          </a:prstGeom>
          <a:noFill/>
          <a:ln w="28575" cap="flat" cmpd="sng" algn="ctr">
            <a:solidFill>
              <a:srgbClr val="A80163"/>
            </a:solidFill>
            <a:prstDash val="solid"/>
            <a:tailEnd type="triangle"/>
          </a:ln>
          <a:effectLst/>
        </p:spPr>
      </p:cxnSp>
      <p:sp>
        <p:nvSpPr>
          <p:cNvPr id="137" name="TextBox 136"/>
          <p:cNvSpPr txBox="1"/>
          <p:nvPr>
            <p:custDataLst>
              <p:tags r:id="rId49"/>
            </p:custDataLst>
          </p:nvPr>
        </p:nvSpPr>
        <p:spPr>
          <a:xfrm>
            <a:off x="6387389" y="4338186"/>
            <a:ext cx="665247" cy="184666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err="1">
                <a:solidFill>
                  <a:srgbClr val="000000"/>
                </a:solidFill>
                <a:latin typeface="Bosch Office Sans"/>
                <a:cs typeface="Consolas" panose="020B0609020204030204" pitchFamily="49" charset="0"/>
              </a:rPr>
              <a:t>rmw_take</a:t>
            </a:r>
            <a:endParaRPr lang="en-US" sz="1200" dirty="0">
              <a:solidFill>
                <a:srgbClr val="000000"/>
              </a:solidFill>
              <a:latin typeface="Bosch Office Sans"/>
              <a:cs typeface="Consolas" panose="020B0609020204030204" pitchFamily="49" charset="0"/>
            </a:endParaRPr>
          </a:p>
        </p:txBody>
      </p:sp>
      <p:cxnSp>
        <p:nvCxnSpPr>
          <p:cNvPr id="138" name="Straight Arrow Connector 137"/>
          <p:cNvCxnSpPr/>
          <p:nvPr>
            <p:custDataLst>
              <p:tags r:id="rId50"/>
            </p:custDataLst>
          </p:nvPr>
        </p:nvCxnSpPr>
        <p:spPr>
          <a:xfrm>
            <a:off x="7860045" y="4510009"/>
            <a:ext cx="641681" cy="0"/>
          </a:xfrm>
          <a:prstGeom prst="straightConnector1">
            <a:avLst/>
          </a:prstGeom>
          <a:noFill/>
          <a:ln w="28575" cap="flat" cmpd="sng" algn="ctr">
            <a:solidFill>
              <a:srgbClr val="A80163"/>
            </a:solidFill>
            <a:prstDash val="solid"/>
            <a:tailEnd type="triangle"/>
          </a:ln>
          <a:effectLst/>
        </p:spPr>
      </p:cxnSp>
      <p:sp>
        <p:nvSpPr>
          <p:cNvPr id="139" name="TextBox 138"/>
          <p:cNvSpPr txBox="1"/>
          <p:nvPr>
            <p:custDataLst>
              <p:tags r:id="rId51"/>
            </p:custDataLst>
          </p:nvPr>
        </p:nvSpPr>
        <p:spPr>
          <a:xfrm>
            <a:off x="8012571" y="4327810"/>
            <a:ext cx="290144" cy="184666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0000"/>
                </a:solidFill>
                <a:latin typeface="Bosch Office Sans"/>
                <a:cs typeface="Consolas" panose="020B0609020204030204" pitchFamily="49" charset="0"/>
              </a:rPr>
              <a:t>take</a:t>
            </a:r>
          </a:p>
        </p:txBody>
      </p:sp>
      <p:cxnSp>
        <p:nvCxnSpPr>
          <p:cNvPr id="140" name="Straight Arrow Connector 139"/>
          <p:cNvCxnSpPr/>
          <p:nvPr>
            <p:custDataLst>
              <p:tags r:id="rId52"/>
            </p:custDataLst>
          </p:nvPr>
        </p:nvCxnSpPr>
        <p:spPr>
          <a:xfrm flipH="1">
            <a:off x="7860045" y="4598909"/>
            <a:ext cx="641681" cy="0"/>
          </a:xfrm>
          <a:prstGeom prst="straightConnector1">
            <a:avLst/>
          </a:prstGeom>
          <a:noFill/>
          <a:ln w="28575" cap="flat" cmpd="sng" algn="ctr">
            <a:solidFill>
              <a:srgbClr val="A80163"/>
            </a:solidFill>
            <a:prstDash val="solid"/>
            <a:tailEnd type="triangle"/>
          </a:ln>
          <a:effectLst/>
        </p:spPr>
      </p:cxnSp>
      <p:cxnSp>
        <p:nvCxnSpPr>
          <p:cNvPr id="141" name="Straight Arrow Connector 140"/>
          <p:cNvCxnSpPr/>
          <p:nvPr>
            <p:custDataLst>
              <p:tags r:id="rId53"/>
            </p:custDataLst>
          </p:nvPr>
        </p:nvCxnSpPr>
        <p:spPr>
          <a:xfrm flipH="1">
            <a:off x="6128219" y="4609285"/>
            <a:ext cx="1161927" cy="0"/>
          </a:xfrm>
          <a:prstGeom prst="straightConnector1">
            <a:avLst/>
          </a:prstGeom>
          <a:noFill/>
          <a:ln w="28575" cap="flat" cmpd="sng" algn="ctr">
            <a:solidFill>
              <a:srgbClr val="A80163"/>
            </a:solidFill>
            <a:prstDash val="solid"/>
            <a:tailEnd type="triangle"/>
          </a:ln>
          <a:effectLst/>
        </p:spPr>
      </p:cxnSp>
      <p:sp>
        <p:nvSpPr>
          <p:cNvPr id="142" name="TextBox 141"/>
          <p:cNvSpPr txBox="1"/>
          <p:nvPr>
            <p:custDataLst>
              <p:tags r:id="rId54"/>
            </p:custDataLst>
          </p:nvPr>
        </p:nvSpPr>
        <p:spPr>
          <a:xfrm>
            <a:off x="6419613" y="4601402"/>
            <a:ext cx="621965" cy="184666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0000"/>
                </a:solidFill>
                <a:latin typeface="Bosch Office Sans"/>
                <a:cs typeface="Consolas" panose="020B0609020204030204" pitchFamily="49" charset="0"/>
              </a:rPr>
              <a:t>message</a:t>
            </a:r>
          </a:p>
        </p:txBody>
      </p:sp>
      <p:sp>
        <p:nvSpPr>
          <p:cNvPr id="143" name="Rectangle 142"/>
          <p:cNvSpPr/>
          <p:nvPr>
            <p:custDataLst>
              <p:tags r:id="rId55"/>
            </p:custDataLst>
          </p:nvPr>
        </p:nvSpPr>
        <p:spPr>
          <a:xfrm>
            <a:off x="3900913" y="3736718"/>
            <a:ext cx="2222500" cy="1351921"/>
          </a:xfrm>
          <a:prstGeom prst="rect">
            <a:avLst/>
          </a:prstGeom>
          <a:solidFill>
            <a:srgbClr val="FFFFFF">
              <a:alpha val="0"/>
            </a:srgbClr>
          </a:solidFill>
          <a:ln w="28575" cap="flat" cmpd="sng" algn="ctr">
            <a:solidFill>
              <a:srgbClr val="0E78C5"/>
            </a:solidFill>
            <a:prstDash val="solid"/>
          </a:ln>
          <a:effectLst/>
        </p:spPr>
        <p:txBody>
          <a:bodyPr lIns="0" tIns="0" rIns="0" bIns="36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Cbg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-Executor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Homogeneous scheduling</a:t>
            </a:r>
            <a:b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</a:b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properties for all threads</a:t>
            </a:r>
          </a:p>
        </p:txBody>
      </p:sp>
      <p:sp>
        <p:nvSpPr>
          <p:cNvPr id="144" name="Circular Arrow 143"/>
          <p:cNvSpPr/>
          <p:nvPr>
            <p:custDataLst>
              <p:tags r:id="rId56"/>
            </p:custDataLst>
          </p:nvPr>
        </p:nvSpPr>
        <p:spPr>
          <a:xfrm>
            <a:off x="4735917" y="3856843"/>
            <a:ext cx="536005" cy="536005"/>
          </a:xfrm>
          <a:prstGeom prst="circularArrow">
            <a:avLst>
              <a:gd name="adj1" fmla="val 21455"/>
              <a:gd name="adj2" fmla="val 1142319"/>
              <a:gd name="adj3" fmla="val 20536529"/>
              <a:gd name="adj4" fmla="val 1182330"/>
              <a:gd name="adj5" fmla="val 18774"/>
            </a:avLst>
          </a:prstGeom>
          <a:solidFill>
            <a:srgbClr val="0E78C5"/>
          </a:solidFill>
          <a:ln w="9525" cap="flat" cmpd="sng" algn="ctr">
            <a:noFill/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145" name="Straight Arrow Connector 144"/>
          <p:cNvCxnSpPr/>
          <p:nvPr>
            <p:custDataLst>
              <p:tags r:id="rId57"/>
            </p:custDataLst>
          </p:nvPr>
        </p:nvCxnSpPr>
        <p:spPr>
          <a:xfrm flipV="1">
            <a:off x="1385758" y="3106353"/>
            <a:ext cx="2532660" cy="1263725"/>
          </a:xfrm>
          <a:prstGeom prst="straightConnector1">
            <a:avLst/>
          </a:prstGeom>
          <a:noFill/>
          <a:ln w="28575" cap="flat" cmpd="sng" algn="ctr">
            <a:solidFill>
              <a:srgbClr val="A80163"/>
            </a:solidFill>
            <a:prstDash val="sysDash"/>
            <a:tailEnd type="triangle"/>
          </a:ln>
          <a:effectLst/>
        </p:spPr>
      </p:cxnSp>
      <p:cxnSp>
        <p:nvCxnSpPr>
          <p:cNvPr id="146" name="Straight Arrow Connector 145"/>
          <p:cNvCxnSpPr/>
          <p:nvPr>
            <p:custDataLst>
              <p:tags r:id="rId58"/>
            </p:custDataLst>
          </p:nvPr>
        </p:nvCxnSpPr>
        <p:spPr>
          <a:xfrm>
            <a:off x="1385758" y="2451888"/>
            <a:ext cx="2484459" cy="1761179"/>
          </a:xfrm>
          <a:prstGeom prst="straightConnector1">
            <a:avLst/>
          </a:prstGeom>
          <a:noFill/>
          <a:ln w="28575" cap="flat" cmpd="sng" algn="ctr">
            <a:solidFill>
              <a:srgbClr val="A80163"/>
            </a:solidFill>
            <a:prstDash val="sysDash"/>
            <a:tailEnd type="triangle"/>
          </a:ln>
          <a:effectLst/>
        </p:spPr>
      </p:cxnSp>
      <p:cxnSp>
        <p:nvCxnSpPr>
          <p:cNvPr id="147" name="Straight Arrow Connector 146"/>
          <p:cNvCxnSpPr/>
          <p:nvPr>
            <p:custDataLst>
              <p:tags r:id="rId59"/>
            </p:custDataLst>
          </p:nvPr>
        </p:nvCxnSpPr>
        <p:spPr>
          <a:xfrm>
            <a:off x="6143850" y="2426453"/>
            <a:ext cx="1028027" cy="0"/>
          </a:xfrm>
          <a:prstGeom prst="straightConnector1">
            <a:avLst/>
          </a:prstGeom>
          <a:noFill/>
          <a:ln w="28575" cap="flat" cmpd="sng" algn="ctr">
            <a:solidFill>
              <a:srgbClr val="A80163"/>
            </a:solidFill>
            <a:prstDash val="solid"/>
            <a:tailEnd type="triangle"/>
          </a:ln>
          <a:effectLst/>
        </p:spPr>
      </p:cxnSp>
      <p:sp>
        <p:nvSpPr>
          <p:cNvPr id="148" name="TextBox 147"/>
          <p:cNvSpPr txBox="1"/>
          <p:nvPr>
            <p:custDataLst>
              <p:tags r:id="rId60"/>
            </p:custDataLst>
          </p:nvPr>
        </p:nvSpPr>
        <p:spPr>
          <a:xfrm>
            <a:off x="6323786" y="2244254"/>
            <a:ext cx="647613" cy="184666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err="1">
                <a:solidFill>
                  <a:srgbClr val="000000"/>
                </a:solidFill>
                <a:latin typeface="Bosch Office Sans"/>
                <a:cs typeface="Consolas" panose="020B0609020204030204" pitchFamily="49" charset="0"/>
              </a:rPr>
              <a:t>rmw_wait</a:t>
            </a:r>
            <a:endParaRPr lang="en-US" sz="1200" dirty="0">
              <a:solidFill>
                <a:srgbClr val="000000"/>
              </a:solidFill>
              <a:latin typeface="Bosch Office Sans"/>
              <a:cs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/>
          <p:nvPr>
            <p:custDataLst>
              <p:tags r:id="rId61"/>
            </p:custDataLst>
          </p:nvPr>
        </p:nvCxnSpPr>
        <p:spPr>
          <a:xfrm>
            <a:off x="7750521" y="2423039"/>
            <a:ext cx="754136" cy="0"/>
          </a:xfrm>
          <a:prstGeom prst="straightConnector1">
            <a:avLst/>
          </a:prstGeom>
          <a:noFill/>
          <a:ln w="28575" cap="flat" cmpd="sng" algn="ctr">
            <a:solidFill>
              <a:srgbClr val="A80163"/>
            </a:solidFill>
            <a:prstDash val="solid"/>
            <a:tailEnd type="triangle"/>
          </a:ln>
          <a:effectLst/>
        </p:spPr>
      </p:cxnSp>
      <p:sp>
        <p:nvSpPr>
          <p:cNvPr id="150" name="TextBox 149"/>
          <p:cNvSpPr txBox="1"/>
          <p:nvPr>
            <p:custDataLst>
              <p:tags r:id="rId62"/>
            </p:custDataLst>
          </p:nvPr>
        </p:nvSpPr>
        <p:spPr>
          <a:xfrm>
            <a:off x="7894501" y="2244254"/>
            <a:ext cx="272510" cy="184666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0000"/>
                </a:solidFill>
                <a:latin typeface="Bosch Office Sans"/>
                <a:cs typeface="Consolas" panose="020B0609020204030204" pitchFamily="49" charset="0"/>
              </a:rPr>
              <a:t>wait</a:t>
            </a:r>
          </a:p>
        </p:txBody>
      </p:sp>
      <p:cxnSp>
        <p:nvCxnSpPr>
          <p:cNvPr id="151" name="Straight Arrow Connector 150"/>
          <p:cNvCxnSpPr/>
          <p:nvPr>
            <p:custDataLst>
              <p:tags r:id="rId63"/>
            </p:custDataLst>
          </p:nvPr>
        </p:nvCxnSpPr>
        <p:spPr>
          <a:xfrm>
            <a:off x="6143850" y="2861569"/>
            <a:ext cx="1016121" cy="0"/>
          </a:xfrm>
          <a:prstGeom prst="straightConnector1">
            <a:avLst/>
          </a:prstGeom>
          <a:noFill/>
          <a:ln w="28575" cap="flat" cmpd="sng" algn="ctr">
            <a:solidFill>
              <a:srgbClr val="A80163"/>
            </a:solidFill>
            <a:prstDash val="solid"/>
            <a:tailEnd type="triangle"/>
          </a:ln>
          <a:effectLst/>
        </p:spPr>
      </p:cxnSp>
      <p:sp>
        <p:nvSpPr>
          <p:cNvPr id="152" name="TextBox 151"/>
          <p:cNvSpPr txBox="1"/>
          <p:nvPr>
            <p:custDataLst>
              <p:tags r:id="rId64"/>
            </p:custDataLst>
          </p:nvPr>
        </p:nvSpPr>
        <p:spPr>
          <a:xfrm>
            <a:off x="6339520" y="2679370"/>
            <a:ext cx="665247" cy="184666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err="1">
                <a:solidFill>
                  <a:srgbClr val="000000"/>
                </a:solidFill>
                <a:latin typeface="Bosch Office Sans"/>
                <a:cs typeface="Consolas" panose="020B0609020204030204" pitchFamily="49" charset="0"/>
              </a:rPr>
              <a:t>rmw_take</a:t>
            </a:r>
            <a:endParaRPr lang="en-US" sz="1200" dirty="0">
              <a:solidFill>
                <a:srgbClr val="000000"/>
              </a:solidFill>
              <a:latin typeface="Bosch Office Sans"/>
              <a:cs typeface="Consolas" panose="020B0609020204030204" pitchFamily="49" charset="0"/>
            </a:endParaRPr>
          </a:p>
        </p:txBody>
      </p:sp>
      <p:cxnSp>
        <p:nvCxnSpPr>
          <p:cNvPr id="153" name="Straight Arrow Connector 152"/>
          <p:cNvCxnSpPr/>
          <p:nvPr>
            <p:custDataLst>
              <p:tags r:id="rId65"/>
            </p:custDataLst>
          </p:nvPr>
        </p:nvCxnSpPr>
        <p:spPr>
          <a:xfrm>
            <a:off x="7731471" y="2851193"/>
            <a:ext cx="773186" cy="0"/>
          </a:xfrm>
          <a:prstGeom prst="straightConnector1">
            <a:avLst/>
          </a:prstGeom>
          <a:noFill/>
          <a:ln w="28575" cap="flat" cmpd="sng" algn="ctr">
            <a:solidFill>
              <a:srgbClr val="A80163"/>
            </a:solidFill>
            <a:prstDash val="solid"/>
            <a:tailEnd type="triangle"/>
          </a:ln>
          <a:effectLst/>
        </p:spPr>
      </p:cxnSp>
      <p:sp>
        <p:nvSpPr>
          <p:cNvPr id="154" name="TextBox 153"/>
          <p:cNvSpPr txBox="1"/>
          <p:nvPr>
            <p:custDataLst>
              <p:tags r:id="rId66"/>
            </p:custDataLst>
          </p:nvPr>
        </p:nvSpPr>
        <p:spPr>
          <a:xfrm>
            <a:off x="7915485" y="2668994"/>
            <a:ext cx="290144" cy="184666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0000"/>
                </a:solidFill>
                <a:latin typeface="Bosch Office Sans"/>
                <a:cs typeface="Consolas" panose="020B0609020204030204" pitchFamily="49" charset="0"/>
              </a:rPr>
              <a:t>take</a:t>
            </a:r>
          </a:p>
        </p:txBody>
      </p:sp>
      <p:cxnSp>
        <p:nvCxnSpPr>
          <p:cNvPr id="155" name="Straight Arrow Connector 154"/>
          <p:cNvCxnSpPr/>
          <p:nvPr>
            <p:custDataLst>
              <p:tags r:id="rId67"/>
            </p:custDataLst>
          </p:nvPr>
        </p:nvCxnSpPr>
        <p:spPr>
          <a:xfrm flipH="1">
            <a:off x="7738615" y="2940093"/>
            <a:ext cx="766043" cy="0"/>
          </a:xfrm>
          <a:prstGeom prst="straightConnector1">
            <a:avLst/>
          </a:prstGeom>
          <a:noFill/>
          <a:ln w="28575" cap="flat" cmpd="sng" algn="ctr">
            <a:solidFill>
              <a:srgbClr val="A80163"/>
            </a:solidFill>
            <a:prstDash val="solid"/>
            <a:tailEnd type="triangle"/>
          </a:ln>
          <a:effectLst/>
        </p:spPr>
      </p:cxnSp>
      <p:cxnSp>
        <p:nvCxnSpPr>
          <p:cNvPr id="156" name="Straight Arrow Connector 155"/>
          <p:cNvCxnSpPr/>
          <p:nvPr>
            <p:custDataLst>
              <p:tags r:id="rId68"/>
            </p:custDataLst>
          </p:nvPr>
        </p:nvCxnSpPr>
        <p:spPr>
          <a:xfrm flipH="1">
            <a:off x="6131151" y="2950469"/>
            <a:ext cx="1019295" cy="0"/>
          </a:xfrm>
          <a:prstGeom prst="straightConnector1">
            <a:avLst/>
          </a:prstGeom>
          <a:noFill/>
          <a:ln w="28575" cap="flat" cmpd="sng" algn="ctr">
            <a:solidFill>
              <a:srgbClr val="A80163"/>
            </a:solidFill>
            <a:prstDash val="solid"/>
            <a:tailEnd type="triangle"/>
          </a:ln>
          <a:effectLst/>
        </p:spPr>
      </p:cxnSp>
      <p:sp>
        <p:nvSpPr>
          <p:cNvPr id="157" name="TextBox 156"/>
          <p:cNvSpPr txBox="1"/>
          <p:nvPr>
            <p:custDataLst>
              <p:tags r:id="rId69"/>
            </p:custDataLst>
          </p:nvPr>
        </p:nvSpPr>
        <p:spPr>
          <a:xfrm>
            <a:off x="6371744" y="2942586"/>
            <a:ext cx="621965" cy="184666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0000"/>
                </a:solidFill>
                <a:latin typeface="Bosch Office Sans"/>
                <a:cs typeface="Consolas" panose="020B0609020204030204" pitchFamily="49" charset="0"/>
              </a:rPr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413468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Primary;-1;-1;-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LightBlue;-1;-1;-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1;-1;-1;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Violet;-1;-1;-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-2;-2;-1;-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-2;-2;-1;-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-2;-2;-1;-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Violet;-1;-1;-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LightBlue;-1;-1;-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Violet;-1;-1;-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LightBlue;-1;-1;-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Violet;-1;-1;-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LightGreen;-1;-1;-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Violet;-1;-1;-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-2;-2;-1;-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-2;-2;-1;-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-2;-2;-1;-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LightBlue;-1;-1;-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LightBlue;-1;-1;-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-2;-2;-1;-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LightBlue;-1;-1;-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1;-1;-1;-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LightGreen;-1;-2;-2;-1;-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LightGreen;-1;-2;-2;-1;-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LightGreen;-1;-2;-2;-1;-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LightGreen;-1;-2;-2;-1;-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Bosch Office Sans</vt:lpstr>
      <vt:lpstr>Calibri</vt:lpstr>
      <vt:lpstr>Calibri Light</vt:lpstr>
      <vt:lpstr>Consolas</vt:lpstr>
      <vt:lpstr>Office Theme</vt:lpstr>
      <vt:lpstr>PowerPoint Presentation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Ralph Lange</dc:creator>
  <cp:lastModifiedBy>Ralph Lange</cp:lastModifiedBy>
  <cp:revision>1</cp:revision>
  <dcterms:created xsi:type="dcterms:W3CDTF">2018-12-11T14:42:09Z</dcterms:created>
  <dcterms:modified xsi:type="dcterms:W3CDTF">2018-12-11T14:43:09Z</dcterms:modified>
</cp:coreProperties>
</file>