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theme/theme8.xml" ContentType="application/vnd.openxmlformats-officedocument.theme+xml"/>
  <Override PartName="/ppt/slideLayouts/slideLayout10.xml" ContentType="application/vnd.openxmlformats-officedocument.presentationml.slideLayout+xml"/>
  <Override PartName="/ppt/theme/theme9.xml" ContentType="application/vnd.openxmlformats-officedocument.theme+xml"/>
  <Override PartName="/ppt/slideLayouts/slideLayout11.xml" ContentType="application/vnd.openxmlformats-officedocument.presentationml.slideLayout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2" r:id="rId7"/>
    <p:sldMasterId id="2147483664" r:id="rId8"/>
    <p:sldMasterId id="2147483666" r:id="rId9"/>
    <p:sldMasterId id="2147483668" r:id="rId10"/>
  </p:sldMasterIdLst>
  <p:sldIdLst>
    <p:sldId id="256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57" r:id="rId22"/>
    <p:sldId id="258" r:id="rId23"/>
    <p:sldId id="259" r:id="rId24"/>
    <p:sldId id="260" r:id="rId25"/>
    <p:sldId id="261" r:id="rId26"/>
    <p:sldId id="272" r:id="rId27"/>
    <p:sldId id="273" r:id="rId28"/>
    <p:sldId id="274" r:id="rId29"/>
    <p:sldId id="275" r:id="rId30"/>
    <p:sldId id="276" r:id="rId31"/>
    <p:sldId id="277" r:id="rId32"/>
    <p:sldId id="282" r:id="rId33"/>
    <p:sldId id="278" r:id="rId34"/>
    <p:sldId id="279" r:id="rId35"/>
    <p:sldId id="280" r:id="rId36"/>
  </p:sldIdLst>
  <p:sldSz cx="9144000" cy="6858000" type="screen4x3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theme" Target="theme/theme1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167DC25-1D97-46A4-8365-DF7047C64012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41301565-BF72-4233-89CF-57F7BCAE2341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DA6E39EC-28F9-4F79-BD63-1D430506206B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72F8379-E897-4AD4-AE5B-039551FA463D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84C0DD6E-AC9D-4EF2-BA42-92EBE583706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1AFDB84-5073-43B7-BCA3-E15DA635BDF5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F5C964D1-331A-4933-A4E9-66D80D5C406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249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F5C964D1-331A-4933-A4E9-66D80D5C406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23880" y="4589640"/>
            <a:ext cx="3848400" cy="149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65240" y="4589640"/>
            <a:ext cx="3848400" cy="149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ED228B72-9249-4C8A-8BB2-2A64929CD20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F2D944CE-C4B7-4BD1-9F10-D1CE961F670D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35CD2130-3069-4AAC-B6C9-6D509A70287F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9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s-ES" sz="6000" b="0" strike="noStrike" spc="-1">
                <a:solidFill>
                  <a:schemeClr val="dk1"/>
                </a:solidFill>
                <a:latin typeface="Calibri Light"/>
              </a:rPr>
              <a:t>Haga clic para modificar el estilo de título del patrón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9BDAED5-AD02-44E3-813E-B47A7B0D9B36}" type="slidenum"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3200" b="0" strike="noStrike" spc="-1">
                <a:solidFill>
                  <a:schemeClr val="dk1"/>
                </a:solidFill>
                <a:latin typeface="Calibri Light"/>
              </a:rPr>
              <a:t>Haga clic para modificar el estilo de título del patrón</a:t>
            </a: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4628880" cy="487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3200" b="0" strike="noStrike" spc="-1">
                <a:solidFill>
                  <a:schemeClr val="dk1"/>
                </a:solidFill>
                <a:latin typeface="Calibri"/>
              </a:rPr>
              <a:t>Haga clic en el icono para agregar una imagen</a:t>
            </a: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30000" y="2057400"/>
            <a:ext cx="294876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600" b="0" strike="noStrike" spc="-1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lang="en-US" sz="16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BF27516-DC45-4BBB-AD53-7236DA7CFAE2}" type="slidenum"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Haga clic para modificar el estilo de título del patrón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Segundo nivel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Tercer nivel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1800" b="0" strike="noStrike" spc="-1">
                <a:solidFill>
                  <a:schemeClr val="dk1"/>
                </a:solidFill>
                <a:latin typeface="Calibri"/>
              </a:rPr>
              <a:t>Cuarto nivel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1800" b="0" strike="noStrike" spc="-1">
                <a:solidFill>
                  <a:schemeClr val="dk1"/>
                </a:solidFill>
                <a:latin typeface="Calibri"/>
              </a:rPr>
              <a:t>Quinto nivel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462256E-57E3-47B5-A4C0-1CE2D9A3A96B}" type="slidenum"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543720" y="365040"/>
            <a:ext cx="197136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Haga clic para modificar el estilo de título del patrón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28560" y="365040"/>
            <a:ext cx="580032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Segundo nivel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Tercer nivel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1800" b="0" strike="noStrike" spc="-1">
                <a:solidFill>
                  <a:schemeClr val="dk1"/>
                </a:solidFill>
                <a:latin typeface="Calibri"/>
              </a:rPr>
              <a:t>Cuarto nivel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1800" b="0" strike="noStrike" spc="-1">
                <a:solidFill>
                  <a:schemeClr val="dk1"/>
                </a:solidFill>
                <a:latin typeface="Calibri"/>
              </a:rPr>
              <a:t>Quinto nivel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D3E4173-7000-452F-9696-4580583AD3CE}" type="slidenum"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Haga clic para modificar el estilo de título del patrón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Segundo nivel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Tercer nivel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1800" b="0" strike="noStrike" spc="-1">
                <a:solidFill>
                  <a:schemeClr val="dk1"/>
                </a:solidFill>
                <a:latin typeface="Calibri"/>
              </a:rPr>
              <a:t>Cuarto nivel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1800" b="0" strike="noStrike" spc="-1">
                <a:solidFill>
                  <a:schemeClr val="dk1"/>
                </a:solidFill>
                <a:latin typeface="Calibri"/>
              </a:rPr>
              <a:t>Quinto nivel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DBC3D42-6D2B-4CDD-B9C8-8B92C1A44556}" type="slidenum"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6000" b="0" strike="noStrike" spc="-1">
                <a:solidFill>
                  <a:schemeClr val="dk1"/>
                </a:solidFill>
                <a:latin typeface="Calibri Light"/>
              </a:rPr>
              <a:t>Haga clic para modificar el estilo de título del patrón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BEEB408-F3B0-4B9B-9593-52342799FE19}" type="slidenum"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Haga clic para modificar el estilo de título del patrón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Segundo nivel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Tercer nivel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1800" b="0" strike="noStrike" spc="-1">
                <a:solidFill>
                  <a:schemeClr val="dk1"/>
                </a:solidFill>
                <a:latin typeface="Calibri"/>
              </a:rPr>
              <a:t>Cuarto nivel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1800" b="0" strike="noStrike" spc="-1">
                <a:solidFill>
                  <a:schemeClr val="dk1"/>
                </a:solidFill>
                <a:latin typeface="Calibri"/>
              </a:rPr>
              <a:t>Quinto nivel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29240" y="182556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Segundo nivel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Tercer nivel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1800" b="0" strike="noStrike" spc="-1">
                <a:solidFill>
                  <a:schemeClr val="dk1"/>
                </a:solidFill>
                <a:latin typeface="Calibri"/>
              </a:rPr>
              <a:t>Cuarto nivel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1800" b="0" strike="noStrike" spc="-1">
                <a:solidFill>
                  <a:schemeClr val="dk1"/>
                </a:solidFill>
                <a:latin typeface="Calibri"/>
              </a:rPr>
              <a:t>Quinto nivel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FD5CE8B-BA37-446C-A89D-939AF8E49E5B}" type="slidenum"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Haga clic para modificar el estilo de título del patrón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897045D-118A-4BF4-A4EC-FCFB4DE20EA8}" type="slidenum"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8231184-4C7A-40C1-944D-1AA96B797F92}" type="slidenum"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3200" b="0" strike="noStrike" spc="-1">
                <a:solidFill>
                  <a:schemeClr val="dk1"/>
                </a:solidFill>
                <a:latin typeface="Calibri Light"/>
              </a:rPr>
              <a:t>Haga clic para modificar el estilo de título del patrón</a:t>
            </a: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4628880" cy="487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3200" b="0" strike="noStrike" spc="-1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Segundo nivel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Tercer nivel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Cuarto nivel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Quinto nivel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30000" y="2057400"/>
            <a:ext cx="294876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600" b="0" strike="noStrike" spc="-1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lang="en-US" sz="16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9357BAA-43F4-493A-A46D-CF675EF62C2B}" type="slidenum"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s-ES" sz="6000" b="0" strike="noStrike" spc="-1">
                <a:solidFill>
                  <a:schemeClr val="dk1"/>
                </a:solidFill>
                <a:latin typeface="Calibri Light"/>
              </a:rPr>
              <a:t>Talleres de Análisis Político I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1143000" y="3602160"/>
            <a:ext cx="6857640" cy="3255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Sesión 4</a:t>
            </a: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25-26/11/2023</a:t>
            </a: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Pau Vall-Prat</a:t>
            </a: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pau.vall@uc3m.es</a:t>
            </a: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CuadroTexto 4"/>
          <p:cNvSpPr/>
          <p:nvPr/>
        </p:nvSpPr>
        <p:spPr>
          <a:xfrm>
            <a:off x="4572000" y="0"/>
            <a:ext cx="457164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 defTabSz="457200">
              <a:lnSpc>
                <a:spcPct val="100000"/>
              </a:lnSpc>
            </a:pPr>
            <a:r>
              <a:rPr lang="es-ES" sz="2000" b="0" strike="noStrike" spc="-1">
                <a:solidFill>
                  <a:schemeClr val="dk1">
                    <a:lumMod val="40000"/>
                    <a:lumOff val="60000"/>
                  </a:schemeClr>
                </a:solidFill>
                <a:latin typeface="CMSS10"/>
              </a:rPr>
              <a:t>Master de Análisis Político y Electoral</a:t>
            </a:r>
            <a:endParaRPr lang="es-ES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Picture 2" descr="Departamento de Ciencias Sociales de la Universidad Carlos III de Madrid |  UC3M"/>
          <p:cNvPicPr/>
          <p:nvPr/>
        </p:nvPicPr>
        <p:blipFill>
          <a:blip r:embed="rId2"/>
          <a:srcRect t="28335" b="29792"/>
          <a:stretch/>
        </p:blipFill>
        <p:spPr>
          <a:xfrm>
            <a:off x="0" y="0"/>
            <a:ext cx="2998080" cy="1255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i="1" strike="noStrike" spc="-1">
                <a:solidFill>
                  <a:schemeClr val="dk1"/>
                </a:solidFill>
                <a:latin typeface="Calibri Light"/>
              </a:rPr>
              <a:t>Ejercicio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Queremos conocer la posición del PP en el ranquin de partido más votado para cada municipio. Queremos una variable que lo indique. 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Recomendación: seleccionad las variables imprescindibles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Pistas: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Reshape wide </a:t>
            </a:r>
            <a:r>
              <a:rPr lang="es-ES" sz="2400" b="0" strike="noStrike" spc="-1">
                <a:solidFill>
                  <a:schemeClr val="dk1"/>
                </a:solidFill>
                <a:latin typeface="Wingdings"/>
              </a:rPr>
              <a:t></a:t>
            </a: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 long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Group_by, arrange, mutate  [Pista: row_number()]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Reshape long</a:t>
            </a:r>
            <a:r>
              <a:rPr lang="es-ES" sz="2400" b="0" strike="noStrike" spc="-1">
                <a:solidFill>
                  <a:schemeClr val="dk1"/>
                </a:solidFill>
                <a:latin typeface="Wingdings"/>
              </a:rPr>
              <a:t></a:t>
            </a: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wide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Join!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i="1" strike="noStrike" spc="-1">
                <a:solidFill>
                  <a:schemeClr val="dk1"/>
                </a:solidFill>
                <a:latin typeface="Calibri Light"/>
              </a:rPr>
              <a:t>Ejercicio (cont.)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Comprobad si el alcalde del municipio se corresponde con la fuerza más votada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6000" b="0" strike="noStrike" spc="-1">
                <a:solidFill>
                  <a:schemeClr val="dk1"/>
                </a:solidFill>
                <a:latin typeface="Calibri Light"/>
              </a:rPr>
              <a:t>Loops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2787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¿Qué es un loop?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Una forma de repetir varias veces las mismas órdenes sin tener que repetir el mismo código una y otra vez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Se parece un poco a la creación de una función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Hay funciones como mutate_if() o across() que funcionan con una lógica similar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1133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3000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2 tipos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30000" y="1681200"/>
            <a:ext cx="386784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400" b="1" strike="noStrike" spc="-1">
                <a:solidFill>
                  <a:schemeClr val="dk1"/>
                </a:solidFill>
                <a:latin typeface="Calibri"/>
              </a:rPr>
              <a:t>Indicando nº de repeticiones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30000" y="2505240"/>
            <a:ext cx="3867840" cy="3852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2 apartados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for (x in vector)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x es el nombre del objeto que se usará en el loop para cada elemento del vector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9144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{}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Contiene el código que se repetirá cada vez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629240" y="1681200"/>
            <a:ext cx="388476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400" b="1" strike="noStrike" spc="-1">
                <a:solidFill>
                  <a:schemeClr val="dk1"/>
                </a:solidFill>
                <a:latin typeface="Calibri"/>
              </a:rPr>
              <a:t>Hasta cumplir una condición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629240" y="2505240"/>
            <a:ext cx="388692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2 apartados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while (x &lt; 0.5)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x es el nombre del objeto que se verificará si cumple la condición lógica indicada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Cuando la condición se cumple, el loop se para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{}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Contiene el código que se repetirá cada vez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9342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Ejemplo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5032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Queremos saber cuanto es el valor al cuadrado de todos los números del 1 al 25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Creamos un vector. </a:t>
            </a:r>
            <a:r>
              <a:rPr lang="es-ES" sz="2000" b="0" strike="noStrike" spc="-1">
                <a:solidFill>
                  <a:schemeClr val="dk1"/>
                </a:solidFill>
                <a:latin typeface="Courier New"/>
              </a:rPr>
              <a:t>numeros &lt;- 1:25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Definimos un loop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000" b="0" strike="noStrike" spc="-1">
                <a:solidFill>
                  <a:schemeClr val="dk1"/>
                </a:solidFill>
                <a:latin typeface="Courier New"/>
              </a:rPr>
              <a:t>for (i in números){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000" b="0" strike="noStrike" spc="-1">
                <a:solidFill>
                  <a:schemeClr val="dk1"/>
                </a:solidFill>
                <a:latin typeface="Courier New"/>
              </a:rPr>
              <a:t>x &lt;- i^2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000" b="0" strike="noStrike" spc="-1">
                <a:solidFill>
                  <a:schemeClr val="dk1"/>
                </a:solidFill>
                <a:latin typeface="Courier New"/>
              </a:rPr>
              <a:t>print(paste(i,"al cuadrado es igual a:",x))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000" b="0" strike="noStrike" spc="-1">
                <a:solidFill>
                  <a:schemeClr val="dk1"/>
                </a:solidFill>
                <a:latin typeface="Courier New"/>
              </a:rPr>
              <a:t>}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También podríamos buscar el primer número que, al azar supere el 0.5 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0215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Ejercicio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Haz un loop para guardar en formato .csv o .rds y por separado los resultados electorales en cada CA en las elecciones de 2023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3683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23880" y="278352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6000" b="0" strike="noStrike" spc="-1">
                <a:solidFill>
                  <a:schemeClr val="dk1"/>
                </a:solidFill>
                <a:latin typeface="Calibri Light"/>
              </a:rPr>
              <a:t>Gestionar datos perdidos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14" name="Picture 3" descr="Pin page"/>
          <p:cNvPicPr/>
          <p:nvPr/>
        </p:nvPicPr>
        <p:blipFill>
          <a:blip r:embed="rId2"/>
          <a:stretch/>
        </p:blipFill>
        <p:spPr>
          <a:xfrm>
            <a:off x="2633400" y="620280"/>
            <a:ext cx="3867120" cy="3589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El problema de los NA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918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Pasan desapercibidos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Antes de afrontar un análisis es clave ser consciente de la magnitud de la tragedia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Pueden sesgar los resultados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Hay que entender qué hay detrás de los NA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Sesgo de no respuesta?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Ocultación de preferencias?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Temas sensibles?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¿Qué hacemos?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1" strike="noStrike" spc="-1">
                <a:solidFill>
                  <a:schemeClr val="dk1"/>
                </a:solidFill>
                <a:latin typeface="Calibri"/>
              </a:rPr>
              <a:t>Explorar y describir en detalle nuestros datos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1. No hacer nada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800" b="1" strike="noStrike" spc="-1">
                <a:solidFill>
                  <a:schemeClr val="dk1"/>
                </a:solidFill>
                <a:latin typeface="Calibri"/>
              </a:rPr>
              <a:t>Missing Completely at Random (MCAR)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Si están uniformemente distribuidos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No correlacionan con otras variables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La existencia de NAs es aleatoria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No sesgaran los resultados porque la probabilidad de observar NA es igual para todas las unidades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6000" b="0" strike="noStrike" spc="-1">
                <a:solidFill>
                  <a:schemeClr val="dk1"/>
                </a:solidFill>
                <a:latin typeface="Calibri Light"/>
              </a:rPr>
              <a:t>Modificar la estructura de una base de datos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El paquete tidyr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2. Incorporar NAs en el análisis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Es válida cuando tenemos NAs del tipo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800" b="1" strike="noStrike" spc="-1">
                <a:solidFill>
                  <a:schemeClr val="dk1"/>
                </a:solidFill>
                <a:latin typeface="Calibri"/>
              </a:rPr>
              <a:t>Missing at Random (MAR)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La probabilidad de observar NA en una variable está relacionada con otra información disponible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Hay varias estrategias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Excluir del modelo 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controlando por las variables que afectan la probabilidad de NA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Imputar valores a las unidades con NA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Asignar un valor a partir de otra información disponible.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Estrategias (1)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28560" y="1571348"/>
            <a:ext cx="8515440" cy="5088652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 dirty="0">
                <a:solidFill>
                  <a:schemeClr val="dk1"/>
                </a:solidFill>
                <a:latin typeface="Calibri"/>
              </a:rPr>
              <a:t>Excluir del análisis</a:t>
            </a: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 dirty="0">
                <a:solidFill>
                  <a:schemeClr val="dk1"/>
                </a:solidFill>
                <a:latin typeface="Calibri"/>
              </a:rPr>
              <a:t>Todas las observaciones con algún NA en alguna variable</a:t>
            </a:r>
            <a:endParaRPr lang="en-US" sz="2400" b="0" strike="noStrike" spc="-1" dirty="0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 dirty="0">
                <a:solidFill>
                  <a:schemeClr val="dk1"/>
                </a:solidFill>
                <a:latin typeface="Calibri"/>
              </a:rPr>
              <a:t>Las observaciones con NA en las variables relevantes</a:t>
            </a:r>
            <a:endParaRPr lang="en-US" sz="2400" b="0" strike="noStrike" spc="-1" dirty="0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 dirty="0">
                <a:solidFill>
                  <a:schemeClr val="dk1"/>
                </a:solidFill>
                <a:latin typeface="Calibri"/>
              </a:rPr>
              <a:t>Imputación simple</a:t>
            </a: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 dirty="0">
                <a:solidFill>
                  <a:schemeClr val="dk1"/>
                </a:solidFill>
                <a:latin typeface="Calibri"/>
              </a:rPr>
              <a:t>Media/Mediana: asignar el valor </a:t>
            </a:r>
            <a:r>
              <a:rPr lang="es-ES" sz="2400" b="0" strike="noStrike" spc="-1" dirty="0" err="1">
                <a:solidFill>
                  <a:schemeClr val="dk1"/>
                </a:solidFill>
                <a:latin typeface="Calibri"/>
              </a:rPr>
              <a:t>medi</a:t>
            </a:r>
            <a:r>
              <a:rPr lang="es-ES" sz="2400" b="0" strike="noStrike" spc="-1" dirty="0">
                <a:solidFill>
                  <a:schemeClr val="dk1"/>
                </a:solidFill>
                <a:latin typeface="Calibri"/>
              </a:rPr>
              <a:t>(</a:t>
            </a:r>
            <a:r>
              <a:rPr lang="es-ES" sz="2400" b="0" strike="noStrike" spc="-1" dirty="0" err="1">
                <a:solidFill>
                  <a:schemeClr val="dk1"/>
                </a:solidFill>
                <a:latin typeface="Calibri"/>
              </a:rPr>
              <a:t>an</a:t>
            </a:r>
            <a:r>
              <a:rPr lang="es-ES" sz="2400" b="0" strike="noStrike" spc="-1" dirty="0">
                <a:solidFill>
                  <a:schemeClr val="dk1"/>
                </a:solidFill>
                <a:latin typeface="Calibri"/>
              </a:rPr>
              <a:t>)o de la variable</a:t>
            </a:r>
            <a:endParaRPr lang="en-US" sz="2400" b="0" strike="noStrike" spc="-1" dirty="0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 dirty="0">
                <a:solidFill>
                  <a:schemeClr val="dk1"/>
                </a:solidFill>
                <a:latin typeface="Calibri"/>
              </a:rPr>
              <a:t>Interpolar valores: válido para datos panel, p.ej.</a:t>
            </a:r>
            <a:endParaRPr lang="en-US" sz="2400" b="0" strike="noStrike" spc="-1" dirty="0">
              <a:solidFill>
                <a:schemeClr val="dk1"/>
              </a:solidFill>
              <a:latin typeface="Calibri"/>
            </a:endParaRPr>
          </a:p>
          <a:p>
            <a:pPr marL="1296000" lvl="2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 dirty="0">
                <a:solidFill>
                  <a:schemeClr val="dk1"/>
                </a:solidFill>
                <a:latin typeface="Calibri"/>
              </a:rPr>
              <a:t>Usar </a:t>
            </a:r>
            <a:r>
              <a:rPr lang="es-ES" sz="2000" b="0" strike="noStrike" spc="-1" dirty="0" err="1">
                <a:solidFill>
                  <a:schemeClr val="dk1"/>
                </a:solidFill>
                <a:latin typeface="Calibri"/>
              </a:rPr>
              <a:t>na.approx</a:t>
            </a:r>
            <a:r>
              <a:rPr lang="es-ES" sz="2000" b="0" strike="noStrike" spc="-1" dirty="0">
                <a:solidFill>
                  <a:schemeClr val="dk1"/>
                </a:solidFill>
                <a:latin typeface="Calibri"/>
              </a:rPr>
              <a:t>() del paquete ‘zoo’ </a:t>
            </a:r>
            <a:endParaRPr lang="en-US" sz="2000" b="0" strike="noStrike" spc="-1" dirty="0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 dirty="0">
                <a:solidFill>
                  <a:schemeClr val="dk1"/>
                </a:solidFill>
                <a:latin typeface="Calibri"/>
              </a:rPr>
              <a:t>Asignar el anterior/siguiente valor: también en datos panel</a:t>
            </a:r>
            <a:endParaRPr lang="en-US" sz="2400" b="0" strike="noStrike" spc="-1" dirty="0">
              <a:solidFill>
                <a:schemeClr val="dk1"/>
              </a:solidFill>
              <a:latin typeface="Calibri"/>
            </a:endParaRPr>
          </a:p>
          <a:p>
            <a:pPr marL="1296000" lvl="2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 dirty="0">
                <a:solidFill>
                  <a:schemeClr val="dk1"/>
                </a:solidFill>
                <a:latin typeface="Calibri"/>
              </a:rPr>
              <a:t>Usar </a:t>
            </a:r>
            <a:r>
              <a:rPr lang="es-ES" sz="2000" b="0" strike="noStrike" spc="-1" dirty="0" err="1">
                <a:solidFill>
                  <a:schemeClr val="dk1"/>
                </a:solidFill>
                <a:latin typeface="Calibri"/>
              </a:rPr>
              <a:t>fill</a:t>
            </a:r>
            <a:r>
              <a:rPr lang="es-ES" sz="2000" b="0" strike="noStrike" spc="-1" dirty="0">
                <a:solidFill>
                  <a:schemeClr val="dk1"/>
                </a:solidFill>
                <a:latin typeface="Calibri"/>
              </a:rPr>
              <a:t>()</a:t>
            </a:r>
            <a:endParaRPr lang="en-US" sz="2000" b="0" strike="noStrike" spc="-1" dirty="0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 dirty="0">
                <a:solidFill>
                  <a:schemeClr val="dk1"/>
                </a:solidFill>
                <a:latin typeface="Calibri"/>
              </a:rPr>
              <a:t>Hot </a:t>
            </a:r>
            <a:r>
              <a:rPr lang="es-ES" sz="2400" b="0" strike="noStrike" spc="-1" dirty="0" err="1">
                <a:solidFill>
                  <a:schemeClr val="dk1"/>
                </a:solidFill>
                <a:latin typeface="Calibri"/>
              </a:rPr>
              <a:t>Deck</a:t>
            </a:r>
            <a:r>
              <a:rPr lang="es-ES" sz="2400" b="0" strike="noStrike" spc="-1" dirty="0">
                <a:solidFill>
                  <a:schemeClr val="dk1"/>
                </a:solidFill>
                <a:latin typeface="Calibri"/>
              </a:rPr>
              <a:t>: remplazar con un valor aleatorio a partir de un subconjunto de datos muy parecido al del resto de observaciones</a:t>
            </a:r>
            <a:endParaRPr lang="en-US" sz="2400" b="0" strike="noStrike" spc="-1" dirty="0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Estrategias (2)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83473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Imputación predictiva</a:t>
            </a: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 dirty="0">
                <a:solidFill>
                  <a:schemeClr val="dk1"/>
                </a:solidFill>
                <a:latin typeface="Calibri"/>
              </a:rPr>
              <a:t>A partir de modelos de regresión</a:t>
            </a:r>
            <a:endParaRPr lang="en-US" sz="2400" b="0" strike="noStrike" spc="-1" dirty="0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 dirty="0">
                <a:solidFill>
                  <a:schemeClr val="dk1"/>
                </a:solidFill>
                <a:latin typeface="Calibri"/>
              </a:rPr>
              <a:t>Modelos de regresión estocástica: ídem + error </a:t>
            </a:r>
            <a:r>
              <a:rPr lang="es-ES" sz="2400" b="0" strike="noStrike" spc="-1" dirty="0" err="1">
                <a:solidFill>
                  <a:schemeClr val="dk1"/>
                </a:solidFill>
                <a:latin typeface="Calibri"/>
              </a:rPr>
              <a:t>term</a:t>
            </a:r>
            <a:endParaRPr lang="en-US" sz="2400" b="0" strike="noStrike" spc="-1" dirty="0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 dirty="0">
                <a:solidFill>
                  <a:schemeClr val="dk1"/>
                </a:solidFill>
                <a:latin typeface="Calibri"/>
              </a:rPr>
              <a:t>Imputación de </a:t>
            </a:r>
            <a:r>
              <a:rPr lang="es-ES" sz="2400" b="0" strike="noStrike" spc="-1" dirty="0" err="1">
                <a:solidFill>
                  <a:schemeClr val="dk1"/>
                </a:solidFill>
                <a:latin typeface="Calibri"/>
              </a:rPr>
              <a:t>matching</a:t>
            </a:r>
            <a:r>
              <a:rPr lang="es-ES" sz="2400" b="0" strike="noStrike" spc="-1" dirty="0">
                <a:solidFill>
                  <a:schemeClr val="dk1"/>
                </a:solidFill>
                <a:latin typeface="Calibri"/>
              </a:rPr>
              <a:t>: calcula un promedio de k valores en observaciones muy parecidas a la que tiene NA</a:t>
            </a:r>
            <a:endParaRPr lang="en-US" sz="2400" b="0" strike="noStrike" spc="-1" dirty="0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 dirty="0">
                <a:solidFill>
                  <a:schemeClr val="dk1"/>
                </a:solidFill>
                <a:latin typeface="Calibri"/>
              </a:rPr>
              <a:t>Imputación múltiple</a:t>
            </a: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 dirty="0">
                <a:solidFill>
                  <a:schemeClr val="dk1"/>
                </a:solidFill>
                <a:latin typeface="Calibri"/>
              </a:rPr>
              <a:t>Similar a alguna anterior pero generando varias bases de datos, analizándolas por separado y combinando los resultados</a:t>
            </a:r>
            <a:endParaRPr lang="en-US" sz="2400" b="0" strike="noStrike" spc="-1" dirty="0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 dirty="0">
                <a:solidFill>
                  <a:schemeClr val="dk1"/>
                </a:solidFill>
                <a:latin typeface="Calibri"/>
              </a:rPr>
              <a:t>Paquetes: </a:t>
            </a:r>
            <a:r>
              <a:rPr lang="es-ES" sz="2400" b="0" strike="noStrike" spc="-1" dirty="0" err="1">
                <a:solidFill>
                  <a:schemeClr val="dk1"/>
                </a:solidFill>
                <a:latin typeface="Calibri"/>
              </a:rPr>
              <a:t>mice</a:t>
            </a:r>
            <a:r>
              <a:rPr lang="es-ES" sz="2400" b="0" strike="noStrike" spc="-1" dirty="0">
                <a:solidFill>
                  <a:schemeClr val="dk1"/>
                </a:solidFill>
                <a:latin typeface="Calibri"/>
              </a:rPr>
              <a:t> &amp; Amelia</a:t>
            </a:r>
            <a:endParaRPr lang="en-US" sz="24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lang="en-US" sz="2400" b="0" strike="noStrike" spc="-1" dirty="0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strike="noStrike" spc="-1" dirty="0">
                <a:solidFill>
                  <a:schemeClr val="dk1"/>
                </a:solidFill>
                <a:latin typeface="Calibri Light"/>
              </a:rPr>
              <a:t>Ejemplo: </a:t>
            </a:r>
            <a:r>
              <a:rPr lang="es-ES" sz="4400" b="0" i="1" strike="noStrike" spc="-1" dirty="0" err="1">
                <a:solidFill>
                  <a:schemeClr val="dk1"/>
                </a:solidFill>
                <a:latin typeface="Calibri Light"/>
              </a:rPr>
              <a:t>Mice</a:t>
            </a:r>
            <a:endParaRPr lang="en-US" sz="4400" b="0" i="1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28560" y="2314221"/>
            <a:ext cx="8347320" cy="3873587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>
              <a:spcBef>
                <a:spcPts val="499"/>
              </a:spcBef>
            </a:pPr>
            <a:r>
              <a:rPr lang="en-US" sz="2400" b="1" spc="-1" dirty="0">
                <a:solidFill>
                  <a:schemeClr val="dk1"/>
                </a:solidFill>
                <a:latin typeface="Calibri"/>
              </a:rPr>
              <a:t>mice()</a:t>
            </a:r>
          </a:p>
          <a:p>
            <a:pPr marL="457200" indent="-457200" defTabSz="914400">
              <a:lnSpc>
                <a:spcPct val="90000"/>
              </a:lnSpc>
              <a:spcBef>
                <a:spcPts val="499"/>
              </a:spcBef>
              <a:buAutoNum type="arabicPeriod"/>
            </a:pPr>
            <a:r>
              <a:rPr lang="en-US" sz="2400" spc="-1" dirty="0" err="1">
                <a:solidFill>
                  <a:schemeClr val="dk1"/>
                </a:solidFill>
                <a:latin typeface="Calibri"/>
              </a:rPr>
              <a:t>Crear</a:t>
            </a:r>
            <a:r>
              <a:rPr lang="en-US" sz="2400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en-US" sz="2400" spc="-1" dirty="0" err="1">
                <a:solidFill>
                  <a:schemeClr val="dk1"/>
                </a:solidFill>
                <a:latin typeface="Calibri"/>
              </a:rPr>
              <a:t>varias</a:t>
            </a:r>
            <a:r>
              <a:rPr lang="en-US" sz="2400" spc="-1" dirty="0">
                <a:solidFill>
                  <a:schemeClr val="dk1"/>
                </a:solidFill>
                <a:latin typeface="Calibri"/>
              </a:rPr>
              <a:t> bases de </a:t>
            </a:r>
            <a:r>
              <a:rPr lang="en-US" sz="2400" spc="-1" dirty="0" err="1">
                <a:solidFill>
                  <a:schemeClr val="dk1"/>
                </a:solidFill>
                <a:latin typeface="Calibri"/>
              </a:rPr>
              <a:t>datos</a:t>
            </a:r>
            <a:r>
              <a:rPr lang="en-US" sz="2400" spc="-1" dirty="0">
                <a:solidFill>
                  <a:schemeClr val="dk1"/>
                </a:solidFill>
                <a:latin typeface="Calibri"/>
              </a:rPr>
              <a:t>, </a:t>
            </a:r>
            <a:r>
              <a:rPr lang="en-US" sz="2400" spc="-1" dirty="0" err="1">
                <a:solidFill>
                  <a:schemeClr val="dk1"/>
                </a:solidFill>
                <a:latin typeface="Calibri"/>
              </a:rPr>
              <a:t>equivalentes</a:t>
            </a:r>
            <a:r>
              <a:rPr lang="en-US" sz="2400" spc="-1" dirty="0">
                <a:solidFill>
                  <a:schemeClr val="dk1"/>
                </a:solidFill>
                <a:latin typeface="Calibri"/>
              </a:rPr>
              <a:t> entre </a:t>
            </a:r>
            <a:r>
              <a:rPr lang="en-US" sz="2400" spc="-1" dirty="0" err="1">
                <a:solidFill>
                  <a:schemeClr val="dk1"/>
                </a:solidFill>
                <a:latin typeface="Calibri"/>
              </a:rPr>
              <a:t>ellas</a:t>
            </a:r>
            <a:r>
              <a:rPr lang="en-US" sz="2400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en-US" sz="2400" spc="-1" dirty="0" err="1">
                <a:solidFill>
                  <a:schemeClr val="dk1"/>
                </a:solidFill>
                <a:latin typeface="Calibri"/>
              </a:rPr>
              <a:t>en</a:t>
            </a:r>
            <a:r>
              <a:rPr lang="en-US" sz="2400" spc="-1" dirty="0">
                <a:solidFill>
                  <a:schemeClr val="dk1"/>
                </a:solidFill>
                <a:latin typeface="Calibri"/>
              </a:rPr>
              <a:t> las que los NA se </a:t>
            </a:r>
            <a:r>
              <a:rPr lang="en-US" sz="2400" spc="-1" dirty="0" err="1">
                <a:solidFill>
                  <a:schemeClr val="dk1"/>
                </a:solidFill>
                <a:latin typeface="Calibri"/>
              </a:rPr>
              <a:t>sustituyen</a:t>
            </a:r>
            <a:r>
              <a:rPr lang="en-US" sz="2400" spc="-1" dirty="0">
                <a:solidFill>
                  <a:schemeClr val="dk1"/>
                </a:solidFill>
                <a:latin typeface="Calibri"/>
              </a:rPr>
              <a:t> por </a:t>
            </a:r>
            <a:r>
              <a:rPr lang="en-US" sz="2400" spc="-1" dirty="0" err="1">
                <a:solidFill>
                  <a:schemeClr val="dk1"/>
                </a:solidFill>
                <a:latin typeface="Calibri"/>
              </a:rPr>
              <a:t>valores</a:t>
            </a:r>
            <a:r>
              <a:rPr lang="en-US" sz="2400" spc="-1" dirty="0">
                <a:solidFill>
                  <a:schemeClr val="dk1"/>
                </a:solidFill>
                <a:latin typeface="Calibri"/>
              </a:rPr>
              <a:t> que son </a:t>
            </a:r>
            <a:r>
              <a:rPr lang="en-US" sz="2400" spc="-1" dirty="0" err="1">
                <a:solidFill>
                  <a:schemeClr val="dk1"/>
                </a:solidFill>
                <a:latin typeface="Calibri"/>
              </a:rPr>
              <a:t>congruentes</a:t>
            </a:r>
            <a:r>
              <a:rPr lang="en-US" sz="2400" spc="-1" dirty="0">
                <a:solidFill>
                  <a:schemeClr val="dk1"/>
                </a:solidFill>
                <a:latin typeface="Calibri"/>
              </a:rPr>
              <a:t> con lo </a:t>
            </a:r>
            <a:r>
              <a:rPr lang="en-US" sz="2400" spc="-1" dirty="0" err="1">
                <a:solidFill>
                  <a:schemeClr val="dk1"/>
                </a:solidFill>
                <a:latin typeface="Calibri"/>
              </a:rPr>
              <a:t>observado</a:t>
            </a:r>
            <a:r>
              <a:rPr lang="en-US" sz="2400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en-US" sz="2400" spc="-1" dirty="0" err="1">
                <a:solidFill>
                  <a:schemeClr val="dk1"/>
                </a:solidFill>
                <a:latin typeface="Calibri"/>
              </a:rPr>
              <a:t>en</a:t>
            </a:r>
            <a:r>
              <a:rPr lang="en-US" sz="2400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en-US" sz="2400" spc="-1" dirty="0" err="1">
                <a:solidFill>
                  <a:schemeClr val="dk1"/>
                </a:solidFill>
                <a:latin typeface="Calibri"/>
              </a:rPr>
              <a:t>el</a:t>
            </a:r>
            <a:r>
              <a:rPr lang="en-US" sz="2400" spc="-1" dirty="0">
                <a:solidFill>
                  <a:schemeClr val="dk1"/>
                </a:solidFill>
                <a:latin typeface="Calibri"/>
              </a:rPr>
              <a:t> resto de </a:t>
            </a:r>
            <a:r>
              <a:rPr lang="en-US" sz="2400" spc="-1" dirty="0" err="1">
                <a:solidFill>
                  <a:schemeClr val="dk1"/>
                </a:solidFill>
                <a:latin typeface="Calibri"/>
              </a:rPr>
              <a:t>observaciones</a:t>
            </a:r>
            <a:endParaRPr lang="en-US" sz="2400" spc="-1" dirty="0">
              <a:solidFill>
                <a:schemeClr val="dk1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499"/>
              </a:spcBef>
            </a:pPr>
            <a:r>
              <a:rPr lang="en-US" sz="2400" b="1" spc="-1" dirty="0">
                <a:solidFill>
                  <a:schemeClr val="dk1"/>
                </a:solidFill>
                <a:latin typeface="Calibri"/>
              </a:rPr>
              <a:t>with()</a:t>
            </a:r>
          </a:p>
          <a:p>
            <a:pPr marL="457200" indent="-457200" defTabSz="914400">
              <a:lnSpc>
                <a:spcPct val="90000"/>
              </a:lnSpc>
              <a:spcBef>
                <a:spcPts val="499"/>
              </a:spcBef>
              <a:buFont typeface="+mj-lt"/>
              <a:buAutoNum type="arabicPeriod" startAt="2"/>
            </a:pPr>
            <a:r>
              <a:rPr lang="en-US" sz="2400" b="0" strike="noStrike" spc="-1" dirty="0" err="1">
                <a:solidFill>
                  <a:schemeClr val="dk1"/>
                </a:solidFill>
                <a:latin typeface="Calibri"/>
              </a:rPr>
              <a:t>Hacer</a:t>
            </a: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 los </a:t>
            </a:r>
            <a:r>
              <a:rPr lang="en-US" sz="2400" b="0" strike="noStrike" spc="-1" dirty="0" err="1">
                <a:solidFill>
                  <a:schemeClr val="dk1"/>
                </a:solidFill>
                <a:latin typeface="Calibri"/>
              </a:rPr>
              <a:t>análisis</a:t>
            </a: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 por </a:t>
            </a:r>
            <a:r>
              <a:rPr lang="en-US" sz="2400" b="0" strike="noStrike" spc="-1" dirty="0" err="1">
                <a:solidFill>
                  <a:schemeClr val="dk1"/>
                </a:solidFill>
                <a:latin typeface="Calibri"/>
              </a:rPr>
              <a:t>separado</a:t>
            </a: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chemeClr val="dk1"/>
                </a:solidFill>
                <a:latin typeface="Calibri"/>
              </a:rPr>
              <a:t>en</a:t>
            </a: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chemeClr val="dk1"/>
                </a:solidFill>
                <a:latin typeface="Calibri"/>
              </a:rPr>
              <a:t>cada</a:t>
            </a: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 una de las bases de </a:t>
            </a:r>
            <a:r>
              <a:rPr lang="en-US" sz="2400" b="0" strike="noStrike" spc="-1" dirty="0" err="1">
                <a:solidFill>
                  <a:schemeClr val="dk1"/>
                </a:solidFill>
                <a:latin typeface="Calibri"/>
              </a:rPr>
              <a:t>datos</a:t>
            </a: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chemeClr val="dk1"/>
                </a:solidFill>
                <a:latin typeface="Calibri"/>
              </a:rPr>
              <a:t>creadas</a:t>
            </a:r>
            <a:endParaRPr lang="en-US" sz="2400" b="0" strike="noStrike" spc="-1" dirty="0">
              <a:solidFill>
                <a:schemeClr val="dk1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499"/>
              </a:spcBef>
            </a:pPr>
            <a:r>
              <a:rPr lang="en-US" sz="2400" b="1" spc="-1" dirty="0">
                <a:solidFill>
                  <a:schemeClr val="dk1"/>
                </a:solidFill>
                <a:latin typeface="Calibri"/>
              </a:rPr>
              <a:t>pool()</a:t>
            </a:r>
          </a:p>
          <a:p>
            <a:pPr marL="457200" indent="-457200" defTabSz="914400">
              <a:lnSpc>
                <a:spcPct val="90000"/>
              </a:lnSpc>
              <a:spcBef>
                <a:spcPts val="499"/>
              </a:spcBef>
              <a:buFont typeface="+mj-lt"/>
              <a:buAutoNum type="arabicPeriod" startAt="3"/>
            </a:pPr>
            <a:r>
              <a:rPr lang="en-US" sz="2400" b="0" strike="noStrike" spc="-1" dirty="0" err="1">
                <a:solidFill>
                  <a:schemeClr val="dk1"/>
                </a:solidFill>
                <a:latin typeface="Calibri"/>
              </a:rPr>
              <a:t>Combinar</a:t>
            </a: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 los </a:t>
            </a:r>
            <a:r>
              <a:rPr lang="en-US" sz="2400" b="0" strike="noStrike" spc="-1" dirty="0" err="1">
                <a:solidFill>
                  <a:schemeClr val="dk1"/>
                </a:solidFill>
                <a:latin typeface="Calibri"/>
              </a:rPr>
              <a:t>resultados</a:t>
            </a: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chemeClr val="dk1"/>
                </a:solidFill>
                <a:latin typeface="Calibri"/>
              </a:rPr>
              <a:t>obtenidos</a:t>
            </a: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chemeClr val="dk1"/>
                </a:solidFill>
                <a:latin typeface="Calibri"/>
              </a:rPr>
              <a:t>en</a:t>
            </a: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chemeClr val="dk1"/>
                </a:solidFill>
                <a:latin typeface="Calibri"/>
              </a:rPr>
              <a:t>cada</a:t>
            </a: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 una de las bases de </a:t>
            </a:r>
            <a:r>
              <a:rPr lang="en-US" sz="2400" b="0" strike="noStrike" spc="-1" dirty="0" err="1">
                <a:solidFill>
                  <a:schemeClr val="dk1"/>
                </a:solidFill>
                <a:latin typeface="Calibri"/>
              </a:rPr>
              <a:t>datos</a:t>
            </a:r>
            <a:endParaRPr lang="en-US" sz="2400" b="0" strike="noStrike" spc="-1" dirty="0">
              <a:solidFill>
                <a:schemeClr val="dk1"/>
              </a:solidFill>
              <a:latin typeface="Calibri"/>
            </a:endParaRPr>
          </a:p>
          <a:p>
            <a:pPr marL="457200" indent="-457200" defTabSz="914400">
              <a:lnSpc>
                <a:spcPct val="90000"/>
              </a:lnSpc>
              <a:spcBef>
                <a:spcPts val="499"/>
              </a:spcBef>
              <a:buAutoNum type="arabicPeriod" startAt="3"/>
            </a:pPr>
            <a:endParaRPr lang="en-US" sz="2400" b="0" strike="noStrike" spc="-1" dirty="0">
              <a:solidFill>
                <a:schemeClr val="dk1"/>
              </a:solidFill>
              <a:latin typeface="Calibri"/>
            </a:endParaRPr>
          </a:p>
          <a:p>
            <a:pPr marL="457200" indent="-457200" defTabSz="914400">
              <a:lnSpc>
                <a:spcPct val="90000"/>
              </a:lnSpc>
              <a:spcBef>
                <a:spcPts val="499"/>
              </a:spcBef>
              <a:buAutoNum type="arabicPeriod" startAt="3"/>
            </a:pPr>
            <a:endParaRPr lang="en-US" sz="2400" b="0" strike="noStrike" spc="-1" dirty="0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026" name="Picture 2" descr="Diagram illustrating the steps of multiple imputation.">
            <a:extLst>
              <a:ext uri="{FF2B5EF4-FFF2-40B4-BE49-F238E27FC236}">
                <a16:creationId xmlns:a16="http://schemas.microsoft.com/office/drawing/2014/main" id="{64C2756A-5C85-4607-9667-39E438BFAF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66"/>
          <a:stretch/>
        </p:blipFill>
        <p:spPr bwMode="auto">
          <a:xfrm>
            <a:off x="4572000" y="0"/>
            <a:ext cx="4572000" cy="231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520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3. Asumir la derrota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800" b="1" strike="noStrike" spc="-1">
                <a:solidFill>
                  <a:schemeClr val="dk1"/>
                </a:solidFill>
                <a:latin typeface="Calibri"/>
              </a:rPr>
              <a:t>Missing Not at Random (MNAR)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Los NAs dependen de otra información que no es observada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No se puede hacer casi nada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Recoger nuevos datos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Análisis de sensitividad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Lo más importante es ser transparente y explicar el problema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Ejercicio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en-US" sz="2800" b="0" strike="noStrike" spc="-1" dirty="0" err="1">
                <a:solidFill>
                  <a:schemeClr val="dk1"/>
                </a:solidFill>
                <a:latin typeface="Calibri"/>
              </a:rPr>
              <a:t>Buscad</a:t>
            </a: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 una variable </a:t>
            </a:r>
            <a:r>
              <a:rPr lang="en-US" sz="2800" b="0" strike="noStrike" spc="-1" dirty="0" err="1">
                <a:solidFill>
                  <a:schemeClr val="dk1"/>
                </a:solidFill>
                <a:latin typeface="Calibri"/>
              </a:rPr>
              <a:t>distinta</a:t>
            </a: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 a la que </a:t>
            </a:r>
            <a:r>
              <a:rPr lang="en-US" sz="2800" b="0" strike="noStrike" spc="-1" dirty="0" err="1">
                <a:solidFill>
                  <a:schemeClr val="dk1"/>
                </a:solidFill>
                <a:latin typeface="Calibri"/>
              </a:rPr>
              <a:t>hemos</a:t>
            </a: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chemeClr val="dk1"/>
                </a:solidFill>
                <a:latin typeface="Calibri"/>
              </a:rPr>
              <a:t>usado</a:t>
            </a: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chemeClr val="dk1"/>
                </a:solidFill>
                <a:latin typeface="Calibri"/>
              </a:rPr>
              <a:t>en</a:t>
            </a: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chemeClr val="dk1"/>
                </a:solidFill>
                <a:latin typeface="Calibri"/>
              </a:rPr>
              <a:t>el</a:t>
            </a: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chemeClr val="dk1"/>
                </a:solidFill>
                <a:latin typeface="Calibri"/>
              </a:rPr>
              <a:t>ejemplo</a:t>
            </a: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 que </a:t>
            </a:r>
            <a:r>
              <a:rPr lang="en-US" sz="2800" b="0" strike="noStrike" spc="-1" dirty="0" err="1">
                <a:solidFill>
                  <a:schemeClr val="dk1"/>
                </a:solidFill>
                <a:latin typeface="Calibri"/>
              </a:rPr>
              <a:t>tenga</a:t>
            </a: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chemeClr val="dk1"/>
                </a:solidFill>
                <a:latin typeface="Calibri"/>
              </a:rPr>
              <a:t>varios</a:t>
            </a: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 NA</a:t>
            </a:r>
          </a:p>
          <a:p>
            <a:pPr marL="457200" indent="-457200">
              <a:lnSpc>
                <a:spcPct val="9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en-US" sz="2800" spc="-1" dirty="0" err="1">
                <a:solidFill>
                  <a:schemeClr val="dk1"/>
                </a:solidFill>
                <a:latin typeface="Calibri"/>
              </a:rPr>
              <a:t>Pensad</a:t>
            </a:r>
            <a:r>
              <a:rPr lang="en-US" sz="2800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chemeClr val="dk1"/>
                </a:solidFill>
                <a:latin typeface="Calibri"/>
              </a:rPr>
              <a:t>en</a:t>
            </a:r>
            <a:r>
              <a:rPr lang="en-US" sz="2800" spc="-1" dirty="0">
                <a:solidFill>
                  <a:schemeClr val="dk1"/>
                </a:solidFill>
                <a:latin typeface="Calibri"/>
              </a:rPr>
              <a:t> un </a:t>
            </a:r>
            <a:r>
              <a:rPr lang="en-US" sz="2800" spc="-1" dirty="0" err="1">
                <a:solidFill>
                  <a:schemeClr val="dk1"/>
                </a:solidFill>
                <a:latin typeface="Calibri"/>
              </a:rPr>
              <a:t>modelo</a:t>
            </a:r>
            <a:r>
              <a:rPr lang="en-US" sz="2800" spc="-1" dirty="0">
                <a:solidFill>
                  <a:schemeClr val="dk1"/>
                </a:solidFill>
                <a:latin typeface="Calibri"/>
              </a:rPr>
              <a:t> de regression y </a:t>
            </a:r>
            <a:r>
              <a:rPr lang="en-US" sz="2800" spc="-1" dirty="0" err="1">
                <a:solidFill>
                  <a:schemeClr val="dk1"/>
                </a:solidFill>
                <a:latin typeface="Calibri"/>
              </a:rPr>
              <a:t>probadlo</a:t>
            </a:r>
            <a:r>
              <a:rPr lang="en-US" sz="2800" spc="-1" dirty="0">
                <a:solidFill>
                  <a:schemeClr val="dk1"/>
                </a:solidFill>
                <a:latin typeface="Calibri"/>
              </a:rPr>
              <a:t> con los </a:t>
            </a:r>
            <a:r>
              <a:rPr lang="en-US" sz="2800" spc="-1" dirty="0" err="1">
                <a:solidFill>
                  <a:schemeClr val="dk1"/>
                </a:solidFill>
                <a:latin typeface="Calibri"/>
              </a:rPr>
              <a:t>diferentes</a:t>
            </a:r>
            <a:r>
              <a:rPr lang="en-US" sz="2800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chemeClr val="dk1"/>
                </a:solidFill>
                <a:latin typeface="Calibri"/>
              </a:rPr>
              <a:t>métodos</a:t>
            </a:r>
            <a:endParaRPr lang="en-US" sz="2800" spc="-1" dirty="0">
              <a:solidFill>
                <a:schemeClr val="dk1"/>
              </a:solidFill>
              <a:latin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chemeClr val="dk1"/>
                </a:solidFill>
                <a:latin typeface="Calibri"/>
              </a:rPr>
              <a:t>¿</a:t>
            </a:r>
            <a:r>
              <a:rPr lang="en-US" sz="2800" spc="-1" dirty="0" err="1">
                <a:solidFill>
                  <a:schemeClr val="dk1"/>
                </a:solidFill>
                <a:latin typeface="Calibri"/>
              </a:rPr>
              <a:t>Cambian</a:t>
            </a:r>
            <a:r>
              <a:rPr lang="en-US" sz="2800" spc="-1" dirty="0">
                <a:solidFill>
                  <a:schemeClr val="dk1"/>
                </a:solidFill>
                <a:latin typeface="Calibri"/>
              </a:rPr>
              <a:t> los </a:t>
            </a:r>
            <a:r>
              <a:rPr lang="en-US" sz="2800" spc="-1" dirty="0" err="1">
                <a:solidFill>
                  <a:schemeClr val="dk1"/>
                </a:solidFill>
                <a:latin typeface="Calibri"/>
              </a:rPr>
              <a:t>resultados</a:t>
            </a:r>
            <a:r>
              <a:rPr lang="en-US" sz="2800" spc="-1" dirty="0">
                <a:solidFill>
                  <a:schemeClr val="dk1"/>
                </a:solidFill>
                <a:latin typeface="Calibri"/>
              </a:rPr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6000" b="0" strike="noStrike" spc="-1">
                <a:solidFill>
                  <a:schemeClr val="dk1"/>
                </a:solidFill>
                <a:latin typeface="Calibri Light"/>
              </a:rPr>
              <a:t>La semana que viene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Repaso de regresión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Interpretar interacciones!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23920" y="365040"/>
            <a:ext cx="829116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Datos tidy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6" name="Imatge 4"/>
          <p:cNvPicPr/>
          <p:nvPr/>
        </p:nvPicPr>
        <p:blipFill>
          <a:blip r:embed="rId2"/>
          <a:stretch/>
        </p:blipFill>
        <p:spPr>
          <a:xfrm>
            <a:off x="2948400" y="0"/>
            <a:ext cx="6195240" cy="3456000"/>
          </a:xfrm>
          <a:prstGeom prst="rect">
            <a:avLst/>
          </a:prstGeom>
          <a:ln w="0">
            <a:noFill/>
          </a:ln>
        </p:spPr>
      </p:pic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54040" y="3001680"/>
            <a:ext cx="8440200" cy="38559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En la filosofía </a:t>
            </a:r>
            <a:r>
              <a:rPr lang="es-ES" sz="2800" b="0" i="1" strike="noStrike" spc="-1">
                <a:solidFill>
                  <a:schemeClr val="dk1"/>
                </a:solidFill>
                <a:latin typeface="Calibri"/>
              </a:rPr>
              <a:t>tidy</a:t>
            </a: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 cada fila debe representar una observación y, si es posible, contener una única pieza de información.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Muchas veces la estructura de los datos no es esta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En una encuesta panel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Fila: individuo y columnas variables para cada ola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Fila: individuo </a:t>
            </a:r>
            <a:r>
              <a:rPr lang="es-ES" sz="2400" b="0" u="sng" strike="noStrike" spc="-1">
                <a:solidFill>
                  <a:schemeClr val="dk1"/>
                </a:solidFill>
                <a:uFillTx/>
                <a:latin typeface="Calibri"/>
              </a:rPr>
              <a:t>y ola</a:t>
            </a: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: columnas variables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Idealmente, </a:t>
            </a:r>
            <a:r>
              <a:rPr lang="es-ES" sz="2400" b="0" i="1" strike="noStrike" spc="-1">
                <a:solidFill>
                  <a:schemeClr val="dk1"/>
                </a:solidFill>
                <a:latin typeface="Calibri"/>
              </a:rPr>
              <a:t>con filosofía tidy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Fila: individuo,</a:t>
            </a:r>
            <a:r>
              <a:rPr lang="es-ES" sz="2400" b="0" u="sng" strike="noStrike" spc="-1">
                <a:solidFill>
                  <a:schemeClr val="dk1"/>
                </a:solidFill>
                <a:uFillTx/>
                <a:latin typeface="Calibri"/>
              </a:rPr>
              <a:t> ola y pregunta</a:t>
            </a: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: una única columna con datos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28560" y="-1692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Reestructurar los datos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28560" y="1007640"/>
            <a:ext cx="8430840" cy="585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lnSpcReduction="1000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A veces nos puede interesar tener los datos en formato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Se usa el paquete tidyr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Especialmente las funciones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pivot_longer(): de wide a long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pivot_wider(): de long a wide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0" name="QuadreDeText 4"/>
          <p:cNvSpPr/>
          <p:nvPr/>
        </p:nvSpPr>
        <p:spPr>
          <a:xfrm>
            <a:off x="168120" y="1370160"/>
            <a:ext cx="8975520" cy="161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2" spcCol="0" anchor="t">
            <a:spAutoFit/>
          </a:bodyPr>
          <a:lstStyle/>
          <a:p>
            <a:pPr marL="914400" lvl="1" indent="-457200" defTabSz="457200">
              <a:lnSpc>
                <a:spcPct val="100000"/>
              </a:lnSpc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Ancho (wide)</a:t>
            </a: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457200" defTabSz="457200">
              <a:lnSpc>
                <a:spcPct val="100000"/>
              </a:lnSpc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Una fila, una unidad/observación</a:t>
            </a: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457200" defTabSz="457200">
              <a:lnSpc>
                <a:spcPct val="100000"/>
              </a:lnSpc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Largo (long)</a:t>
            </a: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457200" defTabSz="457200">
              <a:lnSpc>
                <a:spcPct val="100000"/>
              </a:lnSpc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Una fila, un dato</a:t>
            </a: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1" name="Taula 5"/>
          <p:cNvGraphicFramePr/>
          <p:nvPr/>
        </p:nvGraphicFramePr>
        <p:xfrm>
          <a:off x="1701360" y="2735640"/>
          <a:ext cx="2198880" cy="1371600"/>
        </p:xfrm>
        <a:graphic>
          <a:graphicData uri="http://schemas.openxmlformats.org/drawingml/2006/table">
            <a:tbl>
              <a:tblPr/>
              <a:tblGrid>
                <a:gridCol w="549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s-ES" sz="2400" b="1" strike="noStrike" spc="-1">
                          <a:solidFill>
                            <a:schemeClr val="lt1"/>
                          </a:solidFill>
                          <a:latin typeface="Calibri"/>
                        </a:rPr>
                        <a:t>id</a:t>
                      </a:r>
                      <a:endParaRPr lang="es-ES" sz="2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s-ES" sz="2400" b="1" strike="noStrike" spc="-1">
                          <a:solidFill>
                            <a:schemeClr val="lt1"/>
                          </a:solidFill>
                          <a:latin typeface="Calibri"/>
                        </a:rPr>
                        <a:t>r1</a:t>
                      </a:r>
                      <a:endParaRPr lang="es-ES" sz="2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s-ES" sz="2400" b="1" strike="noStrike" spc="-1">
                          <a:solidFill>
                            <a:schemeClr val="lt1"/>
                          </a:solidFill>
                          <a:latin typeface="Calibri"/>
                        </a:rPr>
                        <a:t>r2</a:t>
                      </a:r>
                      <a:endParaRPr lang="es-ES" sz="2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s-ES" sz="2400" b="1" strike="noStrike" spc="-1">
                          <a:solidFill>
                            <a:schemeClr val="lt1"/>
                          </a:solidFill>
                          <a:latin typeface="Calibri"/>
                        </a:rPr>
                        <a:t>r3</a:t>
                      </a:r>
                      <a:endParaRPr lang="es-ES" sz="2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s-ES" sz="24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A1</a:t>
                      </a:r>
                      <a:endParaRPr lang="es-ES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s-ES" sz="24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1</a:t>
                      </a:r>
                      <a:endParaRPr lang="es-ES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s-ES" sz="24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3</a:t>
                      </a:r>
                      <a:endParaRPr lang="es-ES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s-ES" sz="24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5</a:t>
                      </a:r>
                      <a:endParaRPr lang="es-ES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s-ES" sz="24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A2</a:t>
                      </a:r>
                      <a:endParaRPr lang="es-ES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s-ES" sz="24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2</a:t>
                      </a:r>
                      <a:endParaRPr lang="es-ES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s-ES" sz="24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4</a:t>
                      </a:r>
                      <a:endParaRPr lang="es-ES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s-ES" sz="24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6</a:t>
                      </a:r>
                      <a:endParaRPr lang="es-ES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2" name="Taula 6"/>
          <p:cNvGraphicFramePr/>
          <p:nvPr/>
        </p:nvGraphicFramePr>
        <p:xfrm>
          <a:off x="6190920" y="2287440"/>
          <a:ext cx="2112840" cy="3200400"/>
        </p:xfrm>
        <a:graphic>
          <a:graphicData uri="http://schemas.openxmlformats.org/drawingml/2006/table">
            <a:tbl>
              <a:tblPr/>
              <a:tblGrid>
                <a:gridCol w="6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32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s-ES" sz="2400" b="1" strike="noStrike" spc="-1">
                          <a:solidFill>
                            <a:schemeClr val="lt1"/>
                          </a:solidFill>
                          <a:latin typeface="Calibri"/>
                        </a:rPr>
                        <a:t>id</a:t>
                      </a:r>
                      <a:endParaRPr lang="es-ES" sz="2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s-ES" sz="2400" b="1" strike="noStrike" spc="-1">
                          <a:solidFill>
                            <a:schemeClr val="lt1"/>
                          </a:solidFill>
                          <a:latin typeface="Calibri"/>
                        </a:rPr>
                        <a:t>r</a:t>
                      </a:r>
                      <a:endParaRPr lang="es-ES" sz="2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s-ES" sz="2400" b="1" strike="noStrike" spc="-1">
                          <a:solidFill>
                            <a:schemeClr val="lt1"/>
                          </a:solidFill>
                          <a:latin typeface="Calibri"/>
                        </a:rPr>
                        <a:t>valor</a:t>
                      </a:r>
                      <a:endParaRPr lang="es-ES" sz="2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s-ES" sz="24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A1</a:t>
                      </a:r>
                      <a:endParaRPr lang="es-ES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s-ES" sz="24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r1</a:t>
                      </a:r>
                      <a:endParaRPr lang="es-ES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s-ES" sz="24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1</a:t>
                      </a:r>
                      <a:endParaRPr lang="es-ES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s-ES" sz="24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A1</a:t>
                      </a:r>
                      <a:endParaRPr lang="es-ES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s-ES" sz="24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r2</a:t>
                      </a:r>
                      <a:endParaRPr lang="es-ES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s-ES" sz="24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3</a:t>
                      </a:r>
                      <a:endParaRPr lang="es-ES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s-ES" sz="24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A1</a:t>
                      </a:r>
                      <a:endParaRPr lang="es-ES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s-ES" sz="24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r3</a:t>
                      </a:r>
                      <a:endParaRPr lang="es-ES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s-ES" sz="24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5</a:t>
                      </a:r>
                      <a:endParaRPr lang="es-ES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s-ES" sz="24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A2</a:t>
                      </a:r>
                      <a:endParaRPr lang="es-ES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s-ES" sz="24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r1</a:t>
                      </a:r>
                      <a:endParaRPr lang="es-ES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s-ES" sz="24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2</a:t>
                      </a:r>
                      <a:endParaRPr lang="es-ES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s-ES" sz="24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A2</a:t>
                      </a:r>
                      <a:endParaRPr lang="es-ES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s-ES" sz="24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r2</a:t>
                      </a:r>
                      <a:endParaRPr lang="es-ES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s-ES" sz="24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4</a:t>
                      </a:r>
                      <a:endParaRPr lang="es-ES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s-ES" sz="24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A2</a:t>
                      </a:r>
                      <a:endParaRPr lang="es-ES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s-ES" sz="24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r3</a:t>
                      </a:r>
                      <a:endParaRPr lang="es-ES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s-ES" sz="24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6</a:t>
                      </a:r>
                      <a:endParaRPr lang="es-ES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3" name="Fletxa: esquerra i dreta 8"/>
          <p:cNvSpPr/>
          <p:nvPr/>
        </p:nvSpPr>
        <p:spPr>
          <a:xfrm>
            <a:off x="4264200" y="3256560"/>
            <a:ext cx="1455120" cy="39996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s-ES" sz="1800" b="0" strike="noStrike" spc="-1">
              <a:solidFill>
                <a:schemeClr val="lt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pivot_longer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Principales argumentos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data: indicar nombre del objeto con los datos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cols: indicar los nombres de las variables/columnas que queremos que pasen a ser identificadores de fila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En el ejemplo anterior: r1, r2 y r3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names_to: especificar el nombre nuevo de la variable que identificará valores de columnas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En el ejemplo anterior: "r"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values_to: especificar el nombre de la variable con los valores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En el ejemplo anterior: "valor"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8" name="Imatge 4"/>
          <p:cNvPicPr/>
          <p:nvPr/>
        </p:nvPicPr>
        <p:blipFill>
          <a:blip r:embed="rId2"/>
          <a:stretch/>
        </p:blipFill>
        <p:spPr>
          <a:xfrm>
            <a:off x="165960" y="271080"/>
            <a:ext cx="8811360" cy="6315480"/>
          </a:xfrm>
          <a:prstGeom prst="rect">
            <a:avLst/>
          </a:prstGeom>
          <a:ln w="0">
            <a:noFill/>
          </a:ln>
        </p:spPr>
      </p:pic>
      <p:cxnSp>
        <p:nvCxnSpPr>
          <p:cNvPr id="99" name="Connector de fletxa recta 6"/>
          <p:cNvCxnSpPr/>
          <p:nvPr/>
        </p:nvCxnSpPr>
        <p:spPr>
          <a:xfrm>
            <a:off x="6951240" y="1268640"/>
            <a:ext cx="308160" cy="3219480"/>
          </a:xfrm>
          <a:prstGeom prst="straightConnector1">
            <a:avLst/>
          </a:prstGeom>
          <a:ln w="19050">
            <a:solidFill>
              <a:srgbClr val="4472C4"/>
            </a:solidFill>
            <a:tailEnd type="triangle" w="med" len="med"/>
          </a:ln>
        </p:spPr>
      </p:cxnSp>
      <p:sp>
        <p:nvSpPr>
          <p:cNvPr id="100" name="Rectangle 7"/>
          <p:cNvSpPr/>
          <p:nvPr/>
        </p:nvSpPr>
        <p:spPr>
          <a:xfrm>
            <a:off x="6372720" y="1352880"/>
            <a:ext cx="1109880" cy="1128600"/>
          </a:xfrm>
          <a:prstGeom prst="rect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s-ES" sz="1800" b="0" strike="noStrike" spc="-1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01" name="Connector de fletxa recta 8"/>
          <p:cNvCxnSpPr>
            <a:stCxn id="100" idx="2"/>
          </p:cNvCxnSpPr>
          <p:nvPr/>
        </p:nvCxnSpPr>
        <p:spPr>
          <a:xfrm>
            <a:off x="6927480" y="2481480"/>
            <a:ext cx="1018440" cy="2006640"/>
          </a:xfrm>
          <a:prstGeom prst="straightConnector1">
            <a:avLst/>
          </a:prstGeom>
          <a:ln w="19050">
            <a:solidFill>
              <a:srgbClr val="4472C4"/>
            </a:solidFill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Cómo seleccionar columnas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80017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Según rango de la r1 a la r3 con: r1:r3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Según característica de la columna: starts_with(“…")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Según las posiciones: 2:4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Según un vector: c(r1, r2, r3)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Según la clase de la columna: where(is.numeric)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Combinando criterios con los operadores habituales (! &amp; |)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pivot_wider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Principales argumentos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data: indicar nombre del objeto con los datos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names_from: especificar el nombre la variable cuyos distintos valores identificarán nuevos nombres de columnas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En el ejemplo anterior: "r"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values_from: especificar el nombre de la variable con los valores que deben rellenar las celdas de las columnas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En el ejemplo anterior: "valor"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08" name="Imatge 4"/>
          <p:cNvPicPr/>
          <p:nvPr/>
        </p:nvPicPr>
        <p:blipFill>
          <a:blip r:embed="rId2"/>
          <a:stretch/>
        </p:blipFill>
        <p:spPr>
          <a:xfrm>
            <a:off x="0" y="999000"/>
            <a:ext cx="9143640" cy="4859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1">
      <a:dk1>
        <a:srgbClr val="001489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ema de Office">
  <a:themeElements>
    <a:clrScheme name="Personalizado 1">
      <a:dk1>
        <a:srgbClr val="001489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Personalizado 1">
      <a:dk1>
        <a:srgbClr val="001489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Personalizado 1">
      <a:dk1>
        <a:srgbClr val="001489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Personalizado 1">
      <a:dk1>
        <a:srgbClr val="001489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Personalizado 1">
      <a:dk1>
        <a:srgbClr val="001489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e Office">
  <a:themeElements>
    <a:clrScheme name="Personalizado 1">
      <a:dk1>
        <a:srgbClr val="001489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ma de Office">
  <a:themeElements>
    <a:clrScheme name="Personalizado 1">
      <a:dk1>
        <a:srgbClr val="001489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ema de Office">
  <a:themeElements>
    <a:clrScheme name="Personalizado 1">
      <a:dk1>
        <a:srgbClr val="001489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ema de Office">
  <a:themeElements>
    <a:clrScheme name="Personalizado 1">
      <a:dk1>
        <a:srgbClr val="001489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7410</TotalTime>
  <Words>1212</Words>
  <Application>Microsoft Office PowerPoint</Application>
  <PresentationFormat>Presentación en pantalla (4:3)</PresentationFormat>
  <Paragraphs>204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10</vt:i4>
      </vt:variant>
      <vt:variant>
        <vt:lpstr>Títulos de diapositiva</vt:lpstr>
      </vt:variant>
      <vt:variant>
        <vt:i4>26</vt:i4>
      </vt:variant>
    </vt:vector>
  </HeadingPairs>
  <TitlesOfParts>
    <vt:vector size="44" baseType="lpstr">
      <vt:lpstr>Arial</vt:lpstr>
      <vt:lpstr>Calibri</vt:lpstr>
      <vt:lpstr>Calibri Light</vt:lpstr>
      <vt:lpstr>CMSS10</vt:lpstr>
      <vt:lpstr>Courier New</vt:lpstr>
      <vt:lpstr>Symbol</vt:lpstr>
      <vt:lpstr>Times New Roman</vt:lpstr>
      <vt:lpstr>Wingdings</vt:lpstr>
      <vt:lpstr>Tema de Office</vt:lpstr>
      <vt:lpstr>Tema de Office</vt:lpstr>
      <vt:lpstr>Tema de Office</vt:lpstr>
      <vt:lpstr>Tema de Office</vt:lpstr>
      <vt:lpstr>Tema de Office</vt:lpstr>
      <vt:lpstr>Tema de Office</vt:lpstr>
      <vt:lpstr>Tema de Office</vt:lpstr>
      <vt:lpstr>Tema de Office</vt:lpstr>
      <vt:lpstr>Tema de Office</vt:lpstr>
      <vt:lpstr>Tema de Office</vt:lpstr>
      <vt:lpstr>Talleres de Análisis Político I</vt:lpstr>
      <vt:lpstr>Modificar la estructura de una base de datos</vt:lpstr>
      <vt:lpstr>Datos tidy</vt:lpstr>
      <vt:lpstr>Reestructurar los datos</vt:lpstr>
      <vt:lpstr>pivot_longer</vt:lpstr>
      <vt:lpstr>Presentación de PowerPoint</vt:lpstr>
      <vt:lpstr>Cómo seleccionar columnas</vt:lpstr>
      <vt:lpstr>pivot_wider</vt:lpstr>
      <vt:lpstr>Presentación de PowerPoint</vt:lpstr>
      <vt:lpstr>Ejercicio</vt:lpstr>
      <vt:lpstr>Ejercicio (cont.)</vt:lpstr>
      <vt:lpstr>Loops</vt:lpstr>
      <vt:lpstr>¿Qué es un loop?</vt:lpstr>
      <vt:lpstr>2 tipos</vt:lpstr>
      <vt:lpstr>Ejemplo</vt:lpstr>
      <vt:lpstr>Ejercicio</vt:lpstr>
      <vt:lpstr>Gestionar datos perdidos</vt:lpstr>
      <vt:lpstr>El problema de los NA</vt:lpstr>
      <vt:lpstr>1. No hacer nada</vt:lpstr>
      <vt:lpstr>2. Incorporar NAs en el análisis</vt:lpstr>
      <vt:lpstr>Estrategias (1)</vt:lpstr>
      <vt:lpstr>Estrategias (2)</vt:lpstr>
      <vt:lpstr>Ejemplo: Mice</vt:lpstr>
      <vt:lpstr>3. Asumir la derrota</vt:lpstr>
      <vt:lpstr>Ejercicio</vt:lpstr>
      <vt:lpstr>La semana que viene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Talleres de Análisis Político I</dc:title>
  <dc:subject/>
  <dc:creator>VALL PRAT, PAU</dc:creator>
  <dc:description/>
  <cp:lastModifiedBy>VALL PRAT, PAU</cp:lastModifiedBy>
  <cp:revision>76</cp:revision>
  <dcterms:created xsi:type="dcterms:W3CDTF">2023-10-18T11:23:28Z</dcterms:created>
  <dcterms:modified xsi:type="dcterms:W3CDTF">2024-11-29T18:20:42Z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Presentación en pantalla (4:3)</vt:lpwstr>
  </property>
  <property fmtid="{D5CDD505-2E9C-101B-9397-08002B2CF9AE}" pid="3" name="Slides">
    <vt:i4>24</vt:i4>
  </property>
</Properties>
</file>