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46" r:id="rId3"/>
    <p:sldId id="347" r:id="rId4"/>
    <p:sldId id="294" r:id="rId5"/>
    <p:sldId id="322" r:id="rId6"/>
    <p:sldId id="317" r:id="rId7"/>
    <p:sldId id="324" r:id="rId8"/>
    <p:sldId id="336" r:id="rId9"/>
    <p:sldId id="325" r:id="rId10"/>
    <p:sldId id="348" r:id="rId11"/>
    <p:sldId id="290" r:id="rId12"/>
    <p:sldId id="321" r:id="rId13"/>
    <p:sldId id="291" r:id="rId14"/>
    <p:sldId id="352" r:id="rId15"/>
    <p:sldId id="333" r:id="rId16"/>
    <p:sldId id="299" r:id="rId17"/>
    <p:sldId id="300" r:id="rId18"/>
    <p:sldId id="304" r:id="rId19"/>
    <p:sldId id="323" r:id="rId20"/>
    <p:sldId id="349" r:id="rId21"/>
    <p:sldId id="305" r:id="rId22"/>
    <p:sldId id="306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973A1-DF0E-45DE-A7F7-CDBBFE2B4F4A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5A86E-FA96-4F45-BD57-E90F5C480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6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58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regresión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26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Pendiente es la media del cambio en una unidad de una variable sobre Y</a:t>
            </a:r>
          </a:p>
          <a:p>
            <a:r>
              <a:rPr lang="es-ES" dirty="0"/>
              <a:t>Quizás este cambio no es homogéneo en la población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89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Ecuación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3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B_0: Un gobierno que sin mayoría parlamentaría de derechas = 6 consejerías</a:t>
            </a:r>
          </a:p>
          <a:p>
            <a:r>
              <a:rPr lang="es-ES" dirty="0"/>
              <a:t>B_1: Un gobierno que tiene mayoría parlamentaría de derechas = 7 consejerías</a:t>
            </a:r>
          </a:p>
          <a:p>
            <a:r>
              <a:rPr lang="es-ES" dirty="0"/>
              <a:t>B_2: Un gobierno de izquierdas sin mayoría parlamentaria = 8 consejerías</a:t>
            </a:r>
          </a:p>
          <a:p>
            <a:r>
              <a:rPr lang="es-ES" dirty="0"/>
              <a:t>B_3: Un gobierno de izquierdas con mayoría parlamentaria = 10 consejerías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90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32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87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28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33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05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78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2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0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3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3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02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25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2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74E9-345B-4851-9FDC-E1FA12D81AEF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05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F82C3-EC0B-4280-8BA1-C273D44F0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Talleres de Análisis Político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F41371-2079-495B-8C60-E8EBA8929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3255963"/>
          </a:xfrm>
        </p:spPr>
        <p:txBody>
          <a:bodyPr anchor="ctr">
            <a:normAutofit/>
          </a:bodyPr>
          <a:lstStyle/>
          <a:p>
            <a:r>
              <a:rPr lang="es-ES" dirty="0"/>
              <a:t>Sesión 5</a:t>
            </a:r>
          </a:p>
          <a:p>
            <a:r>
              <a:rPr lang="es-ES" dirty="0"/>
              <a:t>2-3/12/2024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Pau Vall-Prat</a:t>
            </a:r>
          </a:p>
          <a:p>
            <a:r>
              <a:rPr lang="es-ES" dirty="0"/>
              <a:t>pau.vall@uc3m.es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E30624-F78E-4F44-9BB6-DFFA577B0560}"/>
              </a:ext>
            </a:extLst>
          </p:cNvPr>
          <p:cNvSpPr txBox="1"/>
          <p:nvPr/>
        </p:nvSpPr>
        <p:spPr>
          <a:xfrm>
            <a:off x="4572000" y="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b="0" i="0" u="none" strike="noStrik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CMSS10"/>
              </a:rPr>
              <a:t>Master de Análisis Político y Electoral</a:t>
            </a:r>
            <a:endParaRPr lang="es-ES" sz="2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2" descr="Departamento de Ciencias Sociales de la Universidad Carlos III de Madrid |  UC3M">
            <a:extLst>
              <a:ext uri="{FF2B5EF4-FFF2-40B4-BE49-F238E27FC236}">
                <a16:creationId xmlns:a16="http://schemas.microsoft.com/office/drawing/2014/main" id="{D8C9F2FF-A24E-48EC-9A4C-97829F80F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3" b="29789"/>
          <a:stretch/>
        </p:blipFill>
        <p:spPr bwMode="auto">
          <a:xfrm>
            <a:off x="0" y="0"/>
            <a:ext cx="2998381" cy="12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261D38C-4F68-EE5A-056D-63F1C9FF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multivariante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idor de contingut 2">
                <a:extLst>
                  <a:ext uri="{FF2B5EF4-FFF2-40B4-BE49-F238E27FC236}">
                    <a16:creationId xmlns:a16="http://schemas.microsoft.com/office/drawing/2014/main" id="{7BC997DD-792E-C5C9-3888-76F991E6D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Los modelos de regresión multivariante modelizan una relación lineal entre</a:t>
                </a:r>
              </a:p>
              <a:p>
                <a:pPr lvl="1"/>
                <a:r>
                  <a:rPr lang="es-ES" dirty="0"/>
                  <a:t>Una variable dependiente</a:t>
                </a:r>
              </a:p>
              <a:p>
                <a:pPr lvl="1"/>
                <a:r>
                  <a:rPr lang="es-ES" dirty="0"/>
                  <a:t>Dos o más variables independientes</a:t>
                </a:r>
              </a:p>
              <a:p>
                <a:pPr lvl="1"/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b="0" dirty="0"/>
              </a:p>
              <a:p>
                <a:r>
                  <a:rPr lang="es-ES" dirty="0"/>
                  <a:t>Recordad, en la práctica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ontenidor de contingut 2">
                <a:extLst>
                  <a:ext uri="{FF2B5EF4-FFF2-40B4-BE49-F238E27FC236}">
                    <a16:creationId xmlns:a16="http://schemas.microsoft.com/office/drawing/2014/main" id="{7BC997DD-792E-C5C9-3888-76F991E6D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22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72AA2-1CC6-4A7E-BCB3-29FAD793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3D21EC-E48E-43EF-AF6E-FF7A13A37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8515350" cy="37742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ES" dirty="0"/>
                  <a:t>Al añadir más elementos en los modelos de regresión la interpretación de los coeficientes cambia ligeramente</a:t>
                </a:r>
              </a:p>
              <a:p>
                <a:r>
                  <a:rPr lang="es-ES" dirty="0"/>
                  <a:t>Constante: Valor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son iguales a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: efecto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siempre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se mantenga constante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: efecto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siempre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se mantenga constante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* se mantenga constante = cláusula </a:t>
                </a:r>
                <a:r>
                  <a:rPr lang="es-ES" i="1" dirty="0" err="1"/>
                  <a:t>ceteris</a:t>
                </a:r>
                <a:r>
                  <a:rPr lang="es-ES" i="1" dirty="0"/>
                  <a:t> </a:t>
                </a:r>
                <a:r>
                  <a:rPr lang="es-ES" i="1" dirty="0" err="1"/>
                  <a:t>paribus</a:t>
                </a:r>
                <a:endParaRPr lang="es-ES" i="1" dirty="0"/>
              </a:p>
              <a:p>
                <a:r>
                  <a:rPr lang="es-ES" dirty="0"/>
                  <a:t>Hay que cuidar el lenguaje y distinguir la interpretación de coeficientes en función de regresiones </a:t>
                </a:r>
                <a:r>
                  <a:rPr lang="es-ES" dirty="0" err="1"/>
                  <a:t>bivariadas</a:t>
                </a:r>
                <a:r>
                  <a:rPr lang="es-ES" dirty="0"/>
                  <a:t> o multivariantes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3D21EC-E48E-43EF-AF6E-FF7A13A37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8515350" cy="3774281"/>
              </a:xfrm>
              <a:blipFill>
                <a:blip r:embed="rId2"/>
                <a:stretch>
                  <a:fillRect l="-1074" t="-37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8BFB713-C035-493C-A929-4CA2FDDFE1B8}"/>
              </a:ext>
            </a:extLst>
          </p:cNvPr>
          <p:cNvSpPr txBox="1"/>
          <p:nvPr/>
        </p:nvSpPr>
        <p:spPr>
          <a:xfrm>
            <a:off x="0" y="5774353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dirty="0"/>
              <a:t>Fuente: https://www.nickchk.com/causalgraphs.html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D9F91E-3B9A-4EF2-B93D-27D81EE4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75059"/>
            <a:ext cx="4016828" cy="994172"/>
          </a:xfrm>
        </p:spPr>
        <p:txBody>
          <a:bodyPr anchor="b"/>
          <a:lstStyle/>
          <a:p>
            <a:r>
              <a:rPr lang="es-ES" dirty="0"/>
              <a:t>Visualmente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6443B42-FE84-4B07-A52F-4AB7213FB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230"/>
            <a:ext cx="4341098" cy="4305122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B17E4B-6400-49AD-85EF-1D8ED17B92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48" y="766469"/>
            <a:ext cx="5217953" cy="521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0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185A3-B56C-4BC9-B788-D43DAC9C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A1CA6C-7084-45A9-B034-BBEF8C4B97F3}"/>
              </a:ext>
            </a:extLst>
          </p:cNvPr>
          <p:cNvSpPr txBox="1"/>
          <p:nvPr/>
        </p:nvSpPr>
        <p:spPr>
          <a:xfrm>
            <a:off x="5469291" y="5726906"/>
            <a:ext cx="3380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Fuente de los datos: Vall-Prat &amp; </a:t>
            </a:r>
            <a:r>
              <a:rPr lang="es-ES" sz="1350" dirty="0" err="1"/>
              <a:t>Rodon</a:t>
            </a:r>
            <a:r>
              <a:rPr lang="es-ES" sz="1350" dirty="0"/>
              <a:t> (2017)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A078FC-E0D5-4639-8765-655D16E588D6}"/>
              </a:ext>
            </a:extLst>
          </p:cNvPr>
          <p:cNvSpPr txBox="1"/>
          <p:nvPr/>
        </p:nvSpPr>
        <p:spPr>
          <a:xfrm>
            <a:off x="93945" y="2354274"/>
            <a:ext cx="283381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Queremos entender por qué hay variación en el número de consejerías de las CCAA</a:t>
            </a:r>
          </a:p>
          <a:p>
            <a:endParaRPr lang="es-ES" sz="1500" dirty="0"/>
          </a:p>
          <a:p>
            <a:r>
              <a:rPr lang="es-ES" sz="1500" b="1" dirty="0"/>
              <a:t>H1</a:t>
            </a:r>
            <a:r>
              <a:rPr lang="es-ES" sz="1500" dirty="0"/>
              <a:t>: A mayor número de partidos, más consejerías </a:t>
            </a:r>
          </a:p>
          <a:p>
            <a:r>
              <a:rPr lang="es-ES" sz="1500" i="1" dirty="0"/>
              <a:t>Para acomodar cargos para todos los partidos</a:t>
            </a:r>
          </a:p>
          <a:p>
            <a:endParaRPr lang="es-ES" sz="1500" dirty="0"/>
          </a:p>
          <a:p>
            <a:r>
              <a:rPr lang="es-ES" sz="1500" dirty="0"/>
              <a:t>Sabemos que los gobiernos de izquierdas tendrán más consejerías porque </a:t>
            </a:r>
            <a:r>
              <a:rPr lang="es-ES" sz="1500" i="1" dirty="0"/>
              <a:t>tienden a gastar más</a:t>
            </a:r>
          </a:p>
        </p:txBody>
      </p:sp>
      <p:pic>
        <p:nvPicPr>
          <p:cNvPr id="10" name="Contenidor de contingut 9">
            <a:extLst>
              <a:ext uri="{FF2B5EF4-FFF2-40B4-BE49-F238E27FC236}">
                <a16:creationId xmlns:a16="http://schemas.microsoft.com/office/drawing/2014/main" id="{8FC71878-4150-106C-37F7-0A9A2D16F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062" y="1791478"/>
            <a:ext cx="6299938" cy="37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0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059F8BF-850B-B928-2F8B-7FC0939F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Ejercicios</a:t>
            </a:r>
            <a:endParaRPr lang="es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A5615B3-DB97-F309-3ADB-BB72978E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Haced</a:t>
            </a:r>
            <a:r>
              <a:rPr lang="ca-ES" dirty="0"/>
              <a:t> </a:t>
            </a:r>
            <a:r>
              <a:rPr lang="ca-ES" dirty="0" err="1"/>
              <a:t>regresiones</a:t>
            </a:r>
            <a:r>
              <a:rPr lang="ca-ES" dirty="0"/>
              <a:t> con la base de </a:t>
            </a:r>
            <a:r>
              <a:rPr lang="ca-ES" dirty="0" err="1"/>
              <a:t>datos</a:t>
            </a:r>
            <a:r>
              <a:rPr lang="ca-ES" dirty="0"/>
              <a:t> de </a:t>
            </a:r>
            <a:r>
              <a:rPr lang="ca-ES" dirty="0" err="1"/>
              <a:t>resultados</a:t>
            </a:r>
            <a:r>
              <a:rPr lang="ca-ES" dirty="0"/>
              <a:t> </a:t>
            </a:r>
            <a:r>
              <a:rPr lang="ca-ES" dirty="0" err="1"/>
              <a:t>electorales</a:t>
            </a:r>
            <a:r>
              <a:rPr lang="ca-ES" dirty="0"/>
              <a:t> de 2019 combinada con </a:t>
            </a:r>
            <a:r>
              <a:rPr lang="ca-ES" dirty="0" err="1"/>
              <a:t>datos</a:t>
            </a:r>
            <a:r>
              <a:rPr lang="ca-ES" dirty="0"/>
              <a:t> </a:t>
            </a:r>
            <a:r>
              <a:rPr lang="ca-ES" dirty="0" err="1"/>
              <a:t>sociodemográficos</a:t>
            </a:r>
            <a:endParaRPr lang="ca-ES" dirty="0"/>
          </a:p>
          <a:p>
            <a:pPr marL="914400" lvl="1" indent="-457200">
              <a:buFont typeface="+mj-lt"/>
              <a:buAutoNum type="arabicPeriod"/>
            </a:pPr>
            <a:r>
              <a:rPr lang="ca-ES" dirty="0"/>
              <a:t>Una </a:t>
            </a:r>
            <a:r>
              <a:rPr lang="ca-ES" dirty="0" err="1"/>
              <a:t>regresión</a:t>
            </a:r>
            <a:r>
              <a:rPr lang="ca-ES" dirty="0"/>
              <a:t> simple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/>
              <a:t>Una </a:t>
            </a:r>
            <a:r>
              <a:rPr lang="ca-ES" dirty="0" err="1"/>
              <a:t>regresión</a:t>
            </a:r>
            <a:r>
              <a:rPr lang="ca-ES" dirty="0"/>
              <a:t> múltiple</a:t>
            </a:r>
          </a:p>
          <a:p>
            <a:pPr lvl="2"/>
            <a:r>
              <a:rPr lang="ca-ES" dirty="0" err="1"/>
              <a:t>Argumentad</a:t>
            </a:r>
            <a:r>
              <a:rPr lang="ca-ES" dirty="0"/>
              <a:t> </a:t>
            </a:r>
            <a:r>
              <a:rPr lang="ca-ES" dirty="0" err="1"/>
              <a:t>bien</a:t>
            </a:r>
            <a:r>
              <a:rPr lang="ca-ES" dirty="0"/>
              <a:t> por </a:t>
            </a:r>
            <a:r>
              <a:rPr lang="ca-ES" dirty="0" err="1"/>
              <a:t>qué</a:t>
            </a:r>
            <a:r>
              <a:rPr lang="ca-ES" dirty="0"/>
              <a:t> la variable de control elegida es </a:t>
            </a:r>
            <a:r>
              <a:rPr lang="ca-ES" dirty="0" err="1"/>
              <a:t>adecuada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13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ol 3">
            <a:extLst>
              <a:ext uri="{FF2B5EF4-FFF2-40B4-BE49-F238E27FC236}">
                <a16:creationId xmlns:a16="http://schemas.microsoft.com/office/drawing/2014/main" id="{A3BB3E20-A227-215C-D141-AF0E9092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la próxima sesión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494EE67C-32CF-1816-8E51-33A14DA33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Interpretar interacciones…</a:t>
            </a:r>
          </a:p>
        </p:txBody>
      </p:sp>
    </p:spTree>
    <p:extLst>
      <p:ext uri="{BB962C8B-B14F-4D97-AF65-F5344CB8AC3E}">
        <p14:creationId xmlns:p14="http://schemas.microsoft.com/office/powerpoint/2010/main" val="331102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7BE3A3-5A20-4A64-9AE4-54E44AA4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heterogéneos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D18BA8-2EFE-4FE7-92A6-408F023A0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91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DAC38-BD78-4D58-A49E-11290BEC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Estimar el impacto de una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FFFC452-748E-4784-8887-0A270A1A5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/>
                  <a:t>Hasta ahora interpretábamos siempre los coeficientes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dirty="0"/>
                  <a:t> como la pendiente en la relación entre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/>
                  <a:t> 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.</a:t>
                </a:r>
              </a:p>
              <a:p>
                <a:r>
                  <a:rPr lang="es-ES" dirty="0"/>
                  <a:t>Las variables de control, modifican el pendiente de una variable</a:t>
                </a:r>
              </a:p>
              <a:p>
                <a:pPr lvl="1"/>
                <a:r>
                  <a:rPr lang="es-ES" dirty="0"/>
                  <a:t>Ajustan por la variación entre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/>
                  <a:t> 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que no se debe a la influencia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dirty="0"/>
              </a:p>
              <a:p>
                <a:pPr lvl="1"/>
                <a:r>
                  <a:rPr lang="es-ES" dirty="0"/>
                  <a:t>El impacto de una variable siempre es constante 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ES" dirty="0"/>
              </a:p>
              <a:p>
                <a:r>
                  <a:rPr lang="es-ES" dirty="0"/>
                  <a:t>Hay veces que nos puede interesar distinguir un efecto diferencial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entre diferentes grupos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FFFC452-748E-4784-8887-0A270A1A5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88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FBFA3-1E41-4111-9D3B-9301BAB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Flexibilizar la asociación entre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667CED-5405-4B79-9387-47C86EDC0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7886700" cy="377428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s-ES" dirty="0"/>
                  <a:t>Quedaría definido de este modo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b="1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b="0" dirty="0"/>
              </a:p>
              <a:p>
                <a:pPr lvl="1"/>
                <a:endParaRPr lang="es-ES" dirty="0"/>
              </a:p>
              <a:p>
                <a:pPr lvl="1"/>
                <a:r>
                  <a:rPr lang="es-ES" dirty="0"/>
                  <a:t>Recordad, en la práctica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es-ES" b="1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b="1" dirty="0"/>
              </a:p>
              <a:p>
                <a:endParaRPr lang="es-ES" dirty="0"/>
              </a:p>
              <a:p>
                <a:r>
                  <a:rPr lang="es-ES" dirty="0"/>
                  <a:t>En este escenario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: Pendiente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cuando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: Diferencia en el valor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dirty="0"/>
                  <a:t> por cada punto de aumento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cuando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dirty="0"/>
                  <a:t>: Variación en el pendiente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respecto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para cada punto que aumenta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667CED-5405-4B79-9387-47C86EDC0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7886700" cy="3774281"/>
              </a:xfrm>
              <a:blipFill>
                <a:blip r:embed="rId3"/>
                <a:stretch>
                  <a:fillRect l="-696" t="-2908" r="-6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7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031E-D632-4D33-B453-C41BE200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778018-AF42-4B15-B2AD-4DB48F577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VD: N.º de consejerías en un gobierno</a:t>
                </a:r>
              </a:p>
              <a:p>
                <a:r>
                  <a:rPr lang="es-ES" dirty="0"/>
                  <a:t>Tenemos dos variables independientes binarias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: tener mayoría parlamentaria (1) o no, ergo, minoría (0)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: gobierno de izquierdas (1) de derechas (0)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=6+1·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+3·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778018-AF42-4B15-B2AD-4DB48F577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967CEC0-C9AD-4DBD-AE76-69E797FBDDBF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4562475"/>
          <a:ext cx="6096000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51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87376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925902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Derechas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Izquierdas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5938827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Minoría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474891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Mayoría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4959964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EFAC872-910E-4D87-BC2C-9AC426637335}"/>
              </a:ext>
            </a:extLst>
          </p:cNvPr>
          <p:cNvGraphicFramePr>
            <a:graphicFrameLocks noGrp="1"/>
          </p:cNvGraphicFramePr>
          <p:nvPr/>
        </p:nvGraphicFramePr>
        <p:xfrm>
          <a:off x="3556000" y="4912519"/>
          <a:ext cx="40640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63488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059022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6756671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12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9235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ol 3">
            <a:extLst>
              <a:ext uri="{FF2B5EF4-FFF2-40B4-BE49-F238E27FC236}">
                <a16:creationId xmlns:a16="http://schemas.microsoft.com/office/drawing/2014/main" id="{81F06F88-ECB6-8E6A-3213-A210E760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Regresiones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899AD7A2-B5F2-B0D7-CB36-F8F905CC7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9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AA248-996A-4ECD-9233-797423FB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(1)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89A14FEA-F2BB-4BCD-8684-6F5516034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695" y="2150268"/>
            <a:ext cx="7012610" cy="38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5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74185-1F77-421A-A3B0-4210879B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heterogéneos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D6170-0E1A-4095-A7BF-EDA0B8CE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 el concepto para referirse a un efecto diferente para una misma variable para distintos valores de una tercera variable</a:t>
            </a:r>
          </a:p>
          <a:p>
            <a:r>
              <a:rPr lang="es-ES" dirty="0"/>
              <a:t>A veces es más informativo que, simplemente, controlar por una tercera variable</a:t>
            </a:r>
          </a:p>
          <a:p>
            <a:r>
              <a:rPr lang="es-ES" dirty="0"/>
              <a:t>La influencia de esta tercera variable debe estar justificada teóricamente</a:t>
            </a:r>
          </a:p>
          <a:p>
            <a:endParaRPr lang="es-ES" dirty="0"/>
          </a:p>
          <a:p>
            <a:r>
              <a:rPr lang="es-ES" dirty="0"/>
              <a:t>Las variables no necesariamente deben ser dicotómicas…</a:t>
            </a:r>
          </a:p>
        </p:txBody>
      </p:sp>
    </p:spTree>
    <p:extLst>
      <p:ext uri="{BB962C8B-B14F-4D97-AF65-F5344CB8AC3E}">
        <p14:creationId xmlns:p14="http://schemas.microsoft.com/office/powerpoint/2010/main" val="174240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07404-4953-4B00-B49C-92D111F2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51"/>
            <a:ext cx="3159578" cy="858440"/>
          </a:xfrm>
        </p:spPr>
        <p:txBody>
          <a:bodyPr/>
          <a:lstStyle/>
          <a:p>
            <a:r>
              <a:rPr lang="es-ES" dirty="0"/>
              <a:t>Ejemplo (2)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44B6D-5515-4545-B5A8-8A138CE6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3070"/>
            <a:ext cx="3442607" cy="3263504"/>
          </a:xfrm>
        </p:spPr>
        <p:txBody>
          <a:bodyPr/>
          <a:lstStyle/>
          <a:p>
            <a:r>
              <a:rPr lang="es-ES" dirty="0"/>
              <a:t>Calcula la posición ideológica estimada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2838C2-1B8D-4D08-841A-44255FB16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05" t="23678" r="50000" b="5440"/>
          <a:stretch/>
        </p:blipFill>
        <p:spPr>
          <a:xfrm>
            <a:off x="4071256" y="857250"/>
            <a:ext cx="4768472" cy="5143500"/>
          </a:xfrm>
          <a:prstGeom prst="rect">
            <a:avLst/>
          </a:prstGeom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776F590-D606-4769-AD42-B4C9E0E3A54E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431144"/>
          <a:ext cx="3159579" cy="303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93">
                  <a:extLst>
                    <a:ext uri="{9D8B030D-6E8A-4147-A177-3AD203B41FA5}">
                      <a16:colId xmlns:a16="http://schemas.microsoft.com/office/drawing/2014/main" val="2590439297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123165477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151938686"/>
                    </a:ext>
                  </a:extLst>
                </a:gridCol>
              </a:tblGrid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Sexo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Edad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Ideología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9066196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Mujer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69037867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Hombre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47085364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Mujer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49034947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Hombre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9054811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Mujer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9194148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Hombre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968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08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62BCE-4353-4EA2-B407-07A1DF6F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CC953-D5BD-4D66-830D-2FA9FE3F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777B3B-CADD-4720-8114-4BB94157A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7" t="13022" r="25595" b="1484"/>
          <a:stretch/>
        </p:blipFill>
        <p:spPr>
          <a:xfrm>
            <a:off x="949073" y="857250"/>
            <a:ext cx="72458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4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2271FB9-614E-E3BD-B043-570DC02D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115BFE3-8DC5-D2FF-2E4E-33EC224B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regresión consiste en buscar la línea que pase lo más cerca posible de los puntos en un diagrama de dispersión</a:t>
            </a:r>
          </a:p>
          <a:p>
            <a:r>
              <a:rPr lang="es-ES" dirty="0"/>
              <a:t>Muestra el vínculo en términos matemáticos entre una variable dependiente y una variable independiente</a:t>
            </a:r>
          </a:p>
          <a:p>
            <a:r>
              <a:rPr lang="es-ES" dirty="0"/>
              <a:t>Este vínculo es lineal</a:t>
            </a:r>
          </a:p>
          <a:p>
            <a:r>
              <a:rPr lang="es-ES" dirty="0"/>
              <a:t>Permite estimar un valor promedio condicional en la variable dependiente a partir de ciertos valores de las variables independientes.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7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2C580-71FC-4325-986F-E4863A00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Regresión: representación matemática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64FC9D5-73B1-4143-A920-B0737727AA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/>
                  <a:t>Idealmente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En la práctica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Todos estos elementos van a aparecer en los resultados de una tabla de regresión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64FC9D5-73B1-4143-A920-B0737727A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b="-4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FE1AF277-59D6-434D-89C1-E6D171B1E13C}"/>
              </a:ext>
            </a:extLst>
          </p:cNvPr>
          <p:cNvSpPr txBox="1"/>
          <p:nvPr/>
        </p:nvSpPr>
        <p:spPr>
          <a:xfrm>
            <a:off x="6441897" y="3296481"/>
            <a:ext cx="207345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350" i="1" dirty="0"/>
              <a:t>Parámetros de regresión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AA528DE-1169-48E8-AEF8-EC6D561D3E8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30211" y="2837594"/>
            <a:ext cx="2311686" cy="60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55FC424-0774-4224-8582-FCB9096AD812}"/>
              </a:ext>
            </a:extLst>
          </p:cNvPr>
          <p:cNvCxnSpPr>
            <a:cxnSpLocks/>
          </p:cNvCxnSpPr>
          <p:nvPr/>
        </p:nvCxnSpPr>
        <p:spPr>
          <a:xfrm>
            <a:off x="4572000" y="2837593"/>
            <a:ext cx="1869897" cy="60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7ED58A3-D952-4524-9DAD-1BDE97F4B72C}"/>
              </a:ext>
            </a:extLst>
          </p:cNvPr>
          <p:cNvCxnSpPr>
            <a:cxnSpLocks/>
          </p:cNvCxnSpPr>
          <p:nvPr/>
        </p:nvCxnSpPr>
        <p:spPr>
          <a:xfrm flipV="1">
            <a:off x="4869180" y="3429001"/>
            <a:ext cx="1572717" cy="52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19B2BA4-B105-427E-82C5-1321CA54AF3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358812" y="3446522"/>
            <a:ext cx="2083085" cy="54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25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C4A2-880C-473B-BC38-5248AC06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DC99F-D787-4D70-8C4B-DD1E9631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9851A9-93C0-4643-B76F-2878672BA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4" t="14780" r="20000" b="3605"/>
          <a:stretch/>
        </p:blipFill>
        <p:spPr>
          <a:xfrm>
            <a:off x="1053834" y="857250"/>
            <a:ext cx="7036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7958-921A-4A69-92BA-37E7C5E9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la regresión OLS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7F472-26F1-4AF8-A1C7-E85F18EA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Informa de muchos aspectos de la relación entre variables</a:t>
            </a:r>
          </a:p>
          <a:p>
            <a:pPr lvl="1"/>
            <a:r>
              <a:rPr lang="es-ES" dirty="0"/>
              <a:t>Dirección</a:t>
            </a:r>
          </a:p>
          <a:p>
            <a:pPr lvl="1"/>
            <a:r>
              <a:rPr lang="es-ES" dirty="0"/>
              <a:t>Fuerza</a:t>
            </a:r>
          </a:p>
          <a:p>
            <a:pPr lvl="1"/>
            <a:r>
              <a:rPr lang="es-ES" dirty="0"/>
              <a:t>Magnitud</a:t>
            </a:r>
          </a:p>
          <a:p>
            <a:pPr lvl="1"/>
            <a:r>
              <a:rPr lang="es-ES" dirty="0"/>
              <a:t>Significación estadística</a:t>
            </a:r>
          </a:p>
          <a:p>
            <a:r>
              <a:rPr lang="es-ES" dirty="0"/>
              <a:t>Permite estimar rápidamente valores para cualquier rango</a:t>
            </a:r>
          </a:p>
          <a:p>
            <a:r>
              <a:rPr lang="es-ES" dirty="0"/>
              <a:t>Supuestos básicos fáciles de entender y comunicar</a:t>
            </a:r>
          </a:p>
          <a:p>
            <a:r>
              <a:rPr lang="es-ES" dirty="0"/>
              <a:t>Es parsimoniosa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02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9E0B5-410C-4E39-81DC-F22F317A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704A6-4C1E-4FAF-9714-F9534F38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059" y="2226469"/>
            <a:ext cx="1995941" cy="377428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s-ES" sz="2400" dirty="0"/>
              <a:t>Una tabla de medias condicionales también sería informativa, pero menos parsimoniosa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68F9E0-0D69-4DEC-B082-31B7A9732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9" t="17637" r="23095" b="3606"/>
          <a:stretch/>
        </p:blipFill>
        <p:spPr>
          <a:xfrm>
            <a:off x="0" y="857250"/>
            <a:ext cx="71480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BDF84-D67E-4415-AFD8-DEF2D53A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26" y="154703"/>
            <a:ext cx="7886700" cy="60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Regresiones con VI dicotómica</a:t>
            </a:r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94E0C38C-0324-D8DE-8A9A-E5B42063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5" y="2654860"/>
            <a:ext cx="6606099" cy="4203140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76C7AFE7-8574-1639-BE90-28EA3F8B5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06" y="760590"/>
            <a:ext cx="3764062" cy="173956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E5F4965-6579-2086-8FB0-CE4188FC7E72}"/>
              </a:ext>
            </a:extLst>
          </p:cNvPr>
          <p:cNvSpPr txBox="1">
            <a:spLocks/>
          </p:cNvSpPr>
          <p:nvPr/>
        </p:nvSpPr>
        <p:spPr>
          <a:xfrm>
            <a:off x="7371319" y="760590"/>
            <a:ext cx="1744690" cy="507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err="1"/>
              <a:t>peace</a:t>
            </a:r>
            <a:r>
              <a:rPr lang="es-ES" sz="1800" dirty="0"/>
              <a:t>: indicador de “</a:t>
            </a:r>
            <a:r>
              <a:rPr lang="es-ES" sz="1800" dirty="0" err="1"/>
              <a:t>pacificidad</a:t>
            </a:r>
            <a:r>
              <a:rPr lang="es-ES" sz="1800" dirty="0"/>
              <a:t>” (presencia de conflicto en un país, en escala 1-5)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 err="1"/>
              <a:t>colony</a:t>
            </a:r>
            <a:r>
              <a:rPr lang="es-ES" sz="1800" dirty="0"/>
              <a:t>: indica si el país fue o es una colonia (variable dicotómica: 0 no, 1 sí)</a:t>
            </a:r>
          </a:p>
        </p:txBody>
      </p:sp>
    </p:spTree>
    <p:extLst>
      <p:ext uri="{BB962C8B-B14F-4D97-AF65-F5344CB8AC3E}">
        <p14:creationId xmlns:p14="http://schemas.microsoft.com/office/powerpoint/2010/main" val="14396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CE7F-0078-4081-91F7-285C9B65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Interpretar una tabla de regresión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BC0933-98B4-43A9-85C4-4B355AC99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27" t="26191" r="68263" b="35384"/>
          <a:stretch/>
        </p:blipFill>
        <p:spPr>
          <a:xfrm>
            <a:off x="2419894" y="2125266"/>
            <a:ext cx="4350748" cy="377753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A0E934-0D30-4810-A191-6F8570EB04B1}"/>
              </a:ext>
            </a:extLst>
          </p:cNvPr>
          <p:cNvSpPr txBox="1"/>
          <p:nvPr/>
        </p:nvSpPr>
        <p:spPr>
          <a:xfrm>
            <a:off x="6860683" y="5723751"/>
            <a:ext cx="20696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>
                <a:solidFill>
                  <a:schemeClr val="accent2"/>
                </a:solidFill>
              </a:rPr>
              <a:t>Datos en bruto de la ESS10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24D7433-09E6-4D79-9A72-C4661DFE3D21}"/>
              </a:ext>
            </a:extLst>
          </p:cNvPr>
          <p:cNvSpPr/>
          <p:nvPr/>
        </p:nvSpPr>
        <p:spPr>
          <a:xfrm>
            <a:off x="7369084" y="2125266"/>
            <a:ext cx="1146266" cy="323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</p:spTree>
    <p:extLst>
      <p:ext uri="{BB962C8B-B14F-4D97-AF65-F5344CB8AC3E}">
        <p14:creationId xmlns:p14="http://schemas.microsoft.com/office/powerpoint/2010/main" val="353744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95 -0.00694 L -0.21172 -0.01273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ysClr val="window" lastClr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7965</TotalTime>
  <Words>915</Words>
  <Application>Microsoft Office PowerPoint</Application>
  <PresentationFormat>Presentación en pantalla (4:3)</PresentationFormat>
  <Paragraphs>149</Paragraphs>
  <Slides>23</Slides>
  <Notes>7</Notes>
  <HiddenSlides>8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CMSS10</vt:lpstr>
      <vt:lpstr>Tema de Office</vt:lpstr>
      <vt:lpstr>Talleres de Análisis Político I</vt:lpstr>
      <vt:lpstr>Regresiones</vt:lpstr>
      <vt:lpstr>Definición</vt:lpstr>
      <vt:lpstr>Regresión: representación matemática</vt:lpstr>
      <vt:lpstr>Presentación de PowerPoint</vt:lpstr>
      <vt:lpstr>Ventajas de la regresión OLS</vt:lpstr>
      <vt:lpstr>Presentación de PowerPoint</vt:lpstr>
      <vt:lpstr>Presentación de PowerPoint</vt:lpstr>
      <vt:lpstr>Interpretar una tabla de regresión</vt:lpstr>
      <vt:lpstr>Regresión multivariante</vt:lpstr>
      <vt:lpstr>Interpretación</vt:lpstr>
      <vt:lpstr>Visualmente</vt:lpstr>
      <vt:lpstr>Ejemplo</vt:lpstr>
      <vt:lpstr>Ejercicios</vt:lpstr>
      <vt:lpstr>En la próxima sesión</vt:lpstr>
      <vt:lpstr>Efectos heterogéneos </vt:lpstr>
      <vt:lpstr>Estimar el impacto de una variable</vt:lpstr>
      <vt:lpstr>Flexibilizar la asociación entre variables</vt:lpstr>
      <vt:lpstr>Por ejemplo</vt:lpstr>
      <vt:lpstr>Ejemplo (1)</vt:lpstr>
      <vt:lpstr>Efectos heterogéneos</vt:lpstr>
      <vt:lpstr>Ejemplo (2)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Talleres de Análisis Político I</dc:title>
  <dc:creator>VALL PRAT, PAU</dc:creator>
  <cp:lastModifiedBy>VALL PRAT, PAU</cp:lastModifiedBy>
  <cp:revision>60</cp:revision>
  <dcterms:created xsi:type="dcterms:W3CDTF">2023-10-18T11:23:28Z</dcterms:created>
  <dcterms:modified xsi:type="dcterms:W3CDTF">2024-12-02T15:24:59Z</dcterms:modified>
</cp:coreProperties>
</file>