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80" r:id="rId4"/>
    <p:sldId id="266" r:id="rId5"/>
    <p:sldId id="270" r:id="rId6"/>
    <p:sldId id="269" r:id="rId7"/>
    <p:sldId id="267" r:id="rId8"/>
    <p:sldId id="268" r:id="rId9"/>
    <p:sldId id="279" r:id="rId10"/>
    <p:sldId id="271" r:id="rId11"/>
    <p:sldId id="260" r:id="rId12"/>
    <p:sldId id="259" r:id="rId13"/>
    <p:sldId id="276" r:id="rId14"/>
    <p:sldId id="273" r:id="rId15"/>
    <p:sldId id="278" r:id="rId16"/>
    <p:sldId id="274" r:id="rId17"/>
    <p:sldId id="272" r:id="rId18"/>
    <p:sldId id="261" r:id="rId19"/>
    <p:sldId id="265" r:id="rId20"/>
    <p:sldId id="263" r:id="rId21"/>
    <p:sldId id="27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8EF9DBA-D9AF-4596-AD2F-AC873DA4C853}">
          <p14:sldIdLst>
            <p14:sldId id="256"/>
            <p14:sldId id="277"/>
            <p14:sldId id="280"/>
          </p14:sldIdLst>
        </p14:section>
        <p14:section name="SNC8600 麦克风阵列产品开发" id="{2119353B-328B-4884-B0D0-B15AA2450955}">
          <p14:sldIdLst>
            <p14:sldId id="266"/>
            <p14:sldId id="270"/>
            <p14:sldId id="269"/>
            <p14:sldId id="267"/>
            <p14:sldId id="268"/>
            <p14:sldId id="279"/>
            <p14:sldId id="271"/>
            <p14:sldId id="260"/>
            <p14:sldId id="259"/>
          </p14:sldIdLst>
        </p14:section>
        <p14:section name="SNC8600 应用解决方案" id="{AABB0FE7-BB84-493A-AD82-BD9C4E40CE63}">
          <p14:sldIdLst>
            <p14:sldId id="276"/>
            <p14:sldId id="273"/>
            <p14:sldId id="278"/>
            <p14:sldId id="274"/>
          </p14:sldIdLst>
        </p14:section>
        <p14:section name="麦克风阵列解决方案" id="{96934151-6EE9-46F7-8606-DB2ADC93AC8A}">
          <p14:sldIdLst>
            <p14:sldId id="272"/>
            <p14:sldId id="261"/>
            <p14:sldId id="265"/>
            <p14:sldId id="263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E1E59-860F-46A1-833E-BE0CBF89C025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4DF8B-7B68-44D3-BC7A-1BBD55F31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17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4DF8B-7B68-44D3-BC7A-1BBD55F31DE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938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4DF8B-7B68-44D3-BC7A-1BBD55F31DE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043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4DF8B-7B68-44D3-BC7A-1BBD55F31DE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161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4DF8B-7B68-44D3-BC7A-1BBD55F31DE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91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4DF8B-7B68-44D3-BC7A-1BBD55F31DE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292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4DF8B-7B68-44D3-BC7A-1BBD55F31DE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261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3440E-2894-4521-925E-CFBCB935D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031008-0694-426E-B0A8-791B1F22D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030AF4-7586-41AC-B6E2-7172F510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A536-174C-4D86-9754-7265C6FAFF7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09973F-EBFB-4D6E-A069-8C2F7F72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13D3EB-C17C-4C9D-A28F-4EC7CA8C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8FCA-8968-438C-8D03-251DEF627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28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3E7C9-149D-4C49-81DD-E7FCA43D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97F973-AB89-4809-A0E5-B10BA3B7F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446DE-FCD1-49E1-9C67-1F3F045A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A536-174C-4D86-9754-7265C6FAFF7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F70D0-FB80-481C-9A4E-9722CC5B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FEA8AC-61DC-4C73-8B30-47E0FD88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8FCA-8968-438C-8D03-251DEF627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48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7F6405-B7DE-4155-9B01-4E9F2B405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446535-6EAF-471B-A3EA-DAE504FA2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8C107D-9FF0-4B48-A7C9-92B5AEE5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A536-174C-4D86-9754-7265C6FAFF7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AB478-D0A4-4ED2-986D-5C08138B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FEF91-6E56-4F16-8592-C185A457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8FCA-8968-438C-8D03-251DEF627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6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B62D4-1EC9-465D-8D38-54ED94DC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B5D71-5233-4B10-AC35-C7AFC9911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DC6C57-33AF-449B-AA5C-77F7ABB5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A536-174C-4D86-9754-7265C6FAFF7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0895C-2B46-4ED4-82CF-CEA82486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07F7B-2B48-40E2-81FD-FB4CE080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8FCA-8968-438C-8D03-251DEF627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5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EA67D-E1C2-4088-910C-4C4DA03C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14DB1C-66B8-47F9-938D-7D67E37BB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245650-A7B9-4103-A8AE-EE58B630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A536-174C-4D86-9754-7265C6FAFF7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DD8AE-20B1-4764-8C5E-2D7E59CD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DB6BC-222D-46F4-B6AD-CBE48004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8FCA-8968-438C-8D03-251DEF627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80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99F94-463F-4912-A9F2-681DCEF5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2BB32-7923-4F2C-AA83-49047FB8C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22A325-6395-4B17-84E5-7E14D82C8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B93940-6214-4A6D-B180-10D12C86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A536-174C-4D86-9754-7265C6FAFF7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30B707-AA83-48C2-8BA1-C66DC8159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B03F22-A74C-4770-AD90-F411FC9E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8FCA-8968-438C-8D03-251DEF627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40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88EBF-98B1-428A-9AA3-56DB10713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B1FBE8-7E00-4FD2-9A72-D092F43C9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16212C-FBED-48B9-8371-71EF8BAE6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B349A2-4D62-420D-B43D-556FAA382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D866BC-DA45-4386-85CD-4E169475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6E7CCE-DC6F-4A6A-AC43-0A7F2F1B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A536-174C-4D86-9754-7265C6FAFF7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66A8D6-33F4-4513-A707-CBB03A78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13AB66-9D51-432F-913F-3C2FB47E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8FCA-8968-438C-8D03-251DEF627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71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9A779-2918-431C-9B8B-8E202214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FD7279-0243-466F-B32B-A2AE617A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A536-174C-4D86-9754-7265C6FAFF7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1F3D39-2C9D-474A-8121-D3712B9E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B9F8C2-7C8F-4A78-AB5D-46A1BB23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8FCA-8968-438C-8D03-251DEF627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22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BDDD7D-AEA3-4F79-B93E-A2B4C27E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A536-174C-4D86-9754-7265C6FAFF7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5E5AEE-1C27-4F8D-84A0-1BDB4F99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D1D977-5A62-4217-9451-2454CE83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8FCA-8968-438C-8D03-251DEF627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0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6D807-2670-4042-A22C-1CAB1510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07F020-7A03-4683-B785-10672556B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DFDB41-027F-4685-881A-0510E6BC1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5A20C9-A89E-4231-B22C-50388B6F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A536-174C-4D86-9754-7265C6FAFF7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971827-84F0-4D9C-A523-76769894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14FD7-B22E-4BF3-AEF2-E7867890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8FCA-8968-438C-8D03-251DEF627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33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1ABC9-ED40-4724-9858-40564A20C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6003BF-53C0-4AAA-A23E-0B57EFD55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47D564-67E4-4A3A-809A-0E8005662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BFB291-838F-424E-8CC0-886DF604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A536-174C-4D86-9754-7265C6FAFF7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8C6B01-FAF0-4199-A484-29D2C1B0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AEF7C6-91D4-429A-91CD-D8293459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8FCA-8968-438C-8D03-251DEF627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6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2A3691-5DA2-4DF9-B321-956244DD8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380A4-A991-4D1A-AFCC-BF8F6D54B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F61204-FF53-4F14-AD22-36A568B7A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A536-174C-4D86-9754-7265C6FAFF7C}" type="datetimeFigureOut">
              <a:rPr lang="zh-CN" altLang="en-US" smtClean="0"/>
              <a:t>2021/1/29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7ECDD6-F8B2-4691-94AA-D5134312A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14761-AE51-4559-B40D-D8F21B58B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E8FCA-8968-438C-8D03-251DEF6274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59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D8751-302E-40C8-A0BE-687E0F16B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SNC8600 </a:t>
            </a:r>
            <a:r>
              <a:rPr lang="zh-CN" altLang="en-US" dirty="0"/>
              <a:t>应用及解决方案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929C81-454B-49FE-A674-74E1E89460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V0.1</a:t>
            </a:r>
          </a:p>
          <a:p>
            <a:r>
              <a:rPr lang="en-US" altLang="zh-CN" dirty="0"/>
              <a:t>2020-11-17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8087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FDAD8-4BF4-4A0D-95A5-99227B8F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会议系统</a:t>
            </a:r>
            <a:r>
              <a:rPr lang="en-US" altLang="zh-CN" dirty="0"/>
              <a:t>/</a:t>
            </a:r>
            <a:r>
              <a:rPr lang="zh-CN" altLang="en-US" dirty="0"/>
              <a:t>智能音箱应用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3BE2B-DC86-41A9-A70C-8C877A710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120" y="1782128"/>
            <a:ext cx="7970520" cy="450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6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321D5-88D6-4AF2-AF9B-6F9528C9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会议系统</a:t>
            </a:r>
            <a:r>
              <a:rPr lang="en-US" altLang="zh-CN" dirty="0"/>
              <a:t>/</a:t>
            </a:r>
            <a:r>
              <a:rPr lang="zh-CN" altLang="en-US" dirty="0"/>
              <a:t>智能音箱通用应用框图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DA0EBC8-8227-4AA6-AB72-854A45C05F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9870"/>
            <a:ext cx="9777374" cy="407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8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D3C96-6512-401C-87EB-703CA83B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麦耳机（单耳耳机）通用应用框图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69629A5-8A60-4AF8-9717-2A224C0ADF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397" y="2274304"/>
            <a:ext cx="10895083" cy="32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45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A3D9E-0D0F-4232-A087-6D315812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SNC8600 </a:t>
            </a:r>
            <a:r>
              <a:rPr lang="zh-CN" altLang="en-US" dirty="0"/>
              <a:t>麦克风阵列应用</a:t>
            </a:r>
            <a:r>
              <a:rPr lang="en-US" altLang="zh-CN" dirty="0"/>
              <a:t>SDK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8E14925-12C1-46AE-96FE-E2BFC17A6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SDK</a:t>
            </a:r>
            <a:r>
              <a:rPr lang="zh-CN" altLang="en-US" dirty="0"/>
              <a:t>基本功能</a:t>
            </a:r>
            <a:endParaRPr lang="en-US" altLang="zh-CN" dirty="0"/>
          </a:p>
          <a:p>
            <a:pPr lvl="1"/>
            <a:r>
              <a:rPr lang="zh-CN" altLang="en-US" dirty="0"/>
              <a:t>正确并高效拾取各路</a:t>
            </a:r>
            <a:r>
              <a:rPr lang="en-US" altLang="zh-CN" dirty="0"/>
              <a:t>mic</a:t>
            </a:r>
            <a:r>
              <a:rPr lang="zh-CN" altLang="en-US" dirty="0"/>
              <a:t>数据</a:t>
            </a:r>
            <a:endParaRPr lang="en-US" altLang="zh-CN" dirty="0"/>
          </a:p>
          <a:p>
            <a:pPr lvl="1"/>
            <a:r>
              <a:rPr lang="zh-CN" altLang="en-US" dirty="0"/>
              <a:t>可考虑开放部分基础算法（如</a:t>
            </a:r>
            <a:r>
              <a:rPr lang="en-US" altLang="zh-CN" dirty="0"/>
              <a:t>Beamforming</a:t>
            </a:r>
            <a:r>
              <a:rPr lang="zh-CN" altLang="en-US" dirty="0"/>
              <a:t>），拾取的多路麦克风数据经过算法增强输出</a:t>
            </a:r>
            <a:endParaRPr lang="en-US" altLang="zh-CN" dirty="0"/>
          </a:p>
          <a:p>
            <a:pPr lvl="1"/>
            <a:r>
              <a:rPr lang="zh-CN" altLang="en-US" dirty="0"/>
              <a:t>输出方式可选择数字信号：</a:t>
            </a:r>
            <a:r>
              <a:rPr lang="en-US" altLang="zh-CN" dirty="0"/>
              <a:t>I2S/USB</a:t>
            </a:r>
            <a:r>
              <a:rPr lang="zh-CN" altLang="en-US" dirty="0"/>
              <a:t>或者模拟信号：</a:t>
            </a:r>
            <a:r>
              <a:rPr lang="en-US" altLang="zh-CN" dirty="0"/>
              <a:t>DAC</a:t>
            </a:r>
          </a:p>
          <a:p>
            <a:r>
              <a:rPr lang="zh-CN" altLang="en-US" dirty="0"/>
              <a:t>性能指标</a:t>
            </a:r>
            <a:r>
              <a:rPr lang="en-US" altLang="zh-CN" dirty="0"/>
              <a:t>/</a:t>
            </a:r>
            <a:r>
              <a:rPr lang="zh-CN" altLang="en-US" dirty="0"/>
              <a:t>测试参数</a:t>
            </a:r>
            <a:endParaRPr lang="en-US" altLang="zh-CN" dirty="0"/>
          </a:p>
          <a:p>
            <a:pPr lvl="1"/>
            <a:r>
              <a:rPr lang="en-US" altLang="zh-CN" dirty="0"/>
              <a:t>ADC/DAC</a:t>
            </a:r>
            <a:r>
              <a:rPr lang="zh-CN" altLang="en-US" dirty="0"/>
              <a:t>信号衰减</a:t>
            </a:r>
            <a:endParaRPr lang="en-US" altLang="zh-CN" dirty="0"/>
          </a:p>
          <a:p>
            <a:pPr lvl="1"/>
            <a:r>
              <a:rPr lang="en-US" altLang="zh-CN" dirty="0"/>
              <a:t>ADC/DAC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779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A3D9E-0D0F-4232-A087-6D315812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SNC8600 </a:t>
            </a:r>
            <a:r>
              <a:rPr lang="zh-CN" altLang="en-US" dirty="0"/>
              <a:t>麦克风阵列应用开放资源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94CB293-1295-49DD-AC00-C1E29E2CE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1" t="20253" r="15546" b="23469"/>
          <a:stretch/>
        </p:blipFill>
        <p:spPr>
          <a:xfrm rot="10800000">
            <a:off x="9253918" y="3889945"/>
            <a:ext cx="1107440" cy="711200"/>
          </a:xfr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D80C3DD0-6972-4D40-B684-7A34740C45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8" t="8263" r="17504" b="13535"/>
          <a:stretch/>
        </p:blipFill>
        <p:spPr>
          <a:xfrm>
            <a:off x="1593335" y="3210854"/>
            <a:ext cx="1215325" cy="1951196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0694EE86-5574-4E93-B969-5EDD1EF88B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389" b="4631"/>
          <a:stretch/>
        </p:blipFill>
        <p:spPr>
          <a:xfrm flipH="1">
            <a:off x="9231403" y="2018741"/>
            <a:ext cx="1400569" cy="1543151"/>
          </a:xfrm>
          <a:prstGeom prst="rect">
            <a:avLst/>
          </a:prstGeom>
        </p:spPr>
      </p:pic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B98B553E-5686-44BB-A616-FDFF8D9C9B6A}"/>
              </a:ext>
            </a:extLst>
          </p:cNvPr>
          <p:cNvGrpSpPr/>
          <p:nvPr/>
        </p:nvGrpSpPr>
        <p:grpSpPr>
          <a:xfrm>
            <a:off x="2808660" y="2180611"/>
            <a:ext cx="6445258" cy="3775391"/>
            <a:chOff x="1630330" y="1989689"/>
            <a:chExt cx="6445258" cy="377539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12F6698-9A13-4F70-ADD4-11EE34C5B288}"/>
                </a:ext>
              </a:extLst>
            </p:cNvPr>
            <p:cNvSpPr/>
            <p:nvPr/>
          </p:nvSpPr>
          <p:spPr>
            <a:xfrm>
              <a:off x="2570480" y="1989689"/>
              <a:ext cx="5493311" cy="37753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SNC8600</a:t>
              </a:r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E3479C3E-2AEA-4960-A3CB-61CD0B1FAC05}"/>
                </a:ext>
              </a:extLst>
            </p:cNvPr>
            <p:cNvSpPr/>
            <p:nvPr/>
          </p:nvSpPr>
          <p:spPr>
            <a:xfrm>
              <a:off x="7292273" y="3878338"/>
              <a:ext cx="721360" cy="355600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USB</a:t>
              </a:r>
              <a:endParaRPr lang="zh-CN" altLang="en-US" dirty="0"/>
            </a:p>
          </p:txBody>
        </p:sp>
        <p:sp>
          <p:nvSpPr>
            <p:cNvPr id="9" name="箭头: 五边形 8">
              <a:extLst>
                <a:ext uri="{FF2B5EF4-FFF2-40B4-BE49-F238E27FC236}">
                  <a16:creationId xmlns:a16="http://schemas.microsoft.com/office/drawing/2014/main" id="{947D391F-2EF8-4D36-B167-7AA60FBD1EAE}"/>
                </a:ext>
              </a:extLst>
            </p:cNvPr>
            <p:cNvSpPr/>
            <p:nvPr/>
          </p:nvSpPr>
          <p:spPr>
            <a:xfrm flipH="1">
              <a:off x="2582277" y="2936350"/>
              <a:ext cx="1097280" cy="350520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DMIC12</a:t>
              </a:r>
              <a:endParaRPr lang="zh-CN" altLang="en-US" dirty="0"/>
            </a:p>
          </p:txBody>
        </p:sp>
        <p:sp>
          <p:nvSpPr>
            <p:cNvPr id="11" name="箭头: 五边形 10">
              <a:extLst>
                <a:ext uri="{FF2B5EF4-FFF2-40B4-BE49-F238E27FC236}">
                  <a16:creationId xmlns:a16="http://schemas.microsoft.com/office/drawing/2014/main" id="{C0711C92-E8FE-4061-8CF6-E024F1E4059F}"/>
                </a:ext>
              </a:extLst>
            </p:cNvPr>
            <p:cNvSpPr/>
            <p:nvPr/>
          </p:nvSpPr>
          <p:spPr>
            <a:xfrm flipH="1">
              <a:off x="2582277" y="3378310"/>
              <a:ext cx="1097280" cy="350520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DMIC34</a:t>
              </a:r>
              <a:endParaRPr lang="zh-CN" altLang="en-US" dirty="0"/>
            </a:p>
          </p:txBody>
        </p:sp>
        <p:sp>
          <p:nvSpPr>
            <p:cNvPr id="13" name="箭头: 五边形 12">
              <a:extLst>
                <a:ext uri="{FF2B5EF4-FFF2-40B4-BE49-F238E27FC236}">
                  <a16:creationId xmlns:a16="http://schemas.microsoft.com/office/drawing/2014/main" id="{AD56AD8C-C943-4513-BBD0-CFEB16E5EC7F}"/>
                </a:ext>
              </a:extLst>
            </p:cNvPr>
            <p:cNvSpPr/>
            <p:nvPr/>
          </p:nvSpPr>
          <p:spPr>
            <a:xfrm flipH="1">
              <a:off x="2572117" y="3820270"/>
              <a:ext cx="1097280" cy="350520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DMIC56</a:t>
              </a:r>
              <a:endParaRPr lang="zh-CN" altLang="en-US" dirty="0"/>
            </a:p>
          </p:txBody>
        </p:sp>
        <p:sp>
          <p:nvSpPr>
            <p:cNvPr id="15" name="箭头: 五边形 14">
              <a:extLst>
                <a:ext uri="{FF2B5EF4-FFF2-40B4-BE49-F238E27FC236}">
                  <a16:creationId xmlns:a16="http://schemas.microsoft.com/office/drawing/2014/main" id="{67EE8786-C56C-46E9-8D18-F3F122604A42}"/>
                </a:ext>
              </a:extLst>
            </p:cNvPr>
            <p:cNvSpPr/>
            <p:nvPr/>
          </p:nvSpPr>
          <p:spPr>
            <a:xfrm flipH="1">
              <a:off x="2582277" y="4262230"/>
              <a:ext cx="1097280" cy="350520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DMIC78</a:t>
              </a:r>
              <a:endParaRPr lang="zh-CN" altLang="en-US" dirty="0"/>
            </a:p>
          </p:txBody>
        </p:sp>
        <p:sp>
          <p:nvSpPr>
            <p:cNvPr id="17" name="箭头: 五边形 16">
              <a:extLst>
                <a:ext uri="{FF2B5EF4-FFF2-40B4-BE49-F238E27FC236}">
                  <a16:creationId xmlns:a16="http://schemas.microsoft.com/office/drawing/2014/main" id="{2F618236-D241-4323-9504-09AA655BFF62}"/>
                </a:ext>
              </a:extLst>
            </p:cNvPr>
            <p:cNvSpPr/>
            <p:nvPr/>
          </p:nvSpPr>
          <p:spPr>
            <a:xfrm flipH="1">
              <a:off x="2582277" y="4704190"/>
              <a:ext cx="1097280" cy="350520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DMIC90</a:t>
              </a:r>
              <a:endParaRPr lang="zh-CN" altLang="en-US" dirty="0"/>
            </a:p>
          </p:txBody>
        </p: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24FE984D-AEAB-4CB0-A528-23B5A8D850D8}"/>
                </a:ext>
              </a:extLst>
            </p:cNvPr>
            <p:cNvCxnSpPr>
              <a:cxnSpLocks/>
              <a:stCxn id="44" idx="3"/>
              <a:endCxn id="9" idx="3"/>
            </p:cNvCxnSpPr>
            <p:nvPr/>
          </p:nvCxnSpPr>
          <p:spPr>
            <a:xfrm flipV="1">
              <a:off x="1630330" y="3111610"/>
              <a:ext cx="951947" cy="8839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1D8625D8-D145-49E5-80E6-113B473563B3}"/>
                </a:ext>
              </a:extLst>
            </p:cNvPr>
            <p:cNvCxnSpPr>
              <a:cxnSpLocks/>
              <a:stCxn id="44" idx="3"/>
              <a:endCxn id="11" idx="3"/>
            </p:cNvCxnSpPr>
            <p:nvPr/>
          </p:nvCxnSpPr>
          <p:spPr>
            <a:xfrm flipV="1">
              <a:off x="1630330" y="3553570"/>
              <a:ext cx="951947" cy="44196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FDB5658B-1160-4BCA-B4A6-22166C25B758}"/>
                </a:ext>
              </a:extLst>
            </p:cNvPr>
            <p:cNvCxnSpPr>
              <a:cxnSpLocks/>
              <a:stCxn id="44" idx="3"/>
              <a:endCxn id="13" idx="3"/>
            </p:cNvCxnSpPr>
            <p:nvPr/>
          </p:nvCxnSpPr>
          <p:spPr>
            <a:xfrm>
              <a:off x="1630330" y="3995530"/>
              <a:ext cx="941787" cy="12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24FE984D-AEAB-4CB0-A528-23B5A8D850D8}"/>
                </a:ext>
              </a:extLst>
            </p:cNvPr>
            <p:cNvCxnSpPr>
              <a:cxnSpLocks/>
              <a:stCxn id="44" idx="3"/>
              <a:endCxn id="15" idx="3"/>
            </p:cNvCxnSpPr>
            <p:nvPr/>
          </p:nvCxnSpPr>
          <p:spPr>
            <a:xfrm>
              <a:off x="1630330" y="3995530"/>
              <a:ext cx="951947" cy="44196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24FE984D-AEAB-4CB0-A528-23B5A8D850D8}"/>
                </a:ext>
              </a:extLst>
            </p:cNvPr>
            <p:cNvCxnSpPr>
              <a:cxnSpLocks/>
              <a:stCxn id="44" idx="3"/>
              <a:endCxn id="17" idx="3"/>
            </p:cNvCxnSpPr>
            <p:nvPr/>
          </p:nvCxnSpPr>
          <p:spPr>
            <a:xfrm>
              <a:off x="1630330" y="3995530"/>
              <a:ext cx="951947" cy="8839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左大括号 55">
              <a:extLst>
                <a:ext uri="{FF2B5EF4-FFF2-40B4-BE49-F238E27FC236}">
                  <a16:creationId xmlns:a16="http://schemas.microsoft.com/office/drawing/2014/main" id="{6065D341-AECD-4C47-8DAC-2A7DEA553C2F}"/>
                </a:ext>
              </a:extLst>
            </p:cNvPr>
            <p:cNvSpPr/>
            <p:nvPr/>
          </p:nvSpPr>
          <p:spPr>
            <a:xfrm flipH="1">
              <a:off x="3671034" y="3132328"/>
              <a:ext cx="592552" cy="1866900"/>
            </a:xfrm>
            <a:prstGeom prst="leftBrace">
              <a:avLst>
                <a:gd name="adj1" fmla="val 8333"/>
                <a:gd name="adj2" fmla="val 44467"/>
              </a:avLst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60BF3E7F-8941-4C21-B448-9BFA344E8DFD}"/>
                </a:ext>
              </a:extLst>
            </p:cNvPr>
            <p:cNvSpPr/>
            <p:nvPr/>
          </p:nvSpPr>
          <p:spPr>
            <a:xfrm>
              <a:off x="4348139" y="3354751"/>
              <a:ext cx="2156573" cy="116152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用户自定义算法开发</a:t>
              </a:r>
            </a:p>
          </p:txBody>
        </p:sp>
        <p:cxnSp>
          <p:nvCxnSpPr>
            <p:cNvPr id="76" name="连接符: 肘形 75">
              <a:extLst>
                <a:ext uri="{FF2B5EF4-FFF2-40B4-BE49-F238E27FC236}">
                  <a16:creationId xmlns:a16="http://schemas.microsoft.com/office/drawing/2014/main" id="{B0DDCE5A-EFC4-4BD7-AB2A-03ED97298D64}"/>
                </a:ext>
              </a:extLst>
            </p:cNvPr>
            <p:cNvCxnSpPr>
              <a:cxnSpLocks/>
              <a:stCxn id="62" idx="3"/>
              <a:endCxn id="5" idx="1"/>
            </p:cNvCxnSpPr>
            <p:nvPr/>
          </p:nvCxnSpPr>
          <p:spPr>
            <a:xfrm>
              <a:off x="6504712" y="3935513"/>
              <a:ext cx="787561" cy="12062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29" name="箭头: 五边形 128">
              <a:extLst>
                <a:ext uri="{FF2B5EF4-FFF2-40B4-BE49-F238E27FC236}">
                  <a16:creationId xmlns:a16="http://schemas.microsoft.com/office/drawing/2014/main" id="{523AEF3D-FC88-482E-A6DD-B54B105FAF73}"/>
                </a:ext>
              </a:extLst>
            </p:cNvPr>
            <p:cNvSpPr/>
            <p:nvPr/>
          </p:nvSpPr>
          <p:spPr>
            <a:xfrm>
              <a:off x="6909063" y="3104952"/>
              <a:ext cx="1166525" cy="345507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DAC L/R</a:t>
              </a:r>
              <a:endParaRPr lang="zh-CN" altLang="en-US" dirty="0"/>
            </a:p>
          </p:txBody>
        </p:sp>
      </p:grpSp>
      <p:sp>
        <p:nvSpPr>
          <p:cNvPr id="3" name="箭头: 五边形 2">
            <a:extLst>
              <a:ext uri="{FF2B5EF4-FFF2-40B4-BE49-F238E27FC236}">
                <a16:creationId xmlns:a16="http://schemas.microsoft.com/office/drawing/2014/main" id="{108997EA-13F6-49AD-9375-E4BF3750BC0C}"/>
              </a:ext>
            </a:extLst>
          </p:cNvPr>
          <p:cNvSpPr/>
          <p:nvPr/>
        </p:nvSpPr>
        <p:spPr>
          <a:xfrm>
            <a:off x="8513319" y="4902654"/>
            <a:ext cx="718084" cy="345527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I2S</a:t>
            </a:r>
            <a:endParaRPr lang="zh-CN" altLang="en-US" dirty="0"/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4E9E7A4F-3335-430B-9AD1-FFB9F092E548}"/>
              </a:ext>
            </a:extLst>
          </p:cNvPr>
          <p:cNvCxnSpPr>
            <a:cxnSpLocks/>
            <a:stCxn id="62" idx="3"/>
            <a:endCxn id="3" idx="1"/>
          </p:cNvCxnSpPr>
          <p:nvPr/>
        </p:nvCxnSpPr>
        <p:spPr>
          <a:xfrm>
            <a:off x="7683042" y="4126435"/>
            <a:ext cx="830277" cy="9489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519EFBB6-FFFE-4D1B-8F76-A7E2E205CDF4}"/>
              </a:ext>
            </a:extLst>
          </p:cNvPr>
          <p:cNvCxnSpPr>
            <a:cxnSpLocks/>
            <a:stCxn id="62" idx="3"/>
            <a:endCxn id="129" idx="1"/>
          </p:cNvCxnSpPr>
          <p:nvPr/>
        </p:nvCxnSpPr>
        <p:spPr>
          <a:xfrm flipV="1">
            <a:off x="7683042" y="3468628"/>
            <a:ext cx="404351" cy="6578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2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A3D9E-0D0F-4232-A087-6D315812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SNC8600 Codec</a:t>
            </a:r>
            <a:r>
              <a:rPr lang="zh-CN" altLang="en-US" dirty="0"/>
              <a:t>应用资源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8E14925-12C1-46AE-96FE-E2BFC17A6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Codec</a:t>
            </a:r>
            <a:r>
              <a:rPr lang="zh-CN" altLang="en-US" dirty="0"/>
              <a:t>应用</a:t>
            </a:r>
            <a:endParaRPr lang="en-US" altLang="zh-CN" dirty="0"/>
          </a:p>
          <a:p>
            <a:pPr lvl="1"/>
            <a:r>
              <a:rPr lang="zh-CN" altLang="en-US" dirty="0"/>
              <a:t>专用的数字音频音效处理芯片</a:t>
            </a:r>
            <a:endParaRPr lang="en-US" altLang="zh-CN" dirty="0"/>
          </a:p>
          <a:p>
            <a:pPr lvl="1"/>
            <a:r>
              <a:rPr lang="zh-CN" altLang="en-US" dirty="0"/>
              <a:t>不开放代码，可支持代码升级</a:t>
            </a:r>
            <a:endParaRPr lang="en-US" altLang="zh-CN" dirty="0"/>
          </a:p>
          <a:p>
            <a:pPr lvl="1"/>
            <a:r>
              <a:rPr lang="zh-CN" altLang="en-US" dirty="0"/>
              <a:t>支持数字音频传输</a:t>
            </a:r>
            <a:endParaRPr lang="en-US" altLang="zh-CN" dirty="0"/>
          </a:p>
          <a:p>
            <a:pPr lvl="1"/>
            <a:r>
              <a:rPr lang="zh-CN" altLang="en-US" dirty="0"/>
              <a:t>支持通过应用程序调整</a:t>
            </a:r>
            <a:r>
              <a:rPr lang="en-US" altLang="zh-CN" dirty="0"/>
              <a:t>EQ</a:t>
            </a:r>
            <a:r>
              <a:rPr lang="zh-CN" altLang="en-US" dirty="0"/>
              <a:t>参数、</a:t>
            </a:r>
            <a:r>
              <a:rPr lang="en-US" altLang="zh-CN" dirty="0"/>
              <a:t>AGC</a:t>
            </a:r>
            <a:r>
              <a:rPr lang="zh-CN" altLang="en-US" dirty="0"/>
              <a:t>参数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9900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A3D9E-0D0F-4232-A087-6D315812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SNC8600 Codec</a:t>
            </a:r>
            <a:r>
              <a:rPr lang="zh-CN" altLang="en-US" dirty="0"/>
              <a:t>应用开放资源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AA535053-AEAF-4694-A731-3C5DE9599A31}"/>
              </a:ext>
            </a:extLst>
          </p:cNvPr>
          <p:cNvGrpSpPr/>
          <p:nvPr/>
        </p:nvGrpSpPr>
        <p:grpSpPr>
          <a:xfrm>
            <a:off x="3174042" y="2071140"/>
            <a:ext cx="7828006" cy="3866629"/>
            <a:chOff x="2817476" y="2017703"/>
            <a:chExt cx="7828006" cy="3866629"/>
          </a:xfrm>
        </p:grpSpPr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B98B553E-5686-44BB-A616-FDFF8D9C9B6A}"/>
                </a:ext>
              </a:extLst>
            </p:cNvPr>
            <p:cNvGrpSpPr/>
            <p:nvPr/>
          </p:nvGrpSpPr>
          <p:grpSpPr>
            <a:xfrm>
              <a:off x="2817476" y="2017703"/>
              <a:ext cx="5524169" cy="3866629"/>
              <a:chOff x="2401762" y="1989689"/>
              <a:chExt cx="6259203" cy="386662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12F6698-9A13-4F70-ADD4-11EE34C5B288}"/>
                  </a:ext>
                </a:extLst>
              </p:cNvPr>
              <p:cNvSpPr/>
              <p:nvPr/>
            </p:nvSpPr>
            <p:spPr>
              <a:xfrm>
                <a:off x="2401762" y="1989689"/>
                <a:ext cx="6246272" cy="38666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SNC8600</a:t>
                </a:r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60BF3E7F-8941-4C21-B448-9BFA344E8DFD}"/>
                  </a:ext>
                </a:extLst>
              </p:cNvPr>
              <p:cNvSpPr/>
              <p:nvPr/>
            </p:nvSpPr>
            <p:spPr>
              <a:xfrm>
                <a:off x="5921683" y="2934612"/>
                <a:ext cx="1223664" cy="7478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AGC</a:t>
                </a:r>
              </a:p>
              <a:p>
                <a:pPr algn="ctr"/>
                <a:r>
                  <a:rPr lang="zh-CN" altLang="en-US" sz="1600" dirty="0"/>
                  <a:t>自动增益</a:t>
                </a:r>
              </a:p>
            </p:txBody>
          </p:sp>
          <p:cxnSp>
            <p:nvCxnSpPr>
              <p:cNvPr id="76" name="连接符: 肘形 75">
                <a:extLst>
                  <a:ext uri="{FF2B5EF4-FFF2-40B4-BE49-F238E27FC236}">
                    <a16:creationId xmlns:a16="http://schemas.microsoft.com/office/drawing/2014/main" id="{B0DDCE5A-EFC4-4BD7-AB2A-03ED97298D64}"/>
                  </a:ext>
                </a:extLst>
              </p:cNvPr>
              <p:cNvCxnSpPr>
                <a:cxnSpLocks/>
                <a:stCxn id="62" idx="3"/>
                <a:endCxn id="129" idx="1"/>
              </p:cNvCxnSpPr>
              <p:nvPr/>
            </p:nvCxnSpPr>
            <p:spPr>
              <a:xfrm>
                <a:off x="7145347" y="3308512"/>
                <a:ext cx="241083" cy="728750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29" name="箭头: 五边形 128">
                <a:extLst>
                  <a:ext uri="{FF2B5EF4-FFF2-40B4-BE49-F238E27FC236}">
                    <a16:creationId xmlns:a16="http://schemas.microsoft.com/office/drawing/2014/main" id="{523AEF3D-FC88-482E-A6DD-B54B105FAF73}"/>
                  </a:ext>
                </a:extLst>
              </p:cNvPr>
              <p:cNvSpPr/>
              <p:nvPr/>
            </p:nvSpPr>
            <p:spPr>
              <a:xfrm>
                <a:off x="7386430" y="3857508"/>
                <a:ext cx="1274535" cy="359508"/>
              </a:xfrm>
              <a:prstGeom prst="homePlat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DAC L/R</a:t>
                </a:r>
                <a:endParaRPr lang="zh-CN" altLang="en-US" dirty="0"/>
              </a:p>
            </p:txBody>
          </p:sp>
        </p:grpSp>
        <p:sp>
          <p:nvSpPr>
            <p:cNvPr id="3" name="箭头: 五边形 2">
              <a:extLst>
                <a:ext uri="{FF2B5EF4-FFF2-40B4-BE49-F238E27FC236}">
                  <a16:creationId xmlns:a16="http://schemas.microsoft.com/office/drawing/2014/main" id="{108997EA-13F6-49AD-9375-E4BF3750BC0C}"/>
                </a:ext>
              </a:extLst>
            </p:cNvPr>
            <p:cNvSpPr/>
            <p:nvPr/>
          </p:nvSpPr>
          <p:spPr>
            <a:xfrm flipH="1">
              <a:off x="2821550" y="3539995"/>
              <a:ext cx="806671" cy="345527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I2S</a:t>
              </a:r>
              <a:endParaRPr lang="zh-CN" altLang="en-US" dirty="0"/>
            </a:p>
          </p:txBody>
        </p: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4E9E7A4F-3335-430B-9AD1-FFB9F092E548}"/>
                </a:ext>
              </a:extLst>
            </p:cNvPr>
            <p:cNvCxnSpPr>
              <a:cxnSpLocks/>
              <a:stCxn id="3" idx="1"/>
              <a:endCxn id="14" idx="1"/>
            </p:cNvCxnSpPr>
            <p:nvPr/>
          </p:nvCxnSpPr>
          <p:spPr>
            <a:xfrm flipV="1">
              <a:off x="3628221" y="3327308"/>
              <a:ext cx="586420" cy="3854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66462AF-5163-47AD-A063-C62E982C58EE}"/>
                </a:ext>
              </a:extLst>
            </p:cNvPr>
            <p:cNvSpPr/>
            <p:nvPr/>
          </p:nvSpPr>
          <p:spPr>
            <a:xfrm>
              <a:off x="4214641" y="2976266"/>
              <a:ext cx="1223664" cy="70208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EQ</a:t>
              </a:r>
            </a:p>
            <a:p>
              <a:pPr algn="ctr"/>
              <a:r>
                <a:rPr lang="zh-CN" altLang="en-US" sz="1600" dirty="0"/>
                <a:t>音效处理</a:t>
              </a:r>
            </a:p>
          </p:txBody>
        </p: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959BCF8D-C426-4934-BE98-A938CBD5C0FF}"/>
                </a:ext>
              </a:extLst>
            </p:cNvPr>
            <p:cNvCxnSpPr>
              <a:cxnSpLocks/>
              <a:stCxn id="14" idx="3"/>
              <a:endCxn id="62" idx="1"/>
            </p:cNvCxnSpPr>
            <p:nvPr/>
          </p:nvCxnSpPr>
          <p:spPr>
            <a:xfrm>
              <a:off x="5438305" y="3327308"/>
              <a:ext cx="485739" cy="921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1058A37-2FBA-4E4C-B90C-147D1A298324}"/>
                </a:ext>
              </a:extLst>
            </p:cNvPr>
            <p:cNvSpPr/>
            <p:nvPr/>
          </p:nvSpPr>
          <p:spPr>
            <a:xfrm>
              <a:off x="8824236" y="3336526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AMP</a:t>
              </a:r>
              <a:endParaRPr lang="zh-CN" altLang="en-US" dirty="0"/>
            </a:p>
          </p:txBody>
        </p: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64486FE1-A3CF-4791-A1BD-1DEED7BD6629}"/>
                </a:ext>
              </a:extLst>
            </p:cNvPr>
            <p:cNvCxnSpPr>
              <a:cxnSpLocks/>
              <a:stCxn id="129" idx="3"/>
              <a:endCxn id="54" idx="1"/>
            </p:cNvCxnSpPr>
            <p:nvPr/>
          </p:nvCxnSpPr>
          <p:spPr>
            <a:xfrm flipV="1">
              <a:off x="8341645" y="3793726"/>
              <a:ext cx="482591" cy="27155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16690EF6-877E-4D53-837B-38C121D65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9636" y="3033603"/>
              <a:ext cx="605846" cy="6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>
              <a:extLst>
                <a:ext uri="{FF2B5EF4-FFF2-40B4-BE49-F238E27FC236}">
                  <a16:creationId xmlns:a16="http://schemas.microsoft.com/office/drawing/2014/main" id="{1206C7CE-9298-4F29-9CAF-3EF3FAFE30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9636" y="4025342"/>
              <a:ext cx="605846" cy="6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1" name="连接符: 肘形 70">
              <a:extLst>
                <a:ext uri="{FF2B5EF4-FFF2-40B4-BE49-F238E27FC236}">
                  <a16:creationId xmlns:a16="http://schemas.microsoft.com/office/drawing/2014/main" id="{08F477D6-87BF-45A6-85F3-DB689782658C}"/>
                </a:ext>
              </a:extLst>
            </p:cNvPr>
            <p:cNvCxnSpPr>
              <a:cxnSpLocks/>
              <a:stCxn id="54" idx="3"/>
              <a:endCxn id="4098" idx="1"/>
            </p:cNvCxnSpPr>
            <p:nvPr/>
          </p:nvCxnSpPr>
          <p:spPr>
            <a:xfrm flipV="1">
              <a:off x="9738636" y="3336526"/>
              <a:ext cx="301000" cy="4572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5E3E7128-133E-4B57-AE1E-23DF958B94DA}"/>
                </a:ext>
              </a:extLst>
            </p:cNvPr>
            <p:cNvCxnSpPr>
              <a:cxnSpLocks/>
              <a:stCxn id="54" idx="3"/>
              <a:endCxn id="60" idx="1"/>
            </p:cNvCxnSpPr>
            <p:nvPr/>
          </p:nvCxnSpPr>
          <p:spPr>
            <a:xfrm>
              <a:off x="9738636" y="3793726"/>
              <a:ext cx="301000" cy="5345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3F8A7A89-F6E1-4455-B25A-4350438B77FB}"/>
              </a:ext>
            </a:extLst>
          </p:cNvPr>
          <p:cNvSpPr/>
          <p:nvPr/>
        </p:nvSpPr>
        <p:spPr>
          <a:xfrm>
            <a:off x="838200" y="2071140"/>
            <a:ext cx="1708437" cy="3866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主控</a:t>
            </a:r>
            <a:r>
              <a:rPr lang="en-US" altLang="zh-CN" dirty="0"/>
              <a:t>MCU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70" name="箭头: 五边形 69">
            <a:extLst>
              <a:ext uri="{FF2B5EF4-FFF2-40B4-BE49-F238E27FC236}">
                <a16:creationId xmlns:a16="http://schemas.microsoft.com/office/drawing/2014/main" id="{3E3AA896-E925-4636-A925-350102D606DF}"/>
              </a:ext>
            </a:extLst>
          </p:cNvPr>
          <p:cNvSpPr/>
          <p:nvPr/>
        </p:nvSpPr>
        <p:spPr>
          <a:xfrm>
            <a:off x="1795798" y="3775058"/>
            <a:ext cx="746102" cy="345527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I2S</a:t>
            </a:r>
            <a:endParaRPr lang="zh-CN" altLang="en-US" dirty="0"/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571F6C85-4B84-43EF-806E-0651C824F3B4}"/>
              </a:ext>
            </a:extLst>
          </p:cNvPr>
          <p:cNvCxnSpPr>
            <a:cxnSpLocks/>
            <a:stCxn id="70" idx="3"/>
            <a:endCxn id="3" idx="3"/>
          </p:cNvCxnSpPr>
          <p:nvPr/>
        </p:nvCxnSpPr>
        <p:spPr>
          <a:xfrm flipV="1">
            <a:off x="2541900" y="3766196"/>
            <a:ext cx="636216" cy="181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5" name="箭头: 五边形 74">
            <a:extLst>
              <a:ext uri="{FF2B5EF4-FFF2-40B4-BE49-F238E27FC236}">
                <a16:creationId xmlns:a16="http://schemas.microsoft.com/office/drawing/2014/main" id="{51904707-F5D7-4328-9087-63439B7657B2}"/>
              </a:ext>
            </a:extLst>
          </p:cNvPr>
          <p:cNvSpPr/>
          <p:nvPr/>
        </p:nvSpPr>
        <p:spPr>
          <a:xfrm>
            <a:off x="1175310" y="4849970"/>
            <a:ext cx="1338487" cy="345527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I2C/</a:t>
            </a:r>
            <a:r>
              <a:rPr lang="en-US" altLang="zh-CN" dirty="0" err="1"/>
              <a:t>Uart</a:t>
            </a:r>
            <a:endParaRPr lang="zh-CN" altLang="en-US" dirty="0"/>
          </a:p>
        </p:txBody>
      </p:sp>
      <p:sp>
        <p:nvSpPr>
          <p:cNvPr id="77" name="箭头: 五边形 76">
            <a:extLst>
              <a:ext uri="{FF2B5EF4-FFF2-40B4-BE49-F238E27FC236}">
                <a16:creationId xmlns:a16="http://schemas.microsoft.com/office/drawing/2014/main" id="{D5798021-CB3A-419A-9D09-4C966A8E12F1}"/>
              </a:ext>
            </a:extLst>
          </p:cNvPr>
          <p:cNvSpPr/>
          <p:nvPr/>
        </p:nvSpPr>
        <p:spPr>
          <a:xfrm flipH="1">
            <a:off x="3193232" y="4511860"/>
            <a:ext cx="1246919" cy="345527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I2C/</a:t>
            </a:r>
            <a:r>
              <a:rPr lang="en-US" altLang="zh-CN" dirty="0" err="1"/>
              <a:t>Uart</a:t>
            </a:r>
            <a:endParaRPr lang="zh-CN" altLang="en-US" dirty="0"/>
          </a:p>
        </p:txBody>
      </p: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5F081236-AA91-449C-AB0C-DA2C0B45A1FC}"/>
              </a:ext>
            </a:extLst>
          </p:cNvPr>
          <p:cNvCxnSpPr>
            <a:cxnSpLocks/>
            <a:stCxn id="75" idx="3"/>
            <a:endCxn id="77" idx="3"/>
          </p:cNvCxnSpPr>
          <p:nvPr/>
        </p:nvCxnSpPr>
        <p:spPr>
          <a:xfrm flipV="1">
            <a:off x="2513797" y="4684624"/>
            <a:ext cx="679435" cy="3381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84BB6F35-CEF0-4EF3-A0A5-AC9145A0DB2C}"/>
              </a:ext>
            </a:extLst>
          </p:cNvPr>
          <p:cNvSpPr/>
          <p:nvPr/>
        </p:nvSpPr>
        <p:spPr>
          <a:xfrm>
            <a:off x="4812318" y="4225051"/>
            <a:ext cx="1223664" cy="70208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EQ</a:t>
            </a:r>
          </a:p>
          <a:p>
            <a:pPr algn="ctr"/>
            <a:r>
              <a:rPr lang="zh-CN" altLang="en-US" sz="1600" dirty="0"/>
              <a:t>参数设置</a:t>
            </a:r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3532CF5B-6CC8-414D-BACD-4CF039FB6B18}"/>
              </a:ext>
            </a:extLst>
          </p:cNvPr>
          <p:cNvCxnSpPr>
            <a:cxnSpLocks/>
            <a:stCxn id="77" idx="1"/>
            <a:endCxn id="99" idx="1"/>
          </p:cNvCxnSpPr>
          <p:nvPr/>
        </p:nvCxnSpPr>
        <p:spPr>
          <a:xfrm flipV="1">
            <a:off x="4440151" y="4576093"/>
            <a:ext cx="372167" cy="1085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5F081236-AA91-449C-AB0C-DA2C0B45A1FC}"/>
              </a:ext>
            </a:extLst>
          </p:cNvPr>
          <p:cNvCxnSpPr>
            <a:cxnSpLocks/>
            <a:stCxn id="99" idx="3"/>
            <a:endCxn id="14" idx="2"/>
          </p:cNvCxnSpPr>
          <p:nvPr/>
        </p:nvCxnSpPr>
        <p:spPr>
          <a:xfrm flipH="1" flipV="1">
            <a:off x="5183039" y="3731786"/>
            <a:ext cx="852943" cy="844307"/>
          </a:xfrm>
          <a:prstGeom prst="bentConnector4">
            <a:avLst>
              <a:gd name="adj1" fmla="val -26801"/>
              <a:gd name="adj2" fmla="val 7078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90BDEDE0-F5D7-4002-B92B-33899386CECC}"/>
              </a:ext>
            </a:extLst>
          </p:cNvPr>
          <p:cNvSpPr/>
          <p:nvPr/>
        </p:nvSpPr>
        <p:spPr>
          <a:xfrm>
            <a:off x="5737852" y="4976581"/>
            <a:ext cx="1223664" cy="70208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AGC</a:t>
            </a:r>
          </a:p>
          <a:p>
            <a:pPr algn="ctr"/>
            <a:r>
              <a:rPr lang="zh-CN" altLang="en-US" sz="1600" dirty="0"/>
              <a:t>增益调整</a:t>
            </a:r>
          </a:p>
        </p:txBody>
      </p: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B5574D31-1AAE-4FEA-8AD7-EEFD8A46415C}"/>
              </a:ext>
            </a:extLst>
          </p:cNvPr>
          <p:cNvCxnSpPr>
            <a:cxnSpLocks/>
            <a:stCxn id="77" idx="1"/>
            <a:endCxn id="118" idx="1"/>
          </p:cNvCxnSpPr>
          <p:nvPr/>
        </p:nvCxnSpPr>
        <p:spPr>
          <a:xfrm>
            <a:off x="4440151" y="4684624"/>
            <a:ext cx="1297701" cy="642999"/>
          </a:xfrm>
          <a:prstGeom prst="bentConnector3">
            <a:avLst>
              <a:gd name="adj1" fmla="val 1085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F9A95A9E-F365-482C-873A-713354738A5E}"/>
              </a:ext>
            </a:extLst>
          </p:cNvPr>
          <p:cNvCxnSpPr>
            <a:cxnSpLocks/>
            <a:stCxn id="118" idx="3"/>
            <a:endCxn id="62" idx="2"/>
          </p:cNvCxnSpPr>
          <p:nvPr/>
        </p:nvCxnSpPr>
        <p:spPr>
          <a:xfrm flipH="1" flipV="1">
            <a:off x="6820593" y="3763863"/>
            <a:ext cx="140923" cy="1563760"/>
          </a:xfrm>
          <a:prstGeom prst="bentConnector4">
            <a:avLst>
              <a:gd name="adj1" fmla="val -162216"/>
              <a:gd name="adj2" fmla="val 6122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357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E1EBE-D208-4BAF-935D-A724413A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音箱常用麦克风阵列解决方案汇总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B89119-E4C4-4A24-8ED7-230D70F472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120" y="1599248"/>
            <a:ext cx="7305040" cy="513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595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0A200-6FBF-44CC-B1B8-89357FCF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音箱常用麦克风阵列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53CA418-4451-48DB-A423-793F0BF9489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272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双麦线性阵列波束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麦环形阵列波束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麦环形阵列波束</a:t>
            </a:r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CE454851-134A-4B6F-A966-DFBFD5538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820" y="1917590"/>
            <a:ext cx="3500119" cy="4010070"/>
          </a:xfrm>
          <a:prstGeom prst="rect">
            <a:avLst/>
          </a:prstGeom>
        </p:spPr>
      </p:pic>
      <p:pic>
        <p:nvPicPr>
          <p:cNvPr id="8" name="内容占位符 8">
            <a:extLst>
              <a:ext uri="{FF2B5EF4-FFF2-40B4-BE49-F238E27FC236}">
                <a16:creationId xmlns:a16="http://schemas.microsoft.com/office/drawing/2014/main" id="{9B36CC6B-0430-43DB-8749-0D5433A137C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306" y="1917590"/>
            <a:ext cx="3302000" cy="4059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内容占位符 3">
            <a:extLst>
              <a:ext uri="{FF2B5EF4-FFF2-40B4-BE49-F238E27FC236}">
                <a16:creationId xmlns:a16="http://schemas.microsoft.com/office/drawing/2014/main" id="{5790CC7C-4DD5-4523-9DC5-EB7C2759CDC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30" y="3800705"/>
            <a:ext cx="4196757" cy="2692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7761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A5B2E-1451-497F-9982-6D68204A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Soundec</a:t>
            </a:r>
            <a:r>
              <a:rPr lang="en-US" altLang="zh-CN" dirty="0"/>
              <a:t> </a:t>
            </a:r>
            <a:r>
              <a:rPr lang="zh-CN" altLang="en-US" dirty="0"/>
              <a:t>麦克风阵列调试板设计方案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5126AD5-209E-4BDC-84B0-E8D96DD3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57" y="1650389"/>
            <a:ext cx="6740937" cy="464469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调试板设计说明：</a:t>
            </a:r>
            <a:endParaRPr lang="en-US" altLang="zh-CN" sz="2400" dirty="0"/>
          </a:p>
          <a:p>
            <a:pPr lvl="1"/>
            <a:r>
              <a:rPr lang="zh-CN" altLang="en-US" sz="2000" dirty="0"/>
              <a:t>基于不同数量的麦克风在环形和线性阵列上的应用，设计符合多种需求的麦克风阵列组合板</a:t>
            </a:r>
            <a:endParaRPr lang="en-US" altLang="zh-CN" sz="2000" dirty="0"/>
          </a:p>
          <a:p>
            <a:pPr lvl="1"/>
            <a:r>
              <a:rPr lang="zh-CN" altLang="en-US" sz="2000" dirty="0"/>
              <a:t>根据</a:t>
            </a:r>
            <a:r>
              <a:rPr lang="en-US" altLang="zh-CN" sz="2000" dirty="0" err="1"/>
              <a:t>Soundec</a:t>
            </a:r>
            <a:r>
              <a:rPr lang="zh-CN" altLang="en-US" sz="2000" dirty="0"/>
              <a:t>麦克风阵列算法，麦间距为</a:t>
            </a:r>
            <a:r>
              <a:rPr lang="en-US" altLang="zh-CN" sz="2000" dirty="0"/>
              <a:t>7.11</a:t>
            </a:r>
            <a:r>
              <a:rPr lang="zh-CN" altLang="en-US" sz="2000" dirty="0"/>
              <a:t>*</a:t>
            </a:r>
            <a:r>
              <a:rPr lang="en-US" altLang="zh-CN" sz="2000" dirty="0"/>
              <a:t>N(mm)</a:t>
            </a:r>
          </a:p>
          <a:p>
            <a:pPr lvl="1"/>
            <a:r>
              <a:rPr lang="zh-CN" altLang="en-US" sz="2000" dirty="0"/>
              <a:t>可根据不同的跳线组合不同的阵列，自动切换对应的算法</a:t>
            </a:r>
            <a:endParaRPr lang="en-US" altLang="zh-CN" sz="2000" dirty="0"/>
          </a:p>
          <a:p>
            <a:r>
              <a:rPr lang="zh-CN" altLang="en-US" sz="2400" dirty="0"/>
              <a:t>阵列组合</a:t>
            </a:r>
            <a:endParaRPr lang="en-US" altLang="zh-CN" sz="2400" dirty="0"/>
          </a:p>
          <a:p>
            <a:pPr lvl="1"/>
            <a:r>
              <a:rPr lang="zh-CN" altLang="en-US" sz="2000" dirty="0"/>
              <a:t>蓝色拓扑为</a:t>
            </a:r>
            <a:r>
              <a:rPr lang="en-US" altLang="zh-CN" sz="2000" dirty="0"/>
              <a:t>8</a:t>
            </a:r>
            <a:r>
              <a:rPr lang="zh-CN" altLang="en-US" sz="2000" dirty="0"/>
              <a:t>麦环形阵列</a:t>
            </a:r>
            <a:endParaRPr lang="en-US" altLang="zh-CN" sz="2000" dirty="0"/>
          </a:p>
          <a:p>
            <a:pPr lvl="1"/>
            <a:r>
              <a:rPr lang="zh-CN" altLang="en-US" sz="2000" dirty="0"/>
              <a:t>绿色为</a:t>
            </a:r>
            <a:r>
              <a:rPr lang="en-US" altLang="zh-CN" sz="2000" dirty="0"/>
              <a:t>6</a:t>
            </a:r>
            <a:r>
              <a:rPr lang="zh-CN" altLang="en-US" sz="2000" dirty="0"/>
              <a:t>麦环形阵列</a:t>
            </a:r>
            <a:endParaRPr lang="en-US" altLang="zh-CN" sz="2000" dirty="0"/>
          </a:p>
          <a:p>
            <a:pPr lvl="1"/>
            <a:r>
              <a:rPr lang="zh-CN" altLang="en-US" sz="2000" dirty="0"/>
              <a:t>橙色和黄色为</a:t>
            </a:r>
            <a:r>
              <a:rPr lang="en-US" altLang="zh-CN" sz="2000" dirty="0"/>
              <a:t>4</a:t>
            </a:r>
            <a:r>
              <a:rPr lang="zh-CN" altLang="en-US" sz="2000" dirty="0"/>
              <a:t>麦环形阵列</a:t>
            </a:r>
            <a:endParaRPr lang="en-US" altLang="zh-CN" sz="2000" dirty="0"/>
          </a:p>
          <a:p>
            <a:r>
              <a:rPr lang="zh-CN" altLang="en-US" sz="2400" dirty="0"/>
              <a:t>使用优势：</a:t>
            </a:r>
            <a:endParaRPr lang="en-US" altLang="zh-CN" sz="2400" dirty="0"/>
          </a:p>
          <a:p>
            <a:pPr lvl="1"/>
            <a:r>
              <a:rPr lang="zh-CN" altLang="en-US" sz="2000" dirty="0"/>
              <a:t>涵盖市面大部分阵列组合，快速</a:t>
            </a:r>
            <a:r>
              <a:rPr lang="en-US" altLang="zh-CN" sz="2000" dirty="0"/>
              <a:t>Demo</a:t>
            </a:r>
            <a:endParaRPr lang="zh-CN" altLang="en-US" sz="20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0D4EFE9-E2E2-4580-AFCF-5D59D075F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194" y="1568918"/>
            <a:ext cx="4657689" cy="480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9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F7F14-A517-4453-97C6-14EE3E77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SNC8600 </a:t>
            </a:r>
            <a:r>
              <a:rPr lang="zh-CN" altLang="en-US" dirty="0"/>
              <a:t>功能应用概述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A82BDD-23A7-4616-8A6D-3BB600793492}"/>
              </a:ext>
            </a:extLst>
          </p:cNvPr>
          <p:cNvSpPr/>
          <p:nvPr/>
        </p:nvSpPr>
        <p:spPr>
          <a:xfrm>
            <a:off x="1023754" y="3591560"/>
            <a:ext cx="1107440" cy="17678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SNC8600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7B73692-F440-4421-A017-368C1BF997FF}"/>
              </a:ext>
            </a:extLst>
          </p:cNvPr>
          <p:cNvSpPr/>
          <p:nvPr/>
        </p:nvSpPr>
        <p:spPr>
          <a:xfrm>
            <a:off x="5499234" y="2496225"/>
            <a:ext cx="1371600" cy="436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</a:t>
            </a:r>
            <a:r>
              <a:rPr lang="zh-CN" altLang="en-US" dirty="0"/>
              <a:t>声卡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CC216E0-8D79-41B4-952C-71D7BDA9E910}"/>
              </a:ext>
            </a:extLst>
          </p:cNvPr>
          <p:cNvSpPr/>
          <p:nvPr/>
        </p:nvSpPr>
        <p:spPr>
          <a:xfrm>
            <a:off x="5494956" y="3021868"/>
            <a:ext cx="1371600" cy="436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录音设备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C4C2D73-F167-493F-A774-2900CD02BF40}"/>
              </a:ext>
            </a:extLst>
          </p:cNvPr>
          <p:cNvSpPr/>
          <p:nvPr/>
        </p:nvSpPr>
        <p:spPr>
          <a:xfrm>
            <a:off x="2979554" y="3251200"/>
            <a:ext cx="1869440" cy="680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</a:t>
            </a:r>
            <a:r>
              <a:rPr lang="en-US" altLang="zh-CN" dirty="0"/>
              <a:t>/</a:t>
            </a:r>
            <a:r>
              <a:rPr lang="zh-CN" altLang="en-US" dirty="0"/>
              <a:t>解决方案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70EE766-FD44-4EA8-BA60-7ACAEA7697F7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131194" y="3591560"/>
            <a:ext cx="848360" cy="8839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50B3ABAF-A6F0-46F9-8745-0FB1B114678E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4848994" y="2714665"/>
            <a:ext cx="650240" cy="876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35D9C51E-58FF-497A-AC23-4094324B32EA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848994" y="3240309"/>
            <a:ext cx="645962" cy="3512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F61F4CD-238E-465C-B15B-6F96682746F5}"/>
              </a:ext>
            </a:extLst>
          </p:cNvPr>
          <p:cNvSpPr/>
          <p:nvPr/>
        </p:nvSpPr>
        <p:spPr>
          <a:xfrm>
            <a:off x="5501640" y="3513287"/>
            <a:ext cx="1371600" cy="436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会议系统</a:t>
            </a: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0E3A46CE-05C3-4452-9997-D422C9F38B93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>
            <a:off x="4848994" y="3591560"/>
            <a:ext cx="652646" cy="1401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0A6D235-1101-4075-B574-C7FA147E497F}"/>
              </a:ext>
            </a:extLst>
          </p:cNvPr>
          <p:cNvSpPr/>
          <p:nvPr/>
        </p:nvSpPr>
        <p:spPr>
          <a:xfrm>
            <a:off x="5494956" y="3985059"/>
            <a:ext cx="1371600" cy="436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智能音箱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860452D0-3ED4-41C2-A0CC-D4684391DA9F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>
            <a:off x="4848994" y="3591560"/>
            <a:ext cx="645962" cy="6119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750AFC8-FE33-4562-A1AE-7D8A66D86DA9}"/>
              </a:ext>
            </a:extLst>
          </p:cNvPr>
          <p:cNvSpPr/>
          <p:nvPr/>
        </p:nvSpPr>
        <p:spPr>
          <a:xfrm>
            <a:off x="2972870" y="4316067"/>
            <a:ext cx="1869440" cy="680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SOC</a:t>
            </a:r>
            <a:r>
              <a:rPr lang="zh-CN" altLang="en-US" dirty="0"/>
              <a:t>二次开发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80E0612B-8350-4087-872B-DC197D0770BB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2131194" y="4475480"/>
            <a:ext cx="841676" cy="180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16A44A5-9381-4764-9337-4850C986ECC1}"/>
              </a:ext>
            </a:extLst>
          </p:cNvPr>
          <p:cNvSpPr/>
          <p:nvPr/>
        </p:nvSpPr>
        <p:spPr>
          <a:xfrm>
            <a:off x="5494956" y="4579217"/>
            <a:ext cx="2849613" cy="436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拾音类产品客户自主开发</a:t>
            </a: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F8598BB3-94F7-4EB1-9E10-2D91B6D3FDC4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4842310" y="4656427"/>
            <a:ext cx="652646" cy="141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A0E01BC-B921-4650-AAA5-1967F1CCB5A8}"/>
              </a:ext>
            </a:extLst>
          </p:cNvPr>
          <p:cNvSpPr/>
          <p:nvPr/>
        </p:nvSpPr>
        <p:spPr>
          <a:xfrm>
            <a:off x="5479315" y="5347721"/>
            <a:ext cx="5730508" cy="680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可通过应用程序调节音效参数，应用于音箱等各类声效处理类产品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4DB52D0-F290-470A-B7A7-38FBA9DEE05A}"/>
              </a:ext>
            </a:extLst>
          </p:cNvPr>
          <p:cNvSpPr/>
          <p:nvPr/>
        </p:nvSpPr>
        <p:spPr>
          <a:xfrm>
            <a:off x="2998003" y="5348589"/>
            <a:ext cx="1869440" cy="680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Codec</a:t>
            </a:r>
            <a:r>
              <a:rPr lang="zh-CN" altLang="en-US" dirty="0"/>
              <a:t>音效处理专用芯片</a:t>
            </a:r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39C5887E-1684-4892-B7E2-9EEB7F3B0F75}"/>
              </a:ext>
            </a:extLst>
          </p:cNvPr>
          <p:cNvCxnSpPr>
            <a:cxnSpLocks/>
            <a:stCxn id="4" idx="3"/>
            <a:endCxn id="52" idx="1"/>
          </p:cNvCxnSpPr>
          <p:nvPr/>
        </p:nvCxnSpPr>
        <p:spPr>
          <a:xfrm>
            <a:off x="2131194" y="4475480"/>
            <a:ext cx="866809" cy="12134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BE320074-A724-4947-803D-8E179B2C3DFF}"/>
              </a:ext>
            </a:extLst>
          </p:cNvPr>
          <p:cNvCxnSpPr>
            <a:cxnSpLocks/>
            <a:stCxn id="52" idx="3"/>
            <a:endCxn id="47" idx="1"/>
          </p:cNvCxnSpPr>
          <p:nvPr/>
        </p:nvCxnSpPr>
        <p:spPr>
          <a:xfrm flipV="1">
            <a:off x="4867443" y="5688081"/>
            <a:ext cx="611872" cy="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14E8335-BE44-4E41-AB7D-4E41F8CA7108}"/>
              </a:ext>
            </a:extLst>
          </p:cNvPr>
          <p:cNvSpPr/>
          <p:nvPr/>
        </p:nvSpPr>
        <p:spPr>
          <a:xfrm>
            <a:off x="5501640" y="1928826"/>
            <a:ext cx="1371600" cy="436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降噪耳机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711D65EA-6FEF-430C-B9AC-C15406191706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4848994" y="2147266"/>
            <a:ext cx="652646" cy="14442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632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D49DE-051B-4801-A461-5DA6DC8A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麦克风阵列常用应用及其算法</a:t>
            </a:r>
          </a:p>
        </p:txBody>
      </p:sp>
      <p:pic>
        <p:nvPicPr>
          <p:cNvPr id="5" name="Picture 2" descr="preview">
            <a:extLst>
              <a:ext uri="{FF2B5EF4-FFF2-40B4-BE49-F238E27FC236}">
                <a16:creationId xmlns:a16="http://schemas.microsoft.com/office/drawing/2014/main" id="{15792BA2-802F-4FB1-ADA0-142D6128D0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239" y="1825625"/>
            <a:ext cx="9619522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497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390D1-DF28-4E38-ABA4-89AC3A5D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算法资源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7630E460-BDF3-410A-89BC-D3B85D8DB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76793"/>
              </p:ext>
            </p:extLst>
          </p:nvPr>
        </p:nvGraphicFramePr>
        <p:xfrm>
          <a:off x="838200" y="1825625"/>
          <a:ext cx="10515597" cy="40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8666746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3164369"/>
                    </a:ext>
                  </a:extLst>
                </a:gridCol>
                <a:gridCol w="3174998">
                  <a:extLst>
                    <a:ext uri="{9D8B030D-6E8A-4147-A177-3AD203B41FA5}">
                      <a16:colId xmlns:a16="http://schemas.microsoft.com/office/drawing/2014/main" val="254836126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60457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应用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01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音效控制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Codec/</a:t>
                      </a:r>
                      <a:r>
                        <a:rPr lang="zh-CN" altLang="en-US" dirty="0"/>
                        <a:t>麦克风阵列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耳机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41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AGC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自动增益控制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Codec/</a:t>
                      </a:r>
                      <a:r>
                        <a:rPr lang="zh-CN" altLang="en-US" dirty="0"/>
                        <a:t>麦克风阵列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耳机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1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Beamforming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波束成型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麦克风阵列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耳机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77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回声消除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麦克风阵列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耳机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6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Noise Cancel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噪声消除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麦克风阵列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耳机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9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DOA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声源定位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麦克风阵列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耳机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71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混响消除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麦克风阵列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669721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altLang="zh-CN" dirty="0"/>
                        <a:t>Wakeup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语音唤醒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麦克风阵列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耳机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958871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人声增强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91183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36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79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4C7D3-0339-4111-8D52-FF947446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SNC8600 </a:t>
            </a:r>
            <a:r>
              <a:rPr lang="zh-CN" altLang="en-US" dirty="0"/>
              <a:t>阶段性应用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E63E9CF-4834-4FBF-A9B1-02773D2F25F4}"/>
              </a:ext>
            </a:extLst>
          </p:cNvPr>
          <p:cNvGrpSpPr/>
          <p:nvPr/>
        </p:nvGrpSpPr>
        <p:grpSpPr>
          <a:xfrm>
            <a:off x="838200" y="5626093"/>
            <a:ext cx="6688667" cy="778676"/>
            <a:chOff x="2743199" y="4868333"/>
            <a:chExt cx="6688667" cy="9144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CFA1931-4C7B-4BA0-8B65-0B0C17301994}"/>
                </a:ext>
              </a:extLst>
            </p:cNvPr>
            <p:cNvSpPr/>
            <p:nvPr/>
          </p:nvSpPr>
          <p:spPr>
            <a:xfrm>
              <a:off x="2743199" y="4868333"/>
              <a:ext cx="1346201" cy="914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底层驱动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48D5578-049A-41D6-B79B-3FA0C7307BE8}"/>
                </a:ext>
              </a:extLst>
            </p:cNvPr>
            <p:cNvSpPr/>
            <p:nvPr/>
          </p:nvSpPr>
          <p:spPr>
            <a:xfrm>
              <a:off x="4089400" y="4868333"/>
              <a:ext cx="5342466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Codec/USB/I2C/</a:t>
              </a:r>
              <a:r>
                <a:rPr lang="en-US" altLang="zh-CN" dirty="0" err="1"/>
                <a:t>Uart</a:t>
              </a:r>
              <a:r>
                <a:rPr lang="en-US" altLang="zh-CN" dirty="0"/>
                <a:t>/PMU/Flash/PLL/GPIO/BQ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FC98C6-21F9-496E-AA10-35FCB1BDC33B}"/>
              </a:ext>
            </a:extLst>
          </p:cNvPr>
          <p:cNvGrpSpPr/>
          <p:nvPr/>
        </p:nvGrpSpPr>
        <p:grpSpPr>
          <a:xfrm>
            <a:off x="838200" y="4694101"/>
            <a:ext cx="6688667" cy="778677"/>
            <a:chOff x="2743199" y="4868333"/>
            <a:chExt cx="6688667" cy="91440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09F2F20-F1CB-41E6-AF4E-8400981B3C57}"/>
                </a:ext>
              </a:extLst>
            </p:cNvPr>
            <p:cNvSpPr/>
            <p:nvPr/>
          </p:nvSpPr>
          <p:spPr>
            <a:xfrm>
              <a:off x="2743199" y="4868333"/>
              <a:ext cx="1346201" cy="914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数据流处理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B99869A-3873-4399-B262-39D77C35B3F1}"/>
                </a:ext>
              </a:extLst>
            </p:cNvPr>
            <p:cNvSpPr/>
            <p:nvPr/>
          </p:nvSpPr>
          <p:spPr>
            <a:xfrm>
              <a:off x="4089400" y="4868334"/>
              <a:ext cx="5342466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批量数据存储及分时处理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6C5CDF4-12AA-4D0F-9741-E06BF6A67392}"/>
              </a:ext>
            </a:extLst>
          </p:cNvPr>
          <p:cNvGrpSpPr/>
          <p:nvPr/>
        </p:nvGrpSpPr>
        <p:grpSpPr>
          <a:xfrm>
            <a:off x="838200" y="3770099"/>
            <a:ext cx="6688667" cy="778676"/>
            <a:chOff x="2743199" y="4868333"/>
            <a:chExt cx="6688667" cy="9144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4FD3D0F-2D6B-4A02-9080-5241DB2E041D}"/>
                </a:ext>
              </a:extLst>
            </p:cNvPr>
            <p:cNvSpPr/>
            <p:nvPr/>
          </p:nvSpPr>
          <p:spPr>
            <a:xfrm>
              <a:off x="2743199" y="4868333"/>
              <a:ext cx="1346201" cy="914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基本算法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9A487A9-6C5D-47BE-AB90-ED01D78DFA61}"/>
                </a:ext>
              </a:extLst>
            </p:cNvPr>
            <p:cNvSpPr/>
            <p:nvPr/>
          </p:nvSpPr>
          <p:spPr>
            <a:xfrm>
              <a:off x="4089400" y="4868333"/>
              <a:ext cx="5342466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AGC/EQ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103E6D1-2370-4FD5-8AA2-09DF1C3DEF33}"/>
              </a:ext>
            </a:extLst>
          </p:cNvPr>
          <p:cNvGrpSpPr/>
          <p:nvPr/>
        </p:nvGrpSpPr>
        <p:grpSpPr>
          <a:xfrm>
            <a:off x="7352810" y="3693794"/>
            <a:ext cx="4218094" cy="574214"/>
            <a:chOff x="2743199" y="4868333"/>
            <a:chExt cx="4218094" cy="9144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FF3B91C-95B6-4FA7-84A3-9F99D1B6495B}"/>
                </a:ext>
              </a:extLst>
            </p:cNvPr>
            <p:cNvSpPr/>
            <p:nvPr/>
          </p:nvSpPr>
          <p:spPr>
            <a:xfrm>
              <a:off x="2743199" y="4868333"/>
              <a:ext cx="1346201" cy="914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适用应用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003A8D9-3883-403A-9DD6-0E1C08F69793}"/>
                </a:ext>
              </a:extLst>
            </p:cNvPr>
            <p:cNvSpPr/>
            <p:nvPr/>
          </p:nvSpPr>
          <p:spPr>
            <a:xfrm>
              <a:off x="4089400" y="4868333"/>
              <a:ext cx="2871893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立体声耳机</a:t>
              </a:r>
              <a:r>
                <a:rPr lang="en-US" altLang="zh-CN" dirty="0"/>
                <a:t>D</a:t>
              </a:r>
              <a:r>
                <a:rPr lang="zh-CN" altLang="en-US" dirty="0"/>
                <a:t>类放大器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554A3AA-C074-4A7C-9D78-1B47BBBDB772}"/>
              </a:ext>
            </a:extLst>
          </p:cNvPr>
          <p:cNvGrpSpPr/>
          <p:nvPr/>
        </p:nvGrpSpPr>
        <p:grpSpPr>
          <a:xfrm>
            <a:off x="838200" y="2844774"/>
            <a:ext cx="6688667" cy="778676"/>
            <a:chOff x="2743199" y="4868333"/>
            <a:chExt cx="6688667" cy="9144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E0949A0-1170-44AA-B745-7F8411912894}"/>
                </a:ext>
              </a:extLst>
            </p:cNvPr>
            <p:cNvSpPr/>
            <p:nvPr/>
          </p:nvSpPr>
          <p:spPr>
            <a:xfrm>
              <a:off x="2743199" y="4868333"/>
              <a:ext cx="1346201" cy="914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进阶算法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092BC58-DEB0-4DA1-9C54-0F09AD62A508}"/>
                </a:ext>
              </a:extLst>
            </p:cNvPr>
            <p:cNvSpPr/>
            <p:nvPr/>
          </p:nvSpPr>
          <p:spPr>
            <a:xfrm>
              <a:off x="4089400" y="4868333"/>
              <a:ext cx="5342466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Beamforming/AEC/NC/</a:t>
              </a:r>
              <a:r>
                <a:rPr lang="zh-CN" altLang="en-US" dirty="0"/>
                <a:t>语音唤醒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FCE3D4A-0454-411A-9C87-30B4C7D1DE57}"/>
              </a:ext>
            </a:extLst>
          </p:cNvPr>
          <p:cNvGrpSpPr/>
          <p:nvPr/>
        </p:nvGrpSpPr>
        <p:grpSpPr>
          <a:xfrm>
            <a:off x="7352810" y="2773527"/>
            <a:ext cx="4217738" cy="574214"/>
            <a:chOff x="2743199" y="4868333"/>
            <a:chExt cx="4217738" cy="91440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AAE4F51-8047-45FD-A7E1-C119D216EC13}"/>
                </a:ext>
              </a:extLst>
            </p:cNvPr>
            <p:cNvSpPr/>
            <p:nvPr/>
          </p:nvSpPr>
          <p:spPr>
            <a:xfrm>
              <a:off x="2743199" y="4868333"/>
              <a:ext cx="1346201" cy="914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适用应用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BB416C1-7A9B-48E2-93A8-4E9EAA675DF7}"/>
                </a:ext>
              </a:extLst>
            </p:cNvPr>
            <p:cNvSpPr/>
            <p:nvPr/>
          </p:nvSpPr>
          <p:spPr>
            <a:xfrm>
              <a:off x="4089400" y="4868333"/>
              <a:ext cx="2871537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降噪耳机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2AA4D3E-C2AE-4D30-B41F-60975A8F71B6}"/>
              </a:ext>
            </a:extLst>
          </p:cNvPr>
          <p:cNvGrpSpPr/>
          <p:nvPr/>
        </p:nvGrpSpPr>
        <p:grpSpPr>
          <a:xfrm>
            <a:off x="838200" y="1921356"/>
            <a:ext cx="6688667" cy="778676"/>
            <a:chOff x="2743199" y="4868333"/>
            <a:chExt cx="6688667" cy="91440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4A49586-0AC2-4D5C-9ED1-6657DD24DE4E}"/>
                </a:ext>
              </a:extLst>
            </p:cNvPr>
            <p:cNvSpPr/>
            <p:nvPr/>
          </p:nvSpPr>
          <p:spPr>
            <a:xfrm>
              <a:off x="2743199" y="4868333"/>
              <a:ext cx="1346201" cy="914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进阶算法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8EBC3C8-97FB-4BD8-BAAF-875C7F92AD3D}"/>
                </a:ext>
              </a:extLst>
            </p:cNvPr>
            <p:cNvSpPr/>
            <p:nvPr/>
          </p:nvSpPr>
          <p:spPr>
            <a:xfrm>
              <a:off x="4089400" y="4868333"/>
              <a:ext cx="5342466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声源定位</a:t>
              </a:r>
              <a:r>
                <a:rPr lang="en-US" altLang="zh-CN" dirty="0"/>
                <a:t>/</a:t>
              </a:r>
              <a:r>
                <a:rPr lang="zh-CN" altLang="en-US" dirty="0"/>
                <a:t>混响消除</a:t>
              </a:r>
              <a:r>
                <a:rPr lang="en-US" altLang="zh-CN" dirty="0"/>
                <a:t>/</a:t>
              </a:r>
              <a:r>
                <a:rPr lang="zh-CN" altLang="en-US" dirty="0"/>
                <a:t>人声增强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3A3033F-8135-4B0B-B505-6D43A00624C2}"/>
              </a:ext>
            </a:extLst>
          </p:cNvPr>
          <p:cNvGrpSpPr/>
          <p:nvPr/>
        </p:nvGrpSpPr>
        <p:grpSpPr>
          <a:xfrm>
            <a:off x="7352810" y="1835430"/>
            <a:ext cx="4217738" cy="574214"/>
            <a:chOff x="2743199" y="4868333"/>
            <a:chExt cx="4217738" cy="9144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06F23D2-1082-41E6-ABC9-36DB0DBE090E}"/>
                </a:ext>
              </a:extLst>
            </p:cNvPr>
            <p:cNvSpPr/>
            <p:nvPr/>
          </p:nvSpPr>
          <p:spPr>
            <a:xfrm>
              <a:off x="2743199" y="4868333"/>
              <a:ext cx="1346201" cy="914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适用应用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340407D-B37D-4A5C-B07F-037F40B3FCEE}"/>
                </a:ext>
              </a:extLst>
            </p:cNvPr>
            <p:cNvSpPr/>
            <p:nvPr/>
          </p:nvSpPr>
          <p:spPr>
            <a:xfrm>
              <a:off x="4089400" y="4868333"/>
              <a:ext cx="2871537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麦克风阵列</a:t>
              </a:r>
            </a:p>
          </p:txBody>
        </p:sp>
      </p:grpSp>
      <p:sp>
        <p:nvSpPr>
          <p:cNvPr id="36" name="箭头: 右 35">
            <a:extLst>
              <a:ext uri="{FF2B5EF4-FFF2-40B4-BE49-F238E27FC236}">
                <a16:creationId xmlns:a16="http://schemas.microsoft.com/office/drawing/2014/main" id="{90FBA575-6F2A-4A42-8F86-85ADEF886AC5}"/>
              </a:ext>
            </a:extLst>
          </p:cNvPr>
          <p:cNvSpPr/>
          <p:nvPr/>
        </p:nvSpPr>
        <p:spPr>
          <a:xfrm rot="16200000">
            <a:off x="-1896435" y="3758241"/>
            <a:ext cx="4967873" cy="5013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27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内容占位符 4">
            <a:extLst>
              <a:ext uri="{FF2B5EF4-FFF2-40B4-BE49-F238E27FC236}">
                <a16:creationId xmlns:a16="http://schemas.microsoft.com/office/drawing/2014/main" id="{B6DBA945-85F6-41F2-A260-46DD4EA61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47" y="1975803"/>
            <a:ext cx="7387414" cy="451707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0A3D9E-0D0F-4232-A087-6D315812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 </a:t>
            </a:r>
            <a:r>
              <a:rPr lang="zh-CN" altLang="en-US" dirty="0"/>
              <a:t>声卡应用</a:t>
            </a:r>
          </a:p>
        </p:txBody>
      </p:sp>
      <p:pic>
        <p:nvPicPr>
          <p:cNvPr id="166" name="Picture 6">
            <a:extLst>
              <a:ext uri="{FF2B5EF4-FFF2-40B4-BE49-F238E27FC236}">
                <a16:creationId xmlns:a16="http://schemas.microsoft.com/office/drawing/2014/main" id="{5A7A353B-146A-4A89-9B8D-A316D2D4BD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0" t="16001" r="30138" b="24912"/>
          <a:stretch/>
        </p:blipFill>
        <p:spPr bwMode="auto">
          <a:xfrm>
            <a:off x="7933267" y="329846"/>
            <a:ext cx="1889269" cy="246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8" descr="Shure/舒尔MV51话筒手机K歌话筒直播大振膜电容麦克风">
            <a:extLst>
              <a:ext uri="{FF2B5EF4-FFF2-40B4-BE49-F238E27FC236}">
                <a16:creationId xmlns:a16="http://schemas.microsoft.com/office/drawing/2014/main" id="{BCFF6CC0-7662-4E6F-89AF-D8888B5943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3" t="11401" r="17946" b="7022"/>
          <a:stretch/>
        </p:blipFill>
        <p:spPr bwMode="auto">
          <a:xfrm>
            <a:off x="9840858" y="291549"/>
            <a:ext cx="1972004" cy="263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图片 169">
            <a:extLst>
              <a:ext uri="{FF2B5EF4-FFF2-40B4-BE49-F238E27FC236}">
                <a16:creationId xmlns:a16="http://schemas.microsoft.com/office/drawing/2014/main" id="{1C4E10F6-7254-4D2F-9E1B-57204ED07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726" y="4713893"/>
            <a:ext cx="3197955" cy="1827403"/>
          </a:xfrm>
          <a:prstGeom prst="rect">
            <a:avLst/>
          </a:prstGeom>
        </p:spPr>
      </p:pic>
      <p:pic>
        <p:nvPicPr>
          <p:cNvPr id="172" name="图片 171">
            <a:extLst>
              <a:ext uri="{FF2B5EF4-FFF2-40B4-BE49-F238E27FC236}">
                <a16:creationId xmlns:a16="http://schemas.microsoft.com/office/drawing/2014/main" id="{B64B0FFE-A6D7-4463-AFEB-BF5F4DEACC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5726" y="2927915"/>
            <a:ext cx="3197955" cy="181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4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A3D9E-0D0F-4232-A087-6D315812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USB </a:t>
            </a:r>
            <a:r>
              <a:rPr lang="zh-CN" altLang="en-US" dirty="0"/>
              <a:t>声卡应用框图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94CB293-1295-49DD-AC00-C1E29E2CE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1" t="20253" r="15546" b="23469"/>
          <a:stretch/>
        </p:blipFill>
        <p:spPr>
          <a:xfrm rot="10800000">
            <a:off x="8109317" y="3549410"/>
            <a:ext cx="1107440" cy="711200"/>
          </a:xfr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D80C3DD0-6972-4D40-B684-7A34740C45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8" t="8263" r="17504" b="13535"/>
          <a:stretch/>
        </p:blipFill>
        <p:spPr>
          <a:xfrm>
            <a:off x="694069" y="3573149"/>
            <a:ext cx="1215325" cy="1951196"/>
          </a:xfrm>
          <a:prstGeom prst="rect">
            <a:avLst/>
          </a:prstGeom>
        </p:spPr>
      </p:pic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C6D83A6A-3327-4A31-B812-4A7413273A17}"/>
              </a:ext>
            </a:extLst>
          </p:cNvPr>
          <p:cNvGrpSpPr/>
          <p:nvPr/>
        </p:nvGrpSpPr>
        <p:grpSpPr>
          <a:xfrm>
            <a:off x="9216757" y="2025969"/>
            <a:ext cx="2015296" cy="3775390"/>
            <a:chOff x="9220029" y="1771968"/>
            <a:chExt cx="2015296" cy="4120832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E35ACB89-9149-43B9-9FF4-A236206D1E15}"/>
                </a:ext>
              </a:extLst>
            </p:cNvPr>
            <p:cNvSpPr/>
            <p:nvPr/>
          </p:nvSpPr>
          <p:spPr>
            <a:xfrm>
              <a:off x="9223645" y="1771968"/>
              <a:ext cx="2011680" cy="41208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PC</a:t>
              </a:r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29483AE-A442-4F73-BE87-8E3E115E99C1}"/>
                </a:ext>
              </a:extLst>
            </p:cNvPr>
            <p:cNvSpPr/>
            <p:nvPr/>
          </p:nvSpPr>
          <p:spPr>
            <a:xfrm>
              <a:off x="9806037" y="2984076"/>
              <a:ext cx="1097280" cy="6264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Mix</a:t>
              </a:r>
            </a:p>
            <a:p>
              <a:pPr algn="ctr"/>
              <a:r>
                <a:rPr lang="zh-CN" altLang="en-US" sz="1600" dirty="0"/>
                <a:t>声音混叠</a:t>
              </a: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4B8C9721-7D82-4B71-BD0C-0602B68F1C65}"/>
                </a:ext>
              </a:extLst>
            </p:cNvPr>
            <p:cNvSpPr/>
            <p:nvPr/>
          </p:nvSpPr>
          <p:spPr>
            <a:xfrm>
              <a:off x="9602835" y="3932868"/>
              <a:ext cx="1097280" cy="6264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EQ</a:t>
              </a:r>
            </a:p>
            <a:p>
              <a:pPr algn="ctr"/>
              <a:r>
                <a:rPr lang="zh-CN" altLang="en-US" sz="1600" dirty="0"/>
                <a:t>音效处理</a:t>
              </a:r>
            </a:p>
          </p:txBody>
        </p:sp>
        <p:cxnSp>
          <p:nvCxnSpPr>
            <p:cNvPr id="108" name="连接符: 肘形 107">
              <a:extLst>
                <a:ext uri="{FF2B5EF4-FFF2-40B4-BE49-F238E27FC236}">
                  <a16:creationId xmlns:a16="http://schemas.microsoft.com/office/drawing/2014/main" id="{5436FB71-0695-4038-B930-43E7F0959B15}"/>
                </a:ext>
              </a:extLst>
            </p:cNvPr>
            <p:cNvCxnSpPr>
              <a:cxnSpLocks/>
              <a:stCxn id="7" idx="1"/>
              <a:endCxn id="105" idx="1"/>
            </p:cNvCxnSpPr>
            <p:nvPr/>
          </p:nvCxnSpPr>
          <p:spPr>
            <a:xfrm flipV="1">
              <a:off x="9220029" y="3297290"/>
              <a:ext cx="586008" cy="52564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577A30DD-FF0B-48CA-B0FB-4BFF8B5CF1DF}"/>
                </a:ext>
              </a:extLst>
            </p:cNvPr>
            <p:cNvCxnSpPr>
              <a:cxnSpLocks/>
              <a:stCxn id="105" idx="3"/>
              <a:endCxn id="107" idx="3"/>
            </p:cNvCxnSpPr>
            <p:nvPr/>
          </p:nvCxnSpPr>
          <p:spPr>
            <a:xfrm flipH="1">
              <a:off x="10700115" y="3297290"/>
              <a:ext cx="203202" cy="948793"/>
            </a:xfrm>
            <a:prstGeom prst="bentConnector3">
              <a:avLst>
                <a:gd name="adj1" fmla="val -112499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" name="连接符: 肘形 120">
              <a:extLst>
                <a:ext uri="{FF2B5EF4-FFF2-40B4-BE49-F238E27FC236}">
                  <a16:creationId xmlns:a16="http://schemas.microsoft.com/office/drawing/2014/main" id="{96AD6469-E296-4FB9-B352-78D40211302B}"/>
                </a:ext>
              </a:extLst>
            </p:cNvPr>
            <p:cNvCxnSpPr>
              <a:cxnSpLocks/>
              <a:stCxn id="107" idx="1"/>
              <a:endCxn id="7" idx="1"/>
            </p:cNvCxnSpPr>
            <p:nvPr/>
          </p:nvCxnSpPr>
          <p:spPr>
            <a:xfrm rot="10800000">
              <a:off x="9220029" y="3822939"/>
              <a:ext cx="382806" cy="42314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37" name="图片 136">
            <a:extLst>
              <a:ext uri="{FF2B5EF4-FFF2-40B4-BE49-F238E27FC236}">
                <a16:creationId xmlns:a16="http://schemas.microsoft.com/office/drawing/2014/main" id="{0694EE86-5574-4E93-B969-5EDD1EF88B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389" b="4631"/>
          <a:stretch/>
        </p:blipFill>
        <p:spPr>
          <a:xfrm rot="20346425">
            <a:off x="541220" y="1919203"/>
            <a:ext cx="1478045" cy="1543151"/>
          </a:xfrm>
          <a:prstGeom prst="rect">
            <a:avLst/>
          </a:prstGeom>
        </p:spPr>
      </p:pic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B98B553E-5686-44BB-A616-FDFF8D9C9B6A}"/>
              </a:ext>
            </a:extLst>
          </p:cNvPr>
          <p:cNvGrpSpPr/>
          <p:nvPr/>
        </p:nvGrpSpPr>
        <p:grpSpPr>
          <a:xfrm>
            <a:off x="1909394" y="2025968"/>
            <a:ext cx="6188126" cy="3775391"/>
            <a:chOff x="1909394" y="1989689"/>
            <a:chExt cx="6188126" cy="377539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12F6698-9A13-4F70-ADD4-11EE34C5B288}"/>
                </a:ext>
              </a:extLst>
            </p:cNvPr>
            <p:cNvSpPr/>
            <p:nvPr/>
          </p:nvSpPr>
          <p:spPr>
            <a:xfrm>
              <a:off x="2570480" y="1989689"/>
              <a:ext cx="5527040" cy="37753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SNC8600</a:t>
              </a:r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5" name="箭头: 五边形 4">
              <a:extLst>
                <a:ext uri="{FF2B5EF4-FFF2-40B4-BE49-F238E27FC236}">
                  <a16:creationId xmlns:a16="http://schemas.microsoft.com/office/drawing/2014/main" id="{E3479C3E-2AEA-4960-A3CB-61CD0B1FAC05}"/>
                </a:ext>
              </a:extLst>
            </p:cNvPr>
            <p:cNvSpPr/>
            <p:nvPr/>
          </p:nvSpPr>
          <p:spPr>
            <a:xfrm>
              <a:off x="7365829" y="3674105"/>
              <a:ext cx="721360" cy="355600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USB</a:t>
              </a:r>
              <a:endParaRPr lang="zh-CN" altLang="en-US" dirty="0"/>
            </a:p>
          </p:txBody>
        </p:sp>
        <p:sp>
          <p:nvSpPr>
            <p:cNvPr id="9" name="箭头: 五边形 8">
              <a:extLst>
                <a:ext uri="{FF2B5EF4-FFF2-40B4-BE49-F238E27FC236}">
                  <a16:creationId xmlns:a16="http://schemas.microsoft.com/office/drawing/2014/main" id="{947D391F-2EF8-4D36-B167-7AA60FBD1EAE}"/>
                </a:ext>
              </a:extLst>
            </p:cNvPr>
            <p:cNvSpPr/>
            <p:nvPr/>
          </p:nvSpPr>
          <p:spPr>
            <a:xfrm flipH="1">
              <a:off x="2592437" y="3285330"/>
              <a:ext cx="1097280" cy="350520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DMIC12</a:t>
              </a:r>
              <a:endParaRPr lang="zh-CN" altLang="en-US" dirty="0"/>
            </a:p>
          </p:txBody>
        </p:sp>
        <p:sp>
          <p:nvSpPr>
            <p:cNvPr id="11" name="箭头: 五边形 10">
              <a:extLst>
                <a:ext uri="{FF2B5EF4-FFF2-40B4-BE49-F238E27FC236}">
                  <a16:creationId xmlns:a16="http://schemas.microsoft.com/office/drawing/2014/main" id="{C0711C92-E8FE-4061-8CF6-E024F1E4059F}"/>
                </a:ext>
              </a:extLst>
            </p:cNvPr>
            <p:cNvSpPr/>
            <p:nvPr/>
          </p:nvSpPr>
          <p:spPr>
            <a:xfrm flipH="1">
              <a:off x="2592437" y="3727290"/>
              <a:ext cx="1097280" cy="350520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DMIC34</a:t>
              </a:r>
              <a:endParaRPr lang="zh-CN" altLang="en-US" dirty="0"/>
            </a:p>
          </p:txBody>
        </p:sp>
        <p:sp>
          <p:nvSpPr>
            <p:cNvPr id="13" name="箭头: 五边形 12">
              <a:extLst>
                <a:ext uri="{FF2B5EF4-FFF2-40B4-BE49-F238E27FC236}">
                  <a16:creationId xmlns:a16="http://schemas.microsoft.com/office/drawing/2014/main" id="{AD56AD8C-C943-4513-BBD0-CFEB16E5EC7F}"/>
                </a:ext>
              </a:extLst>
            </p:cNvPr>
            <p:cNvSpPr/>
            <p:nvPr/>
          </p:nvSpPr>
          <p:spPr>
            <a:xfrm flipH="1">
              <a:off x="2582277" y="4169250"/>
              <a:ext cx="1097280" cy="350520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DMIC56</a:t>
              </a:r>
              <a:endParaRPr lang="zh-CN" altLang="en-US" dirty="0"/>
            </a:p>
          </p:txBody>
        </p:sp>
        <p:sp>
          <p:nvSpPr>
            <p:cNvPr id="15" name="箭头: 五边形 14">
              <a:extLst>
                <a:ext uri="{FF2B5EF4-FFF2-40B4-BE49-F238E27FC236}">
                  <a16:creationId xmlns:a16="http://schemas.microsoft.com/office/drawing/2014/main" id="{67EE8786-C56C-46E9-8D18-F3F122604A42}"/>
                </a:ext>
              </a:extLst>
            </p:cNvPr>
            <p:cNvSpPr/>
            <p:nvPr/>
          </p:nvSpPr>
          <p:spPr>
            <a:xfrm flipH="1">
              <a:off x="2592437" y="4611210"/>
              <a:ext cx="1097280" cy="350520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DMIC78</a:t>
              </a:r>
              <a:endParaRPr lang="zh-CN" altLang="en-US" dirty="0"/>
            </a:p>
          </p:txBody>
        </p:sp>
        <p:sp>
          <p:nvSpPr>
            <p:cNvPr id="17" name="箭头: 五边形 16">
              <a:extLst>
                <a:ext uri="{FF2B5EF4-FFF2-40B4-BE49-F238E27FC236}">
                  <a16:creationId xmlns:a16="http://schemas.microsoft.com/office/drawing/2014/main" id="{2F618236-D241-4323-9504-09AA655BFF62}"/>
                </a:ext>
              </a:extLst>
            </p:cNvPr>
            <p:cNvSpPr/>
            <p:nvPr/>
          </p:nvSpPr>
          <p:spPr>
            <a:xfrm flipH="1">
              <a:off x="2592437" y="5053170"/>
              <a:ext cx="1097280" cy="350520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DMIC90</a:t>
              </a:r>
              <a:endParaRPr lang="zh-CN" altLang="en-US" dirty="0"/>
            </a:p>
          </p:txBody>
        </p: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24FE984D-AEAB-4CB0-A528-23B5A8D850D8}"/>
                </a:ext>
              </a:extLst>
            </p:cNvPr>
            <p:cNvCxnSpPr>
              <a:cxnSpLocks/>
              <a:stCxn id="44" idx="3"/>
              <a:endCxn id="9" idx="3"/>
            </p:cNvCxnSpPr>
            <p:nvPr/>
          </p:nvCxnSpPr>
          <p:spPr>
            <a:xfrm flipV="1">
              <a:off x="1909394" y="3460590"/>
              <a:ext cx="683043" cy="105187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1D8625D8-D145-49E5-80E6-113B473563B3}"/>
                </a:ext>
              </a:extLst>
            </p:cNvPr>
            <p:cNvCxnSpPr>
              <a:cxnSpLocks/>
              <a:stCxn id="44" idx="3"/>
              <a:endCxn id="11" idx="3"/>
            </p:cNvCxnSpPr>
            <p:nvPr/>
          </p:nvCxnSpPr>
          <p:spPr>
            <a:xfrm flipV="1">
              <a:off x="1909394" y="3902550"/>
              <a:ext cx="683043" cy="60991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FDB5658B-1160-4BCA-B4A6-22166C25B758}"/>
                </a:ext>
              </a:extLst>
            </p:cNvPr>
            <p:cNvCxnSpPr>
              <a:cxnSpLocks/>
              <a:stCxn id="44" idx="3"/>
              <a:endCxn id="13" idx="3"/>
            </p:cNvCxnSpPr>
            <p:nvPr/>
          </p:nvCxnSpPr>
          <p:spPr>
            <a:xfrm flipV="1">
              <a:off x="1909394" y="4344510"/>
              <a:ext cx="672883" cy="16795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24FE984D-AEAB-4CB0-A528-23B5A8D850D8}"/>
                </a:ext>
              </a:extLst>
            </p:cNvPr>
            <p:cNvCxnSpPr>
              <a:cxnSpLocks/>
              <a:stCxn id="44" idx="3"/>
              <a:endCxn id="15" idx="3"/>
            </p:cNvCxnSpPr>
            <p:nvPr/>
          </p:nvCxnSpPr>
          <p:spPr>
            <a:xfrm>
              <a:off x="1909394" y="4512468"/>
              <a:ext cx="683043" cy="2740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24FE984D-AEAB-4CB0-A528-23B5A8D850D8}"/>
                </a:ext>
              </a:extLst>
            </p:cNvPr>
            <p:cNvCxnSpPr>
              <a:cxnSpLocks/>
              <a:stCxn id="44" idx="3"/>
              <a:endCxn id="17" idx="3"/>
            </p:cNvCxnSpPr>
            <p:nvPr/>
          </p:nvCxnSpPr>
          <p:spPr>
            <a:xfrm>
              <a:off x="1909394" y="4512468"/>
              <a:ext cx="683043" cy="7159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4E429C5-A8BD-4F23-9FC1-F3E7BC7A7D66}"/>
                </a:ext>
              </a:extLst>
            </p:cNvPr>
            <p:cNvSpPr/>
            <p:nvPr/>
          </p:nvSpPr>
          <p:spPr>
            <a:xfrm>
              <a:off x="4177397" y="3629976"/>
              <a:ext cx="1031240" cy="59086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AEC</a:t>
              </a:r>
            </a:p>
            <a:p>
              <a:pPr algn="ctr"/>
              <a:r>
                <a:rPr lang="zh-CN" altLang="en-US" sz="1600" dirty="0"/>
                <a:t>回声消除</a:t>
              </a:r>
            </a:p>
          </p:txBody>
        </p:sp>
        <p:sp>
          <p:nvSpPr>
            <p:cNvPr id="56" name="左大括号 55">
              <a:extLst>
                <a:ext uri="{FF2B5EF4-FFF2-40B4-BE49-F238E27FC236}">
                  <a16:creationId xmlns:a16="http://schemas.microsoft.com/office/drawing/2014/main" id="{6065D341-AECD-4C47-8DAC-2A7DEA553C2F}"/>
                </a:ext>
              </a:extLst>
            </p:cNvPr>
            <p:cNvSpPr/>
            <p:nvPr/>
          </p:nvSpPr>
          <p:spPr>
            <a:xfrm flipH="1">
              <a:off x="3679557" y="3364546"/>
              <a:ext cx="406400" cy="1866900"/>
            </a:xfrm>
            <a:prstGeom prst="leftBrace">
              <a:avLst>
                <a:gd name="adj1" fmla="val 8333"/>
                <a:gd name="adj2" fmla="val 30408"/>
              </a:avLst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8914520-E539-4580-92C6-FCB7170D1801}"/>
                </a:ext>
              </a:extLst>
            </p:cNvPr>
            <p:cNvSpPr/>
            <p:nvPr/>
          </p:nvSpPr>
          <p:spPr>
            <a:xfrm>
              <a:off x="4466957" y="4455318"/>
              <a:ext cx="1381760" cy="6264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Beamforming</a:t>
              </a:r>
            </a:p>
            <a:p>
              <a:pPr algn="ctr"/>
              <a:r>
                <a:rPr lang="zh-CN" altLang="en-US" sz="1600" dirty="0"/>
                <a:t>波束成形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77332E2-3E13-406E-ABEA-6DE836F9DB4F}"/>
                </a:ext>
              </a:extLst>
            </p:cNvPr>
            <p:cNvSpPr/>
            <p:nvPr/>
          </p:nvSpPr>
          <p:spPr>
            <a:xfrm>
              <a:off x="5615037" y="3629976"/>
              <a:ext cx="1097280" cy="6264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NC</a:t>
              </a:r>
            </a:p>
            <a:p>
              <a:pPr algn="ctr"/>
              <a:r>
                <a:rPr lang="zh-CN" altLang="en-US" sz="1600" dirty="0"/>
                <a:t>噪声抑制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60BF3E7F-8941-4C21-B448-9BFA344E8DFD}"/>
                </a:ext>
              </a:extLst>
            </p:cNvPr>
            <p:cNvSpPr/>
            <p:nvPr/>
          </p:nvSpPr>
          <p:spPr>
            <a:xfrm>
              <a:off x="6524357" y="4452300"/>
              <a:ext cx="995680" cy="6264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AGC</a:t>
              </a:r>
            </a:p>
            <a:p>
              <a:pPr algn="ctr"/>
              <a:r>
                <a:rPr lang="zh-CN" altLang="en-US" sz="1600" dirty="0"/>
                <a:t>自动增益</a:t>
              </a:r>
            </a:p>
          </p:txBody>
        </p: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06C82BA0-35DB-40E0-84EE-71D395BCA6F5}"/>
                </a:ext>
              </a:extLst>
            </p:cNvPr>
            <p:cNvCxnSpPr>
              <a:cxnSpLocks/>
              <a:stCxn id="55" idx="3"/>
              <a:endCxn id="58" idx="1"/>
            </p:cNvCxnSpPr>
            <p:nvPr/>
          </p:nvCxnSpPr>
          <p:spPr>
            <a:xfrm flipH="1">
              <a:off x="4466957" y="3925410"/>
              <a:ext cx="741680" cy="843122"/>
            </a:xfrm>
            <a:prstGeom prst="bentConnector5">
              <a:avLst>
                <a:gd name="adj1" fmla="val -30822"/>
                <a:gd name="adj2" fmla="val 48946"/>
                <a:gd name="adj3" fmla="val 130822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469B3835-8C77-46E3-959D-811413F7DF55}"/>
                </a:ext>
              </a:extLst>
            </p:cNvPr>
            <p:cNvCxnSpPr>
              <a:cxnSpLocks/>
              <a:stCxn id="58" idx="3"/>
              <a:endCxn id="60" idx="2"/>
            </p:cNvCxnSpPr>
            <p:nvPr/>
          </p:nvCxnSpPr>
          <p:spPr>
            <a:xfrm flipV="1">
              <a:off x="5848717" y="4256404"/>
              <a:ext cx="314960" cy="51212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连接符: 肘形 69">
              <a:extLst>
                <a:ext uri="{FF2B5EF4-FFF2-40B4-BE49-F238E27FC236}">
                  <a16:creationId xmlns:a16="http://schemas.microsoft.com/office/drawing/2014/main" id="{8DF688AD-D999-4684-80BF-189339965C94}"/>
                </a:ext>
              </a:extLst>
            </p:cNvPr>
            <p:cNvCxnSpPr>
              <a:cxnSpLocks/>
              <a:stCxn id="60" idx="3"/>
              <a:endCxn id="62" idx="1"/>
            </p:cNvCxnSpPr>
            <p:nvPr/>
          </p:nvCxnSpPr>
          <p:spPr>
            <a:xfrm flipH="1">
              <a:off x="6524357" y="3943190"/>
              <a:ext cx="187960" cy="822324"/>
            </a:xfrm>
            <a:prstGeom prst="bentConnector5">
              <a:avLst>
                <a:gd name="adj1" fmla="val -121622"/>
                <a:gd name="adj2" fmla="val 50000"/>
                <a:gd name="adj3" fmla="val 221622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6" name="连接符: 肘形 75">
              <a:extLst>
                <a:ext uri="{FF2B5EF4-FFF2-40B4-BE49-F238E27FC236}">
                  <a16:creationId xmlns:a16="http://schemas.microsoft.com/office/drawing/2014/main" id="{B0DDCE5A-EFC4-4BD7-AB2A-03ED97298D64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H="1" flipV="1">
              <a:off x="7365829" y="3851905"/>
              <a:ext cx="167640" cy="822324"/>
            </a:xfrm>
            <a:prstGeom prst="bentConnector5">
              <a:avLst>
                <a:gd name="adj1" fmla="val -136364"/>
                <a:gd name="adj2" fmla="val 58234"/>
                <a:gd name="adj3" fmla="val 236364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BD7D7C50-1FDF-4D9B-9E5F-CECCF8792A24}"/>
                </a:ext>
              </a:extLst>
            </p:cNvPr>
            <p:cNvCxnSpPr>
              <a:cxnSpLocks/>
              <a:stCxn id="5" idx="1"/>
              <a:endCxn id="129" idx="1"/>
            </p:cNvCxnSpPr>
            <p:nvPr/>
          </p:nvCxnSpPr>
          <p:spPr>
            <a:xfrm rot="10800000">
              <a:off x="3809999" y="2783915"/>
              <a:ext cx="3555830" cy="1067991"/>
            </a:xfrm>
            <a:prstGeom prst="bentConnector3">
              <a:avLst>
                <a:gd name="adj1" fmla="val 6569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29" name="箭头: 五边形 128">
              <a:extLst>
                <a:ext uri="{FF2B5EF4-FFF2-40B4-BE49-F238E27FC236}">
                  <a16:creationId xmlns:a16="http://schemas.microsoft.com/office/drawing/2014/main" id="{523AEF3D-FC88-482E-A6DD-B54B105FAF73}"/>
                </a:ext>
              </a:extLst>
            </p:cNvPr>
            <p:cNvSpPr/>
            <p:nvPr/>
          </p:nvSpPr>
          <p:spPr>
            <a:xfrm flipH="1">
              <a:off x="2582276" y="2622583"/>
              <a:ext cx="1227723" cy="322662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DAC L/R</a:t>
              </a:r>
              <a:endParaRPr lang="zh-CN" altLang="en-US" dirty="0"/>
            </a:p>
          </p:txBody>
        </p: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9B366529-D03C-4414-A862-703498C30E2D}"/>
                </a:ext>
              </a:extLst>
            </p:cNvPr>
            <p:cNvCxnSpPr>
              <a:cxnSpLocks/>
              <a:stCxn id="129" idx="3"/>
            </p:cNvCxnSpPr>
            <p:nvPr/>
          </p:nvCxnSpPr>
          <p:spPr>
            <a:xfrm rot="10800000" flipV="1">
              <a:off x="1952356" y="2783913"/>
              <a:ext cx="629920" cy="316021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826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0893A-6A32-4009-A68A-B55BFAE8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有线拾音设备</a:t>
            </a:r>
            <a:r>
              <a:rPr lang="en-US" altLang="zh-CN" dirty="0"/>
              <a:t>/</a:t>
            </a:r>
            <a:r>
              <a:rPr lang="zh-CN" altLang="en-US" dirty="0"/>
              <a:t>便携式麦克风应用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17CDCA-B916-4B02-8881-EFFCD50AE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57" y="2142309"/>
            <a:ext cx="6243320" cy="39546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8E5EC6-6D91-42D9-BC44-ABC8066A7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817"/>
          <a:stretch/>
        </p:blipFill>
        <p:spPr>
          <a:xfrm>
            <a:off x="6664057" y="1782763"/>
            <a:ext cx="5099486" cy="44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9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0893A-6A32-4009-A68A-B55BFAE8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有线拾音设备</a:t>
            </a:r>
            <a:r>
              <a:rPr lang="en-US" altLang="zh-CN" dirty="0"/>
              <a:t>/</a:t>
            </a:r>
            <a:r>
              <a:rPr lang="zh-CN" altLang="en-US" dirty="0"/>
              <a:t>便携式麦克风应用框图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19A74829-0413-4DD1-9D49-831A86BCAD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8" t="8263" r="17504" b="13535"/>
          <a:stretch/>
        </p:blipFill>
        <p:spPr>
          <a:xfrm>
            <a:off x="1137186" y="3029887"/>
            <a:ext cx="1215325" cy="1951196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771F3578-F113-4653-8DB8-B9FC384A9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083619" y="2078825"/>
            <a:ext cx="896772" cy="1385033"/>
          </a:xfrm>
          <a:prstGeom prst="rect">
            <a:avLst/>
          </a:prstGeom>
        </p:spPr>
      </p:pic>
      <p:grpSp>
        <p:nvGrpSpPr>
          <p:cNvPr id="2063" name="组合 2062">
            <a:extLst>
              <a:ext uri="{FF2B5EF4-FFF2-40B4-BE49-F238E27FC236}">
                <a16:creationId xmlns:a16="http://schemas.microsoft.com/office/drawing/2014/main" id="{6F91101B-1D0C-4899-9DB2-B25F3F9B338A}"/>
              </a:ext>
            </a:extLst>
          </p:cNvPr>
          <p:cNvGrpSpPr/>
          <p:nvPr/>
        </p:nvGrpSpPr>
        <p:grpSpPr>
          <a:xfrm>
            <a:off x="2352511" y="2188631"/>
            <a:ext cx="6585016" cy="3281815"/>
            <a:chOff x="2352511" y="2255558"/>
            <a:chExt cx="6585016" cy="3281815"/>
          </a:xfrm>
        </p:grpSpPr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ADC249C3-0411-4D0F-8959-3C30F413AD51}"/>
                </a:ext>
              </a:extLst>
            </p:cNvPr>
            <p:cNvGrpSpPr/>
            <p:nvPr/>
          </p:nvGrpSpPr>
          <p:grpSpPr>
            <a:xfrm>
              <a:off x="2352511" y="2255558"/>
              <a:ext cx="6563058" cy="3281815"/>
              <a:chOff x="2352511" y="1778038"/>
              <a:chExt cx="6563058" cy="3281815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29B18FA2-D2DF-4EDB-87C4-62C8B4A4EC78}"/>
                  </a:ext>
                </a:extLst>
              </p:cNvPr>
              <p:cNvSpPr/>
              <p:nvPr/>
            </p:nvSpPr>
            <p:spPr>
              <a:xfrm>
                <a:off x="2921169" y="1778038"/>
                <a:ext cx="5994400" cy="32818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SNC8600</a:t>
                </a:r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51" name="箭头: 五边形 50">
                <a:extLst>
                  <a:ext uri="{FF2B5EF4-FFF2-40B4-BE49-F238E27FC236}">
                    <a16:creationId xmlns:a16="http://schemas.microsoft.com/office/drawing/2014/main" id="{BD2AFF0D-B77C-46F1-A938-9C50D01C53AC}"/>
                  </a:ext>
                </a:extLst>
              </p:cNvPr>
              <p:cNvSpPr/>
              <p:nvPr/>
            </p:nvSpPr>
            <p:spPr>
              <a:xfrm>
                <a:off x="7755355" y="2290637"/>
                <a:ext cx="1160214" cy="326793"/>
              </a:xfrm>
              <a:prstGeom prst="homePlat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DAC L/R</a:t>
                </a:r>
                <a:endParaRPr lang="zh-CN" altLang="en-US" dirty="0"/>
              </a:p>
            </p:txBody>
          </p:sp>
          <p:sp>
            <p:nvSpPr>
              <p:cNvPr id="52" name="箭头: 五边形 51">
                <a:extLst>
                  <a:ext uri="{FF2B5EF4-FFF2-40B4-BE49-F238E27FC236}">
                    <a16:creationId xmlns:a16="http://schemas.microsoft.com/office/drawing/2014/main" id="{9BE42ED8-8981-432F-8279-C9CDD2E3A80B}"/>
                  </a:ext>
                </a:extLst>
              </p:cNvPr>
              <p:cNvSpPr/>
              <p:nvPr/>
            </p:nvSpPr>
            <p:spPr>
              <a:xfrm flipH="1">
                <a:off x="2943127" y="2523330"/>
                <a:ext cx="1097280" cy="350520"/>
              </a:xfrm>
              <a:prstGeom prst="homePlat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DMIC12</a:t>
                </a:r>
                <a:endParaRPr lang="zh-CN" altLang="en-US" dirty="0"/>
              </a:p>
            </p:txBody>
          </p:sp>
          <p:sp>
            <p:nvSpPr>
              <p:cNvPr id="53" name="箭头: 五边形 52">
                <a:extLst>
                  <a:ext uri="{FF2B5EF4-FFF2-40B4-BE49-F238E27FC236}">
                    <a16:creationId xmlns:a16="http://schemas.microsoft.com/office/drawing/2014/main" id="{A4ADFCFA-15DE-4A32-B78C-9B4286D83EE7}"/>
                  </a:ext>
                </a:extLst>
              </p:cNvPr>
              <p:cNvSpPr/>
              <p:nvPr/>
            </p:nvSpPr>
            <p:spPr>
              <a:xfrm flipH="1">
                <a:off x="2943127" y="2965290"/>
                <a:ext cx="1097280" cy="350520"/>
              </a:xfrm>
              <a:prstGeom prst="homePlat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DMIC34</a:t>
                </a:r>
                <a:endParaRPr lang="zh-CN" altLang="en-US" dirty="0"/>
              </a:p>
            </p:txBody>
          </p:sp>
          <p:sp>
            <p:nvSpPr>
              <p:cNvPr id="54" name="箭头: 五边形 53">
                <a:extLst>
                  <a:ext uri="{FF2B5EF4-FFF2-40B4-BE49-F238E27FC236}">
                    <a16:creationId xmlns:a16="http://schemas.microsoft.com/office/drawing/2014/main" id="{925CA5ED-4F48-489E-AE69-9324E308109D}"/>
                  </a:ext>
                </a:extLst>
              </p:cNvPr>
              <p:cNvSpPr/>
              <p:nvPr/>
            </p:nvSpPr>
            <p:spPr>
              <a:xfrm flipH="1">
                <a:off x="2932967" y="3407250"/>
                <a:ext cx="1097280" cy="350520"/>
              </a:xfrm>
              <a:prstGeom prst="homePlat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DMIC56</a:t>
                </a:r>
                <a:endParaRPr lang="zh-CN" altLang="en-US" dirty="0"/>
              </a:p>
            </p:txBody>
          </p:sp>
          <p:sp>
            <p:nvSpPr>
              <p:cNvPr id="55" name="箭头: 五边形 54">
                <a:extLst>
                  <a:ext uri="{FF2B5EF4-FFF2-40B4-BE49-F238E27FC236}">
                    <a16:creationId xmlns:a16="http://schemas.microsoft.com/office/drawing/2014/main" id="{0B8481F9-8E6F-4D5D-A173-F91C6DCDB7FC}"/>
                  </a:ext>
                </a:extLst>
              </p:cNvPr>
              <p:cNvSpPr/>
              <p:nvPr/>
            </p:nvSpPr>
            <p:spPr>
              <a:xfrm flipH="1">
                <a:off x="2943127" y="3849210"/>
                <a:ext cx="1097280" cy="350520"/>
              </a:xfrm>
              <a:prstGeom prst="homePlat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DMIC78</a:t>
                </a:r>
                <a:endParaRPr lang="zh-CN" altLang="en-US" dirty="0"/>
              </a:p>
            </p:txBody>
          </p:sp>
          <p:sp>
            <p:nvSpPr>
              <p:cNvPr id="56" name="箭头: 五边形 55">
                <a:extLst>
                  <a:ext uri="{FF2B5EF4-FFF2-40B4-BE49-F238E27FC236}">
                    <a16:creationId xmlns:a16="http://schemas.microsoft.com/office/drawing/2014/main" id="{E2A81DBA-0202-49F2-8817-A014257B1E9D}"/>
                  </a:ext>
                </a:extLst>
              </p:cNvPr>
              <p:cNvSpPr/>
              <p:nvPr/>
            </p:nvSpPr>
            <p:spPr>
              <a:xfrm flipH="1">
                <a:off x="2943127" y="4291170"/>
                <a:ext cx="1097280" cy="350520"/>
              </a:xfrm>
              <a:prstGeom prst="homePlat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DMIC90</a:t>
                </a:r>
                <a:endParaRPr lang="zh-CN" altLang="en-US" dirty="0"/>
              </a:p>
            </p:txBody>
          </p:sp>
          <p:cxnSp>
            <p:nvCxnSpPr>
              <p:cNvPr id="57" name="连接符: 肘形 56">
                <a:extLst>
                  <a:ext uri="{FF2B5EF4-FFF2-40B4-BE49-F238E27FC236}">
                    <a16:creationId xmlns:a16="http://schemas.microsoft.com/office/drawing/2014/main" id="{88D0B5F7-406C-439F-BB4B-6E573B6DB4FF}"/>
                  </a:ext>
                </a:extLst>
              </p:cNvPr>
              <p:cNvCxnSpPr>
                <a:cxnSpLocks/>
                <a:stCxn id="40" idx="3"/>
                <a:endCxn id="52" idx="3"/>
              </p:cNvCxnSpPr>
              <p:nvPr/>
            </p:nvCxnSpPr>
            <p:spPr>
              <a:xfrm flipV="1">
                <a:off x="2352511" y="2698590"/>
                <a:ext cx="590616" cy="89630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连接符: 肘形 57">
                <a:extLst>
                  <a:ext uri="{FF2B5EF4-FFF2-40B4-BE49-F238E27FC236}">
                    <a16:creationId xmlns:a16="http://schemas.microsoft.com/office/drawing/2014/main" id="{5CCDE800-160C-4D4B-AA69-F2A3BFB1EA80}"/>
                  </a:ext>
                </a:extLst>
              </p:cNvPr>
              <p:cNvCxnSpPr>
                <a:cxnSpLocks/>
                <a:stCxn id="40" idx="3"/>
                <a:endCxn id="53" idx="3"/>
              </p:cNvCxnSpPr>
              <p:nvPr/>
            </p:nvCxnSpPr>
            <p:spPr>
              <a:xfrm flipV="1">
                <a:off x="2352511" y="3140550"/>
                <a:ext cx="590616" cy="45434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连接符: 肘形 58">
                <a:extLst>
                  <a:ext uri="{FF2B5EF4-FFF2-40B4-BE49-F238E27FC236}">
                    <a16:creationId xmlns:a16="http://schemas.microsoft.com/office/drawing/2014/main" id="{E21CE75E-24F9-4F89-A4FB-C852C8866E67}"/>
                  </a:ext>
                </a:extLst>
              </p:cNvPr>
              <p:cNvCxnSpPr>
                <a:cxnSpLocks/>
                <a:stCxn id="40" idx="3"/>
                <a:endCxn id="54" idx="3"/>
              </p:cNvCxnSpPr>
              <p:nvPr/>
            </p:nvCxnSpPr>
            <p:spPr>
              <a:xfrm flipV="1">
                <a:off x="2352511" y="3582510"/>
                <a:ext cx="580456" cy="123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连接符: 肘形 59">
                <a:extLst>
                  <a:ext uri="{FF2B5EF4-FFF2-40B4-BE49-F238E27FC236}">
                    <a16:creationId xmlns:a16="http://schemas.microsoft.com/office/drawing/2014/main" id="{0A2A2EB8-4F65-481E-9843-C625F2FE5D6D}"/>
                  </a:ext>
                </a:extLst>
              </p:cNvPr>
              <p:cNvCxnSpPr>
                <a:cxnSpLocks/>
                <a:stCxn id="40" idx="3"/>
                <a:endCxn id="55" idx="3"/>
              </p:cNvCxnSpPr>
              <p:nvPr/>
            </p:nvCxnSpPr>
            <p:spPr>
              <a:xfrm>
                <a:off x="2352511" y="3594892"/>
                <a:ext cx="590616" cy="42957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连接符: 肘形 60">
                <a:extLst>
                  <a:ext uri="{FF2B5EF4-FFF2-40B4-BE49-F238E27FC236}">
                    <a16:creationId xmlns:a16="http://schemas.microsoft.com/office/drawing/2014/main" id="{3B889D7A-056A-401F-B8BD-2C6D81FB56D3}"/>
                  </a:ext>
                </a:extLst>
              </p:cNvPr>
              <p:cNvCxnSpPr>
                <a:cxnSpLocks/>
                <a:stCxn id="40" idx="3"/>
                <a:endCxn id="56" idx="3"/>
              </p:cNvCxnSpPr>
              <p:nvPr/>
            </p:nvCxnSpPr>
            <p:spPr>
              <a:xfrm>
                <a:off x="2352511" y="3594892"/>
                <a:ext cx="590616" cy="87153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左大括号 62">
                <a:extLst>
                  <a:ext uri="{FF2B5EF4-FFF2-40B4-BE49-F238E27FC236}">
                    <a16:creationId xmlns:a16="http://schemas.microsoft.com/office/drawing/2014/main" id="{712115C2-2E35-450B-A2E3-54F1122A60A1}"/>
                  </a:ext>
                </a:extLst>
              </p:cNvPr>
              <p:cNvSpPr/>
              <p:nvPr/>
            </p:nvSpPr>
            <p:spPr>
              <a:xfrm flipH="1">
                <a:off x="4030247" y="2602546"/>
                <a:ext cx="406400" cy="1866900"/>
              </a:xfrm>
              <a:prstGeom prst="leftBrace">
                <a:avLst>
                  <a:gd name="adj1" fmla="val 8333"/>
                  <a:gd name="adj2" fmla="val 30408"/>
                </a:avLst>
              </a:prstGeom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536805B-745B-4773-8933-0C16AEF5A7E4}"/>
                  </a:ext>
                </a:extLst>
              </p:cNvPr>
              <p:cNvSpPr/>
              <p:nvPr/>
            </p:nvSpPr>
            <p:spPr>
              <a:xfrm>
                <a:off x="4707355" y="3757770"/>
                <a:ext cx="1381760" cy="62642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Beamforming</a:t>
                </a:r>
              </a:p>
              <a:p>
                <a:pPr algn="ctr"/>
                <a:r>
                  <a:rPr lang="zh-CN" altLang="en-US" sz="1600" dirty="0"/>
                  <a:t>波束成形</a:t>
                </a: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38DF497F-B31F-49B5-8CF0-732A453DD4E6}"/>
                  </a:ext>
                </a:extLst>
              </p:cNvPr>
              <p:cNvSpPr/>
              <p:nvPr/>
            </p:nvSpPr>
            <p:spPr>
              <a:xfrm>
                <a:off x="5825106" y="2921151"/>
                <a:ext cx="1097280" cy="62642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NC</a:t>
                </a:r>
              </a:p>
              <a:p>
                <a:pPr algn="ctr"/>
                <a:r>
                  <a:rPr lang="zh-CN" altLang="en-US" sz="1600" dirty="0"/>
                  <a:t>噪声抑制</a:t>
                </a: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E18E194D-33B2-43EA-BF34-91BBF7A21B56}"/>
                  </a:ext>
                </a:extLst>
              </p:cNvPr>
              <p:cNvSpPr/>
              <p:nvPr/>
            </p:nvSpPr>
            <p:spPr>
              <a:xfrm>
                <a:off x="6875047" y="3711256"/>
                <a:ext cx="995680" cy="62642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AGC</a:t>
                </a:r>
              </a:p>
              <a:p>
                <a:pPr algn="ctr"/>
                <a:r>
                  <a:rPr lang="zh-CN" altLang="en-US" sz="1600" dirty="0"/>
                  <a:t>自动增益</a:t>
                </a:r>
              </a:p>
            </p:txBody>
          </p:sp>
          <p:cxnSp>
            <p:nvCxnSpPr>
              <p:cNvPr id="67" name="连接符: 肘形 66">
                <a:extLst>
                  <a:ext uri="{FF2B5EF4-FFF2-40B4-BE49-F238E27FC236}">
                    <a16:creationId xmlns:a16="http://schemas.microsoft.com/office/drawing/2014/main" id="{CC356B9E-15B3-49CE-8EC6-22929CB708E3}"/>
                  </a:ext>
                </a:extLst>
              </p:cNvPr>
              <p:cNvCxnSpPr>
                <a:cxnSpLocks/>
                <a:stCxn id="63" idx="1"/>
                <a:endCxn id="64" idx="1"/>
              </p:cNvCxnSpPr>
              <p:nvPr/>
            </p:nvCxnSpPr>
            <p:spPr>
              <a:xfrm>
                <a:off x="4436647" y="3170233"/>
                <a:ext cx="270708" cy="900751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8" name="连接符: 肘形 67">
                <a:extLst>
                  <a:ext uri="{FF2B5EF4-FFF2-40B4-BE49-F238E27FC236}">
                    <a16:creationId xmlns:a16="http://schemas.microsoft.com/office/drawing/2014/main" id="{20F5B2A9-2FBB-4C82-9BA4-CB5C240EAEA1}"/>
                  </a:ext>
                </a:extLst>
              </p:cNvPr>
              <p:cNvCxnSpPr>
                <a:cxnSpLocks/>
                <a:stCxn id="64" idx="3"/>
                <a:endCxn id="65" idx="1"/>
              </p:cNvCxnSpPr>
              <p:nvPr/>
            </p:nvCxnSpPr>
            <p:spPr>
              <a:xfrm flipH="1" flipV="1">
                <a:off x="5825106" y="3234365"/>
                <a:ext cx="264009" cy="836619"/>
              </a:xfrm>
              <a:prstGeom prst="bentConnector5">
                <a:avLst>
                  <a:gd name="adj1" fmla="val -86588"/>
                  <a:gd name="adj2" fmla="val 50000"/>
                  <a:gd name="adj3" fmla="val 186588"/>
                </a:avLst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9" name="连接符: 肘形 68">
                <a:extLst>
                  <a:ext uri="{FF2B5EF4-FFF2-40B4-BE49-F238E27FC236}">
                    <a16:creationId xmlns:a16="http://schemas.microsoft.com/office/drawing/2014/main" id="{645791FE-EB85-4C07-A8F6-337563BA5703}"/>
                  </a:ext>
                </a:extLst>
              </p:cNvPr>
              <p:cNvCxnSpPr>
                <a:cxnSpLocks/>
                <a:stCxn id="65" idx="3"/>
                <a:endCxn id="66" idx="1"/>
              </p:cNvCxnSpPr>
              <p:nvPr/>
            </p:nvCxnSpPr>
            <p:spPr>
              <a:xfrm flipH="1">
                <a:off x="6875047" y="3234365"/>
                <a:ext cx="47339" cy="790105"/>
              </a:xfrm>
              <a:prstGeom prst="bentConnector5">
                <a:avLst>
                  <a:gd name="adj1" fmla="val -482900"/>
                  <a:gd name="adj2" fmla="val 50000"/>
                  <a:gd name="adj3" fmla="val 582900"/>
                </a:avLst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0" name="连接符: 肘形 69">
                <a:extLst>
                  <a:ext uri="{FF2B5EF4-FFF2-40B4-BE49-F238E27FC236}">
                    <a16:creationId xmlns:a16="http://schemas.microsoft.com/office/drawing/2014/main" id="{25B5EEF5-C2EF-45FE-8182-5670D3070DF0}"/>
                  </a:ext>
                </a:extLst>
              </p:cNvPr>
              <p:cNvCxnSpPr>
                <a:cxnSpLocks/>
                <a:stCxn id="66" idx="3"/>
                <a:endCxn id="51" idx="1"/>
              </p:cNvCxnSpPr>
              <p:nvPr/>
            </p:nvCxnSpPr>
            <p:spPr>
              <a:xfrm flipH="1" flipV="1">
                <a:off x="7755355" y="2454034"/>
                <a:ext cx="115372" cy="1570436"/>
              </a:xfrm>
              <a:prstGeom prst="bentConnector5">
                <a:avLst>
                  <a:gd name="adj1" fmla="val -146771"/>
                  <a:gd name="adj2" fmla="val 54770"/>
                  <a:gd name="adj3" fmla="val 298142"/>
                </a:avLst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10" name="箭头: 五边形 109">
              <a:extLst>
                <a:ext uri="{FF2B5EF4-FFF2-40B4-BE49-F238E27FC236}">
                  <a16:creationId xmlns:a16="http://schemas.microsoft.com/office/drawing/2014/main" id="{DE69C554-F205-4327-AD57-6AFE5C63E1A4}"/>
                </a:ext>
              </a:extLst>
            </p:cNvPr>
            <p:cNvSpPr/>
            <p:nvPr/>
          </p:nvSpPr>
          <p:spPr>
            <a:xfrm>
              <a:off x="8216167" y="3580764"/>
              <a:ext cx="721360" cy="355600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USB</a:t>
              </a:r>
              <a:endParaRPr lang="zh-CN" altLang="en-US" dirty="0"/>
            </a:p>
          </p:txBody>
        </p:sp>
        <p:cxnSp>
          <p:nvCxnSpPr>
            <p:cNvPr id="113" name="连接符: 肘形 112">
              <a:extLst>
                <a:ext uri="{FF2B5EF4-FFF2-40B4-BE49-F238E27FC236}">
                  <a16:creationId xmlns:a16="http://schemas.microsoft.com/office/drawing/2014/main" id="{BBDABD7B-D871-4E20-A712-EAEA40293397}"/>
                </a:ext>
              </a:extLst>
            </p:cNvPr>
            <p:cNvCxnSpPr>
              <a:cxnSpLocks/>
              <a:stCxn id="66" idx="3"/>
              <a:endCxn id="110" idx="1"/>
            </p:cNvCxnSpPr>
            <p:nvPr/>
          </p:nvCxnSpPr>
          <p:spPr>
            <a:xfrm flipV="1">
              <a:off x="7870727" y="3758564"/>
              <a:ext cx="345440" cy="7434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pic>
        <p:nvPicPr>
          <p:cNvPr id="126" name="内容占位符 6">
            <a:extLst>
              <a:ext uri="{FF2B5EF4-FFF2-40B4-BE49-F238E27FC236}">
                <a16:creationId xmlns:a16="http://schemas.microsoft.com/office/drawing/2014/main" id="{7279CB6E-71F0-4123-8C79-4B8013D8D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1" t="20253" r="15546" b="23469"/>
          <a:stretch/>
        </p:blipFill>
        <p:spPr>
          <a:xfrm rot="10800000">
            <a:off x="8925617" y="3345285"/>
            <a:ext cx="1107440" cy="711200"/>
          </a:xfrm>
        </p:spPr>
      </p:pic>
      <p:sp>
        <p:nvSpPr>
          <p:cNvPr id="194" name="矩形 193">
            <a:extLst>
              <a:ext uri="{FF2B5EF4-FFF2-40B4-BE49-F238E27FC236}">
                <a16:creationId xmlns:a16="http://schemas.microsoft.com/office/drawing/2014/main" id="{01BF73C2-529D-4849-99BA-A66CD17213E6}"/>
              </a:ext>
            </a:extLst>
          </p:cNvPr>
          <p:cNvSpPr/>
          <p:nvPr/>
        </p:nvSpPr>
        <p:spPr>
          <a:xfrm>
            <a:off x="9151824" y="2415740"/>
            <a:ext cx="687664" cy="711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</a:t>
            </a:r>
            <a:endParaRPr lang="zh-CN" altLang="en-US" dirty="0"/>
          </a:p>
        </p:txBody>
      </p:sp>
      <p:cxnSp>
        <p:nvCxnSpPr>
          <p:cNvPr id="261" name="连接符: 肘形 260">
            <a:extLst>
              <a:ext uri="{FF2B5EF4-FFF2-40B4-BE49-F238E27FC236}">
                <a16:creationId xmlns:a16="http://schemas.microsoft.com/office/drawing/2014/main" id="{49780FD1-19A7-4BB8-B642-9F8134AD77A2}"/>
              </a:ext>
            </a:extLst>
          </p:cNvPr>
          <p:cNvCxnSpPr>
            <a:cxnSpLocks/>
            <a:stCxn id="51" idx="3"/>
            <a:endCxn id="194" idx="1"/>
          </p:cNvCxnSpPr>
          <p:nvPr/>
        </p:nvCxnSpPr>
        <p:spPr>
          <a:xfrm flipV="1">
            <a:off x="8915569" y="2771341"/>
            <a:ext cx="236255" cy="932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05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0893A-6A32-4009-A68A-B55BFAE8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无线拾音设备</a:t>
            </a:r>
            <a:r>
              <a:rPr lang="en-US" altLang="zh-CN" dirty="0"/>
              <a:t>/</a:t>
            </a:r>
            <a:r>
              <a:rPr lang="zh-CN" altLang="en-US" dirty="0"/>
              <a:t>便携式麦克风应用框图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19A74829-0413-4DD1-9D49-831A86BCAD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8" t="8263" r="17504" b="13535"/>
          <a:stretch/>
        </p:blipFill>
        <p:spPr>
          <a:xfrm>
            <a:off x="201666" y="3062090"/>
            <a:ext cx="1215325" cy="1951196"/>
          </a:xfrm>
          <a:prstGeom prst="rect">
            <a:avLst/>
          </a:prstGeom>
        </p:spPr>
      </p:pic>
      <p:grpSp>
        <p:nvGrpSpPr>
          <p:cNvPr id="96" name="组合 95">
            <a:extLst>
              <a:ext uri="{FF2B5EF4-FFF2-40B4-BE49-F238E27FC236}">
                <a16:creationId xmlns:a16="http://schemas.microsoft.com/office/drawing/2014/main" id="{ADC249C3-0411-4D0F-8959-3C30F413AD51}"/>
              </a:ext>
            </a:extLst>
          </p:cNvPr>
          <p:cNvGrpSpPr/>
          <p:nvPr/>
        </p:nvGrpSpPr>
        <p:grpSpPr>
          <a:xfrm>
            <a:off x="1416991" y="2155683"/>
            <a:ext cx="6078953" cy="3474649"/>
            <a:chOff x="2394487" y="1743289"/>
            <a:chExt cx="6078953" cy="3474649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9B18FA2-D2DF-4EDB-87C4-62C8B4A4EC78}"/>
                </a:ext>
              </a:extLst>
            </p:cNvPr>
            <p:cNvSpPr/>
            <p:nvPr/>
          </p:nvSpPr>
          <p:spPr>
            <a:xfrm>
              <a:off x="2921170" y="1743289"/>
              <a:ext cx="5552270" cy="34746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SNC8600</a:t>
              </a:r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51" name="箭头: 五边形 50">
              <a:extLst>
                <a:ext uri="{FF2B5EF4-FFF2-40B4-BE49-F238E27FC236}">
                  <a16:creationId xmlns:a16="http://schemas.microsoft.com/office/drawing/2014/main" id="{BD2AFF0D-B77C-46F1-A938-9C50D01C53AC}"/>
                </a:ext>
              </a:extLst>
            </p:cNvPr>
            <p:cNvSpPr/>
            <p:nvPr/>
          </p:nvSpPr>
          <p:spPr>
            <a:xfrm>
              <a:off x="7755356" y="2970283"/>
              <a:ext cx="718084" cy="345527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I2S</a:t>
              </a:r>
              <a:endParaRPr lang="zh-CN" altLang="en-US" dirty="0"/>
            </a:p>
          </p:txBody>
        </p:sp>
        <p:sp>
          <p:nvSpPr>
            <p:cNvPr id="52" name="箭头: 五边形 51">
              <a:extLst>
                <a:ext uri="{FF2B5EF4-FFF2-40B4-BE49-F238E27FC236}">
                  <a16:creationId xmlns:a16="http://schemas.microsoft.com/office/drawing/2014/main" id="{9BE42ED8-8981-432F-8279-C9CDD2E3A80B}"/>
                </a:ext>
              </a:extLst>
            </p:cNvPr>
            <p:cNvSpPr/>
            <p:nvPr/>
          </p:nvSpPr>
          <p:spPr>
            <a:xfrm flipH="1">
              <a:off x="2943127" y="2523330"/>
              <a:ext cx="1097280" cy="350520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DMIC12</a:t>
              </a:r>
              <a:endParaRPr lang="zh-CN" altLang="en-US" dirty="0"/>
            </a:p>
          </p:txBody>
        </p:sp>
        <p:sp>
          <p:nvSpPr>
            <p:cNvPr id="53" name="箭头: 五边形 52">
              <a:extLst>
                <a:ext uri="{FF2B5EF4-FFF2-40B4-BE49-F238E27FC236}">
                  <a16:creationId xmlns:a16="http://schemas.microsoft.com/office/drawing/2014/main" id="{A4ADFCFA-15DE-4A32-B78C-9B4286D83EE7}"/>
                </a:ext>
              </a:extLst>
            </p:cNvPr>
            <p:cNvSpPr/>
            <p:nvPr/>
          </p:nvSpPr>
          <p:spPr>
            <a:xfrm flipH="1">
              <a:off x="2943127" y="2965290"/>
              <a:ext cx="1097280" cy="350520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DMIC34</a:t>
              </a:r>
              <a:endParaRPr lang="zh-CN" altLang="en-US" dirty="0"/>
            </a:p>
          </p:txBody>
        </p:sp>
        <p:sp>
          <p:nvSpPr>
            <p:cNvPr id="54" name="箭头: 五边形 53">
              <a:extLst>
                <a:ext uri="{FF2B5EF4-FFF2-40B4-BE49-F238E27FC236}">
                  <a16:creationId xmlns:a16="http://schemas.microsoft.com/office/drawing/2014/main" id="{925CA5ED-4F48-489E-AE69-9324E308109D}"/>
                </a:ext>
              </a:extLst>
            </p:cNvPr>
            <p:cNvSpPr/>
            <p:nvPr/>
          </p:nvSpPr>
          <p:spPr>
            <a:xfrm flipH="1">
              <a:off x="2932967" y="3407250"/>
              <a:ext cx="1097280" cy="350520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DMIC56</a:t>
              </a:r>
              <a:endParaRPr lang="zh-CN" altLang="en-US" dirty="0"/>
            </a:p>
          </p:txBody>
        </p:sp>
        <p:sp>
          <p:nvSpPr>
            <p:cNvPr id="55" name="箭头: 五边形 54">
              <a:extLst>
                <a:ext uri="{FF2B5EF4-FFF2-40B4-BE49-F238E27FC236}">
                  <a16:creationId xmlns:a16="http://schemas.microsoft.com/office/drawing/2014/main" id="{0B8481F9-8E6F-4D5D-A173-F91C6DCDB7FC}"/>
                </a:ext>
              </a:extLst>
            </p:cNvPr>
            <p:cNvSpPr/>
            <p:nvPr/>
          </p:nvSpPr>
          <p:spPr>
            <a:xfrm flipH="1">
              <a:off x="2943127" y="3849210"/>
              <a:ext cx="1097280" cy="350520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DMIC78</a:t>
              </a:r>
              <a:endParaRPr lang="zh-CN" altLang="en-US" dirty="0"/>
            </a:p>
          </p:txBody>
        </p:sp>
        <p:sp>
          <p:nvSpPr>
            <p:cNvPr id="56" name="箭头: 五边形 55">
              <a:extLst>
                <a:ext uri="{FF2B5EF4-FFF2-40B4-BE49-F238E27FC236}">
                  <a16:creationId xmlns:a16="http://schemas.microsoft.com/office/drawing/2014/main" id="{E2A81DBA-0202-49F2-8817-A014257B1E9D}"/>
                </a:ext>
              </a:extLst>
            </p:cNvPr>
            <p:cNvSpPr/>
            <p:nvPr/>
          </p:nvSpPr>
          <p:spPr>
            <a:xfrm flipH="1">
              <a:off x="2943127" y="4291170"/>
              <a:ext cx="1097280" cy="350520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DMIC90</a:t>
              </a:r>
              <a:endParaRPr lang="zh-CN" altLang="en-US" dirty="0"/>
            </a:p>
          </p:txBody>
        </p: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88D0B5F7-406C-439F-BB4B-6E573B6DB4FF}"/>
                </a:ext>
              </a:extLst>
            </p:cNvPr>
            <p:cNvCxnSpPr>
              <a:cxnSpLocks/>
              <a:stCxn id="40" idx="3"/>
              <a:endCxn id="52" idx="3"/>
            </p:cNvCxnSpPr>
            <p:nvPr/>
          </p:nvCxnSpPr>
          <p:spPr>
            <a:xfrm flipV="1">
              <a:off x="2394487" y="2698590"/>
              <a:ext cx="548640" cy="9267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5CCDE800-160C-4D4B-AA69-F2A3BFB1EA80}"/>
                </a:ext>
              </a:extLst>
            </p:cNvPr>
            <p:cNvCxnSpPr>
              <a:cxnSpLocks/>
              <a:stCxn id="40" idx="3"/>
              <a:endCxn id="53" idx="3"/>
            </p:cNvCxnSpPr>
            <p:nvPr/>
          </p:nvCxnSpPr>
          <p:spPr>
            <a:xfrm flipV="1">
              <a:off x="2394487" y="3140550"/>
              <a:ext cx="548640" cy="48474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E21CE75E-24F9-4F89-A4FB-C852C8866E67}"/>
                </a:ext>
              </a:extLst>
            </p:cNvPr>
            <p:cNvCxnSpPr>
              <a:cxnSpLocks/>
              <a:stCxn id="40" idx="3"/>
              <a:endCxn id="54" idx="3"/>
            </p:cNvCxnSpPr>
            <p:nvPr/>
          </p:nvCxnSpPr>
          <p:spPr>
            <a:xfrm flipV="1">
              <a:off x="2394487" y="3582510"/>
              <a:ext cx="538480" cy="4278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0A2A2EB8-4F65-481E-9843-C625F2FE5D6D}"/>
                </a:ext>
              </a:extLst>
            </p:cNvPr>
            <p:cNvCxnSpPr>
              <a:cxnSpLocks/>
              <a:stCxn id="40" idx="3"/>
              <a:endCxn id="55" idx="3"/>
            </p:cNvCxnSpPr>
            <p:nvPr/>
          </p:nvCxnSpPr>
          <p:spPr>
            <a:xfrm>
              <a:off x="2394487" y="3625294"/>
              <a:ext cx="548640" cy="39917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3B889D7A-056A-401F-B8BD-2C6D81FB56D3}"/>
                </a:ext>
              </a:extLst>
            </p:cNvPr>
            <p:cNvCxnSpPr>
              <a:cxnSpLocks/>
              <a:stCxn id="40" idx="3"/>
              <a:endCxn id="56" idx="3"/>
            </p:cNvCxnSpPr>
            <p:nvPr/>
          </p:nvCxnSpPr>
          <p:spPr>
            <a:xfrm>
              <a:off x="2394487" y="3625294"/>
              <a:ext cx="548640" cy="84113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左大括号 62">
              <a:extLst>
                <a:ext uri="{FF2B5EF4-FFF2-40B4-BE49-F238E27FC236}">
                  <a16:creationId xmlns:a16="http://schemas.microsoft.com/office/drawing/2014/main" id="{712115C2-2E35-450B-A2E3-54F1122A60A1}"/>
                </a:ext>
              </a:extLst>
            </p:cNvPr>
            <p:cNvSpPr/>
            <p:nvPr/>
          </p:nvSpPr>
          <p:spPr>
            <a:xfrm flipH="1">
              <a:off x="4030247" y="2602546"/>
              <a:ext cx="406400" cy="1866900"/>
            </a:xfrm>
            <a:prstGeom prst="leftBrace">
              <a:avLst>
                <a:gd name="adj1" fmla="val 8333"/>
                <a:gd name="adj2" fmla="val 30408"/>
              </a:avLst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536805B-745B-4773-8933-0C16AEF5A7E4}"/>
                </a:ext>
              </a:extLst>
            </p:cNvPr>
            <p:cNvSpPr/>
            <p:nvPr/>
          </p:nvSpPr>
          <p:spPr>
            <a:xfrm>
              <a:off x="4666883" y="3664742"/>
              <a:ext cx="1381760" cy="6264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Beamforming</a:t>
              </a:r>
            </a:p>
            <a:p>
              <a:pPr algn="ctr"/>
              <a:r>
                <a:rPr lang="zh-CN" altLang="en-US" sz="1600" dirty="0"/>
                <a:t>波束成形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8DF497F-B31F-49B5-8CF0-732A453DD4E6}"/>
                </a:ext>
              </a:extLst>
            </p:cNvPr>
            <p:cNvSpPr/>
            <p:nvPr/>
          </p:nvSpPr>
          <p:spPr>
            <a:xfrm>
              <a:off x="5792078" y="2867976"/>
              <a:ext cx="1097280" cy="6264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NC</a:t>
              </a:r>
            </a:p>
            <a:p>
              <a:pPr algn="ctr"/>
              <a:r>
                <a:rPr lang="zh-CN" altLang="en-US" sz="1600" dirty="0"/>
                <a:t>噪声抑制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E18E194D-33B2-43EA-BF34-91BBF7A21B56}"/>
                </a:ext>
              </a:extLst>
            </p:cNvPr>
            <p:cNvSpPr/>
            <p:nvPr/>
          </p:nvSpPr>
          <p:spPr>
            <a:xfrm>
              <a:off x="6875047" y="3690300"/>
              <a:ext cx="995680" cy="6264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AGC</a:t>
              </a:r>
            </a:p>
            <a:p>
              <a:pPr algn="ctr"/>
              <a:r>
                <a:rPr lang="zh-CN" altLang="en-US" sz="1600" dirty="0"/>
                <a:t>自动增益</a:t>
              </a:r>
            </a:p>
          </p:txBody>
        </p: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CC356B9E-15B3-49CE-8EC6-22929CB708E3}"/>
                </a:ext>
              </a:extLst>
            </p:cNvPr>
            <p:cNvCxnSpPr>
              <a:cxnSpLocks/>
              <a:stCxn id="63" idx="1"/>
              <a:endCxn id="64" idx="1"/>
            </p:cNvCxnSpPr>
            <p:nvPr/>
          </p:nvCxnSpPr>
          <p:spPr>
            <a:xfrm>
              <a:off x="4436647" y="3170233"/>
              <a:ext cx="230236" cy="80772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连接符: 肘形 67">
              <a:extLst>
                <a:ext uri="{FF2B5EF4-FFF2-40B4-BE49-F238E27FC236}">
                  <a16:creationId xmlns:a16="http://schemas.microsoft.com/office/drawing/2014/main" id="{20F5B2A9-2FBB-4C82-9BA4-CB5C240EAEA1}"/>
                </a:ext>
              </a:extLst>
            </p:cNvPr>
            <p:cNvCxnSpPr>
              <a:cxnSpLocks/>
              <a:stCxn id="64" idx="3"/>
              <a:endCxn id="65" idx="1"/>
            </p:cNvCxnSpPr>
            <p:nvPr/>
          </p:nvCxnSpPr>
          <p:spPr>
            <a:xfrm flipH="1" flipV="1">
              <a:off x="5792078" y="3181190"/>
              <a:ext cx="256565" cy="796766"/>
            </a:xfrm>
            <a:prstGeom prst="bentConnector5">
              <a:avLst>
                <a:gd name="adj1" fmla="val -89100"/>
                <a:gd name="adj2" fmla="val 50000"/>
                <a:gd name="adj3" fmla="val 189100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连接符: 肘形 68">
              <a:extLst>
                <a:ext uri="{FF2B5EF4-FFF2-40B4-BE49-F238E27FC236}">
                  <a16:creationId xmlns:a16="http://schemas.microsoft.com/office/drawing/2014/main" id="{645791FE-EB85-4C07-A8F6-337563BA5703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 flipH="1">
              <a:off x="6875047" y="3181190"/>
              <a:ext cx="14311" cy="822324"/>
            </a:xfrm>
            <a:prstGeom prst="bentConnector5">
              <a:avLst>
                <a:gd name="adj1" fmla="val -1597373"/>
                <a:gd name="adj2" fmla="val 50000"/>
                <a:gd name="adj3" fmla="val 1697373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连接符: 肘形 69">
              <a:extLst>
                <a:ext uri="{FF2B5EF4-FFF2-40B4-BE49-F238E27FC236}">
                  <a16:creationId xmlns:a16="http://schemas.microsoft.com/office/drawing/2014/main" id="{25B5EEF5-C2EF-45FE-8182-5670D3070DF0}"/>
                </a:ext>
              </a:extLst>
            </p:cNvPr>
            <p:cNvCxnSpPr>
              <a:cxnSpLocks/>
              <a:stCxn id="66" idx="3"/>
              <a:endCxn id="51" idx="1"/>
            </p:cNvCxnSpPr>
            <p:nvPr/>
          </p:nvCxnSpPr>
          <p:spPr>
            <a:xfrm flipH="1" flipV="1">
              <a:off x="7755356" y="3143047"/>
              <a:ext cx="115371" cy="860467"/>
            </a:xfrm>
            <a:prstGeom prst="bentConnector5">
              <a:avLst>
                <a:gd name="adj1" fmla="val -198143"/>
                <a:gd name="adj2" fmla="val 58161"/>
                <a:gd name="adj3" fmla="val 298143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33088535-EBFB-4671-ABD8-601CFD42646C}"/>
              </a:ext>
            </a:extLst>
          </p:cNvPr>
          <p:cNvSpPr/>
          <p:nvPr/>
        </p:nvSpPr>
        <p:spPr>
          <a:xfrm>
            <a:off x="7847969" y="2155684"/>
            <a:ext cx="1304055" cy="3474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Bluetooth/2.4G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E05AE402-2907-400E-88FB-AB196EF5A78D}"/>
              </a:ext>
            </a:extLst>
          </p:cNvPr>
          <p:cNvSpPr/>
          <p:nvPr/>
        </p:nvSpPr>
        <p:spPr>
          <a:xfrm flipH="1">
            <a:off x="7847969" y="3817817"/>
            <a:ext cx="718084" cy="345527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I2S</a:t>
            </a:r>
            <a:endParaRPr lang="zh-CN" altLang="en-US" dirty="0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D7FF29CA-519D-4BEA-9927-2B0787FF8389}"/>
              </a:ext>
            </a:extLst>
          </p:cNvPr>
          <p:cNvCxnSpPr>
            <a:cxnSpLocks/>
            <a:stCxn id="51" idx="3"/>
            <a:endCxn id="8" idx="3"/>
          </p:cNvCxnSpPr>
          <p:nvPr/>
        </p:nvCxnSpPr>
        <p:spPr>
          <a:xfrm>
            <a:off x="7495944" y="3555441"/>
            <a:ext cx="352025" cy="4351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84BCA2E7-8D48-4BFB-B94A-2177B4CF7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174047" y="4261604"/>
            <a:ext cx="660004" cy="66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箭头: 五边形 10">
            <a:extLst>
              <a:ext uri="{FF2B5EF4-FFF2-40B4-BE49-F238E27FC236}">
                <a16:creationId xmlns:a16="http://schemas.microsoft.com/office/drawing/2014/main" id="{765CF7A8-9A26-4077-B7E0-327EF5170762}"/>
              </a:ext>
            </a:extLst>
          </p:cNvPr>
          <p:cNvSpPr/>
          <p:nvPr/>
        </p:nvSpPr>
        <p:spPr>
          <a:xfrm>
            <a:off x="8492020" y="4388917"/>
            <a:ext cx="660004" cy="345527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RF</a:t>
            </a:r>
            <a:endParaRPr lang="zh-CN" altLang="en-US" dirty="0"/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B9F2E448-6091-4AF3-9DE7-4C06EAC0A1CB}"/>
              </a:ext>
            </a:extLst>
          </p:cNvPr>
          <p:cNvCxnSpPr>
            <a:cxnSpLocks/>
            <a:stCxn id="8" idx="1"/>
            <a:endCxn id="11" idx="1"/>
          </p:cNvCxnSpPr>
          <p:nvPr/>
        </p:nvCxnSpPr>
        <p:spPr>
          <a:xfrm flipH="1">
            <a:off x="8492020" y="3990581"/>
            <a:ext cx="74033" cy="571100"/>
          </a:xfrm>
          <a:prstGeom prst="bentConnector5">
            <a:avLst>
              <a:gd name="adj1" fmla="val -308781"/>
              <a:gd name="adj2" fmla="val 50000"/>
              <a:gd name="adj3" fmla="val 40878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896F3434-F410-41F9-9781-95B180D01E8A}"/>
              </a:ext>
            </a:extLst>
          </p:cNvPr>
          <p:cNvSpPr/>
          <p:nvPr/>
        </p:nvSpPr>
        <p:spPr>
          <a:xfrm>
            <a:off x="10297940" y="2155683"/>
            <a:ext cx="1304055" cy="347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手机</a:t>
            </a:r>
            <a:r>
              <a:rPr lang="en-US" altLang="zh-CN" dirty="0"/>
              <a:t>/PC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D37F2949-8A4F-42C5-808A-53EED3C05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610955" y="3377684"/>
            <a:ext cx="660004" cy="66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箭头: 五边形 25">
            <a:extLst>
              <a:ext uri="{FF2B5EF4-FFF2-40B4-BE49-F238E27FC236}">
                <a16:creationId xmlns:a16="http://schemas.microsoft.com/office/drawing/2014/main" id="{88EB61C8-0D92-4C99-9974-0807404E941B}"/>
              </a:ext>
            </a:extLst>
          </p:cNvPr>
          <p:cNvSpPr/>
          <p:nvPr/>
        </p:nvSpPr>
        <p:spPr>
          <a:xfrm flipH="1">
            <a:off x="10289963" y="3490947"/>
            <a:ext cx="660004" cy="380291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RF</a:t>
            </a:r>
            <a:endParaRPr lang="zh-CN" altLang="en-US" dirty="0"/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2B42688F-3353-42DE-997E-37487F44C120}"/>
              </a:ext>
            </a:extLst>
          </p:cNvPr>
          <p:cNvCxnSpPr>
            <a:cxnSpLocks/>
            <a:stCxn id="3074" idx="0"/>
            <a:endCxn id="25" idx="0"/>
          </p:cNvCxnSpPr>
          <p:nvPr/>
        </p:nvCxnSpPr>
        <p:spPr>
          <a:xfrm flipH="1" flipV="1">
            <a:off x="9610955" y="3707686"/>
            <a:ext cx="223096" cy="883920"/>
          </a:xfrm>
          <a:prstGeom prst="bentConnector5">
            <a:avLst>
              <a:gd name="adj1" fmla="val -102467"/>
              <a:gd name="adj2" fmla="val 50000"/>
              <a:gd name="adj3" fmla="val 20246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12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E6457-1A26-4C66-81A0-CC7E695A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拾音设备扩展应用</a:t>
            </a:r>
            <a:r>
              <a:rPr lang="en-US" altLang="zh-CN" dirty="0"/>
              <a:t>——</a:t>
            </a:r>
            <a:r>
              <a:rPr lang="zh-CN" altLang="en-US" dirty="0"/>
              <a:t>市政设施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2F1C4C7-B64B-4A99-B34C-F403D5984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98333" cy="4351338"/>
          </a:xfrm>
        </p:spPr>
        <p:txBody>
          <a:bodyPr/>
          <a:lstStyle/>
          <a:p>
            <a:r>
              <a:rPr lang="zh-CN" altLang="en-US" dirty="0"/>
              <a:t>多</a:t>
            </a:r>
            <a:r>
              <a:rPr lang="en-US" altLang="zh-CN" dirty="0"/>
              <a:t>Mic</a:t>
            </a:r>
            <a:r>
              <a:rPr lang="zh-CN" altLang="en-US" dirty="0"/>
              <a:t>阵列可用于市政设施</a:t>
            </a:r>
            <a:endParaRPr lang="en-US" altLang="zh-CN" dirty="0"/>
          </a:p>
          <a:p>
            <a:pPr lvl="1"/>
            <a:r>
              <a:rPr lang="zh-CN" altLang="en-US" dirty="0"/>
              <a:t>噪声检测</a:t>
            </a:r>
            <a:endParaRPr lang="en-US" altLang="zh-CN" dirty="0"/>
          </a:p>
          <a:p>
            <a:pPr lvl="1"/>
            <a:r>
              <a:rPr lang="zh-CN" altLang="en-US" dirty="0"/>
              <a:t>鸣笛抓拍</a:t>
            </a:r>
            <a:endParaRPr lang="en-US" altLang="zh-CN" dirty="0"/>
          </a:p>
          <a:p>
            <a:r>
              <a:rPr lang="zh-CN" altLang="en-US" dirty="0"/>
              <a:t>可合作方</a:t>
            </a:r>
            <a:endParaRPr lang="en-US" altLang="zh-CN" dirty="0"/>
          </a:p>
          <a:p>
            <a:pPr lvl="1"/>
            <a:r>
              <a:rPr lang="zh-CN" altLang="en-US" dirty="0"/>
              <a:t>广东联通</a:t>
            </a:r>
            <a:endParaRPr lang="en-US" altLang="zh-CN" dirty="0"/>
          </a:p>
          <a:p>
            <a:pPr lvl="1"/>
            <a:r>
              <a:rPr lang="zh-CN" altLang="en-US" dirty="0"/>
              <a:t>安防企业</a:t>
            </a: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5BC44802-C408-4BB7-87D1-06588F30D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17" y="1825625"/>
            <a:ext cx="6912366" cy="416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4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3045</TotalTime>
  <Words>647</Words>
  <Application>Microsoft Office PowerPoint</Application>
  <PresentationFormat>宽屏</PresentationFormat>
  <Paragraphs>256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SNC8600 应用及解决方案</vt:lpstr>
      <vt:lpstr>SNC8600 功能应用概述</vt:lpstr>
      <vt:lpstr>SNC8600 阶段性应用</vt:lpstr>
      <vt:lpstr>USB 声卡应用</vt:lpstr>
      <vt:lpstr>USB 声卡应用框图</vt:lpstr>
      <vt:lpstr>有线拾音设备/便携式麦克风应用</vt:lpstr>
      <vt:lpstr>有线拾音设备/便携式麦克风应用框图</vt:lpstr>
      <vt:lpstr>无线拾音设备/便携式麦克风应用框图</vt:lpstr>
      <vt:lpstr>拾音设备扩展应用——市政设施</vt:lpstr>
      <vt:lpstr>会议系统/智能音箱应用</vt:lpstr>
      <vt:lpstr>会议系统/智能音箱通用应用框图</vt:lpstr>
      <vt:lpstr>3麦耳机（单耳耳机）通用应用框图</vt:lpstr>
      <vt:lpstr>SNC8600 麦克风阵列应用SDK</vt:lpstr>
      <vt:lpstr>SNC8600 麦克风阵列应用开放资源</vt:lpstr>
      <vt:lpstr>SNC8600 Codec应用资源</vt:lpstr>
      <vt:lpstr>SNC8600 Codec应用开放资源</vt:lpstr>
      <vt:lpstr>音箱常用麦克风阵列解决方案汇总</vt:lpstr>
      <vt:lpstr>音箱常用麦克风阵列</vt:lpstr>
      <vt:lpstr>Soundec 麦克风阵列调试板设计方案</vt:lpstr>
      <vt:lpstr>麦克风阵列常用应用及其算法</vt:lpstr>
      <vt:lpstr>算法资源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Rong</dc:creator>
  <cp:lastModifiedBy>Rong Bai</cp:lastModifiedBy>
  <cp:revision>456</cp:revision>
  <dcterms:created xsi:type="dcterms:W3CDTF">2020-11-16T11:52:42Z</dcterms:created>
  <dcterms:modified xsi:type="dcterms:W3CDTF">2021-01-30T11:30:34Z</dcterms:modified>
</cp:coreProperties>
</file>