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81" r:id="rId5"/>
    <p:sldId id="284" r:id="rId6"/>
    <p:sldId id="282" r:id="rId7"/>
    <p:sldId id="285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2E07-61FB-407B-A111-7D2F676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353BE-3DA8-4D61-ACC5-F51FA219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F7DE6-DFD2-452C-8943-23DA8A0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A6952-740E-4FD2-8795-CFC03070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BFE7-2C84-4E1C-AAA3-693503B5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0712-601F-4066-8F36-71820269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5F0C3-1EDF-4EE6-BFDF-9F174A9C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6614-5A5A-4207-A8E9-E1FE58D3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2A79-17A0-4054-88BC-437A1C4E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36A4-4F52-4F9F-9481-81007372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1A39B-132A-4A5F-AD91-EC83761B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237F9-DBAF-4B8F-A6C6-0D88B481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A965-5AFA-4706-996C-B6FA633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9C115-ACB1-45C3-8404-B19BE55B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DFA0F-7ACC-46CB-9D1E-F4C278F7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9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C980-2A3F-48D1-ADC5-B2FEBE4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6208-41A7-424A-8E28-822CF685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FE9C1-901C-4E09-9F7C-FE11117D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EA0D5-1641-4A9B-BA39-DCE6423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31B5C-5998-4D30-87DC-FF4912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9B4B-8BE5-43C2-8D21-E5790285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A0F92-D5A8-4137-800E-B62C6FFF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ECCC4-1C5B-4BB2-BE30-6BCB1BD8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051D-BBDE-4DB3-A085-B0B00E67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3EB0D-6AB6-4E09-8200-B94E3A56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156C-F314-45F4-B377-E0558B7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F386-F245-49D5-869E-E141DF09C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93DFA-EB95-4607-BC8C-7EF5D4022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24112-6F3A-421C-8AD2-3D9E54B3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EE543-10D7-4941-B22F-6A4FECD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CAD27-5E41-4461-AFF9-516CAC2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F681-2C7D-40D6-BFF3-EB5AE4D0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54BB3-4830-4F40-99B2-4C5F2C9A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F0FBE-A84E-42DB-ABC8-4FF1A863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8E4BCB-A4D4-4938-B38F-0E2BE1C9C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3C28F-EF67-4F2A-82AA-1EDF2408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34C20-50F5-41FD-9B99-E98A239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B10C96-2B36-4F22-9C94-D55D4326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BA286-284A-4456-ACC5-78F32D4A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BA0A-168C-4D57-9FD0-A59A690E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7D696E-DB36-4CD7-A572-7DE7C17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AD451-9C88-4539-B96A-C667BAE6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83331-B2A4-4129-8CC2-F4D911F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2B5D8-030D-423E-817A-D2B3D53B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9EB47-3425-43D6-91F3-827BA2A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A0B81-E168-4F92-8289-5729FE74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70F61-B4B3-4D18-A83B-0A61BE5D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4745-9671-49C2-B31E-BB42DEF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276E8-B945-4D06-95DE-C77F7FEE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FF29E-9342-4694-A5AF-5E14F48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6479D-4F2A-4CF9-958E-8297C9F0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BA69F-200C-4E6F-A13C-B44EF57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0FA8A-9712-4100-92A4-C08CF439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D1CA4-FB1C-4F41-B211-E15F27C7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96774-BB25-4079-BEF4-5FE9994E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D9CC1-41ED-40E5-87D5-38621562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94639-F1D4-4AF7-A08C-4AAEA55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2AE78-6695-4FD5-91CE-F17722E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F618C-0A8E-4655-A85F-46A69F5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E9649-8D6A-49BE-8448-5990AFC1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081C7-528A-4489-8069-C691D0C3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C672-CC4F-4D72-AFFA-7C61DF87DC6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3C85F-7D5B-4510-8A3A-76146E829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49F19-1A30-46EC-983D-461E6FF9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8A43-6DE4-44E9-AF40-EF88F8C10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4B22-0503-4E33-8AFD-91776ADB5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应用方向及产品形态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10BD4-7C9B-47CE-B4B8-41025CCD8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V0.1</a:t>
            </a:r>
          </a:p>
          <a:p>
            <a:r>
              <a:rPr lang="zh-CN" altLang="en-US" dirty="0"/>
              <a:t>白蓉</a:t>
            </a:r>
          </a:p>
          <a:p>
            <a:r>
              <a:rPr lang="en-US" altLang="zh-CN" dirty="0"/>
              <a:t>2020-11-27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1D9FB-80A1-4539-B978-81BEF5AAE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7B53B-CBFD-4F67-94CF-11F06173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3AED98-A572-4DBC-8629-AB8F59392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776619"/>
              </p:ext>
            </p:extLst>
          </p:nvPr>
        </p:nvGraphicFramePr>
        <p:xfrm>
          <a:off x="838199" y="1825625"/>
          <a:ext cx="10142552" cy="112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65">
                  <a:extLst>
                    <a:ext uri="{9D8B030D-6E8A-4147-A177-3AD203B41FA5}">
                      <a16:colId xmlns:a16="http://schemas.microsoft.com/office/drawing/2014/main" val="1612108024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4248019519"/>
                    </a:ext>
                  </a:extLst>
                </a:gridCol>
                <a:gridCol w="6384898">
                  <a:extLst>
                    <a:ext uri="{9D8B030D-6E8A-4147-A177-3AD203B41FA5}">
                      <a16:colId xmlns:a16="http://schemas.microsoft.com/office/drawing/2014/main" val="1366708078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398609034"/>
                    </a:ext>
                  </a:extLst>
                </a:gridCol>
              </a:tblGrid>
              <a:tr h="375299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21207"/>
                  </a:ext>
                </a:extLst>
              </a:tr>
              <a:tr h="375299"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2020-11-27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总结罗列</a:t>
                      </a:r>
                      <a:r>
                        <a:rPr lang="en-US" altLang="zh-CN" dirty="0"/>
                        <a:t>SNC8600</a:t>
                      </a:r>
                      <a:r>
                        <a:rPr lang="zh-CN" altLang="en-US" dirty="0"/>
                        <a:t>的应用方向及相应的开发资源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07339"/>
                  </a:ext>
                </a:extLst>
              </a:tr>
              <a:tr h="375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68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E49810D-9E20-45E8-8D96-8417B6FF9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右 2">
            <a:extLst>
              <a:ext uri="{FF2B5EF4-FFF2-40B4-BE49-F238E27FC236}">
                <a16:creationId xmlns:a16="http://schemas.microsoft.com/office/drawing/2014/main" id="{27B22D5B-DA16-48F8-81FA-5E4AFBF4A2B1}"/>
              </a:ext>
            </a:extLst>
          </p:cNvPr>
          <p:cNvSpPr/>
          <p:nvPr/>
        </p:nvSpPr>
        <p:spPr>
          <a:xfrm rot="19131404">
            <a:off x="5159323" y="3917248"/>
            <a:ext cx="664840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44C7D3-0339-4111-8D52-FF947446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产品应用形态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BC3C8-97FB-4BD8-BAAF-875C7F92AD3D}"/>
              </a:ext>
            </a:extLst>
          </p:cNvPr>
          <p:cNvSpPr/>
          <p:nvPr/>
        </p:nvSpPr>
        <p:spPr>
          <a:xfrm>
            <a:off x="2588390" y="2034503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声源定位</a:t>
            </a:r>
            <a:r>
              <a:rPr lang="en-US" altLang="zh-CN" dirty="0"/>
              <a:t>/</a:t>
            </a:r>
            <a:r>
              <a:rPr lang="zh-CN" altLang="en-US" dirty="0"/>
              <a:t>混响消除</a:t>
            </a:r>
            <a:r>
              <a:rPr lang="en-US" altLang="zh-CN" dirty="0"/>
              <a:t>/</a:t>
            </a:r>
            <a:r>
              <a:rPr lang="zh-CN" altLang="en-US" dirty="0"/>
              <a:t>人声增强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0FBA575-6F2A-4A42-8F86-85ADEF886AC5}"/>
              </a:ext>
            </a:extLst>
          </p:cNvPr>
          <p:cNvSpPr/>
          <p:nvPr/>
        </p:nvSpPr>
        <p:spPr>
          <a:xfrm rot="16200000">
            <a:off x="-555972" y="2881789"/>
            <a:ext cx="4967873" cy="217952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FA1931-4C7B-4BA0-8B65-0B0C17301994}"/>
              </a:ext>
            </a:extLst>
          </p:cNvPr>
          <p:cNvSpPr/>
          <p:nvPr/>
        </p:nvSpPr>
        <p:spPr>
          <a:xfrm>
            <a:off x="1228725" y="5728487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底层驱动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D5578-049A-41D6-B79B-3FA0C7307BE8}"/>
              </a:ext>
            </a:extLst>
          </p:cNvPr>
          <p:cNvSpPr/>
          <p:nvPr/>
        </p:nvSpPr>
        <p:spPr>
          <a:xfrm>
            <a:off x="2588391" y="5728487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USB/Codec/I2S/Flash…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9F2F20-F1CB-41E6-AF4E-8400981B3C57}"/>
              </a:ext>
            </a:extLst>
          </p:cNvPr>
          <p:cNvSpPr/>
          <p:nvPr/>
        </p:nvSpPr>
        <p:spPr>
          <a:xfrm>
            <a:off x="1228725" y="4796495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数据流处理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9869A-3873-4399-B262-39D77C35B3F1}"/>
              </a:ext>
            </a:extLst>
          </p:cNvPr>
          <p:cNvSpPr/>
          <p:nvPr/>
        </p:nvSpPr>
        <p:spPr>
          <a:xfrm>
            <a:off x="2588391" y="4796496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批量数据存储及分时处理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FD3D0F-2D6B-4A02-9080-5241DB2E041D}"/>
              </a:ext>
            </a:extLst>
          </p:cNvPr>
          <p:cNvSpPr/>
          <p:nvPr/>
        </p:nvSpPr>
        <p:spPr>
          <a:xfrm>
            <a:off x="1228725" y="3872493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基本算法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A487A9-6C5D-47BE-AB90-ED01D78DFA61}"/>
              </a:ext>
            </a:extLst>
          </p:cNvPr>
          <p:cNvSpPr/>
          <p:nvPr/>
        </p:nvSpPr>
        <p:spPr>
          <a:xfrm>
            <a:off x="2588391" y="3872493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AGC/EQ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03A8D9-3883-403A-9DD6-0E1C08F69793}"/>
              </a:ext>
            </a:extLst>
          </p:cNvPr>
          <p:cNvSpPr/>
          <p:nvPr/>
        </p:nvSpPr>
        <p:spPr>
          <a:xfrm>
            <a:off x="7467664" y="3522910"/>
            <a:ext cx="1646916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立体声音效处理器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0949A0-1170-44AA-B745-7F8411912894}"/>
              </a:ext>
            </a:extLst>
          </p:cNvPr>
          <p:cNvSpPr/>
          <p:nvPr/>
        </p:nvSpPr>
        <p:spPr>
          <a:xfrm>
            <a:off x="1228725" y="2947168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进阶算法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92BC58-DEB0-4DA1-9C54-0F09AD62A508}"/>
              </a:ext>
            </a:extLst>
          </p:cNvPr>
          <p:cNvSpPr/>
          <p:nvPr/>
        </p:nvSpPr>
        <p:spPr>
          <a:xfrm>
            <a:off x="2588391" y="2947168"/>
            <a:ext cx="3519611" cy="778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Beamforming/AEC/NC/</a:t>
            </a:r>
            <a:r>
              <a:rPr lang="zh-CN" altLang="en-US" dirty="0"/>
              <a:t>语音唤醒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AE4F51-8047-45FD-A7E1-C119D216EC13}"/>
              </a:ext>
            </a:extLst>
          </p:cNvPr>
          <p:cNvSpPr/>
          <p:nvPr/>
        </p:nvSpPr>
        <p:spPr>
          <a:xfrm>
            <a:off x="5820747" y="2602643"/>
            <a:ext cx="1646917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B416C1-7A9B-48E2-93A8-4E9EAA675DF7}"/>
              </a:ext>
            </a:extLst>
          </p:cNvPr>
          <p:cNvSpPr/>
          <p:nvPr/>
        </p:nvSpPr>
        <p:spPr>
          <a:xfrm>
            <a:off x="7467664" y="2602643"/>
            <a:ext cx="2466911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降噪耳机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A49586-0AC2-4D5C-9ED1-6657DD24DE4E}"/>
              </a:ext>
            </a:extLst>
          </p:cNvPr>
          <p:cNvSpPr/>
          <p:nvPr/>
        </p:nvSpPr>
        <p:spPr>
          <a:xfrm>
            <a:off x="1228725" y="2023750"/>
            <a:ext cx="1359665" cy="778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进阶算法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40407D-B37D-4A5C-B07F-037F40B3FCEE}"/>
              </a:ext>
            </a:extLst>
          </p:cNvPr>
          <p:cNvSpPr/>
          <p:nvPr/>
        </p:nvSpPr>
        <p:spPr>
          <a:xfrm>
            <a:off x="7064650" y="1718590"/>
            <a:ext cx="3727175" cy="574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麦克风阵列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F3B91C-95B6-4FA7-84A3-9F99D1B6495B}"/>
              </a:ext>
            </a:extLst>
          </p:cNvPr>
          <p:cNvSpPr/>
          <p:nvPr/>
        </p:nvSpPr>
        <p:spPr>
          <a:xfrm>
            <a:off x="5820748" y="3522910"/>
            <a:ext cx="1646916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6F23D2-1082-41E6-ABC9-36DB0DBE090E}"/>
              </a:ext>
            </a:extLst>
          </p:cNvPr>
          <p:cNvSpPr/>
          <p:nvPr/>
        </p:nvSpPr>
        <p:spPr>
          <a:xfrm>
            <a:off x="5820748" y="1718590"/>
            <a:ext cx="1646918" cy="574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适用应用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8631336-BFEE-46E7-8C4D-BF43EBD1C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F911-427C-452B-ACAD-BB2B16C0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立体声音效处理器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6CF6B35-EE85-4301-8DD4-8770B08B1CAC}"/>
              </a:ext>
            </a:extLst>
          </p:cNvPr>
          <p:cNvGrpSpPr/>
          <p:nvPr/>
        </p:nvGrpSpPr>
        <p:grpSpPr>
          <a:xfrm>
            <a:off x="910631" y="1833883"/>
            <a:ext cx="9756359" cy="4324009"/>
            <a:chOff x="910631" y="1833883"/>
            <a:chExt cx="9756359" cy="432400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4B3B82D-5D48-476D-8D73-CE41F44ED413}"/>
                </a:ext>
              </a:extLst>
            </p:cNvPr>
            <p:cNvGrpSpPr/>
            <p:nvPr/>
          </p:nvGrpSpPr>
          <p:grpSpPr>
            <a:xfrm>
              <a:off x="2924712" y="1948583"/>
              <a:ext cx="5466813" cy="1715803"/>
              <a:chOff x="1715942" y="4209664"/>
              <a:chExt cx="5466813" cy="1715803"/>
            </a:xfrm>
          </p:grpSpPr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D58090D9-A137-4432-A841-C497F7D24C5A}"/>
                  </a:ext>
                </a:extLst>
              </p:cNvPr>
              <p:cNvSpPr/>
              <p:nvPr/>
            </p:nvSpPr>
            <p:spPr>
              <a:xfrm rot="1145934">
                <a:off x="1843764" y="4209664"/>
                <a:ext cx="872592" cy="1211371"/>
              </a:xfrm>
              <a:prstGeom prst="cube">
                <a:avLst>
                  <a:gd name="adj" fmla="val 4797"/>
                </a:avLst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</a:t>
                </a:r>
                <a:endParaRPr lang="zh-CN" altLang="en-US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798F0C1-2F2E-4D38-89B1-B9E0C8892C7E}"/>
                  </a:ext>
                </a:extLst>
              </p:cNvPr>
              <p:cNvCxnSpPr>
                <a:cxnSpLocks/>
                <a:stCxn id="12" idx="4"/>
              </p:cNvCxnSpPr>
              <p:nvPr/>
            </p:nvCxnSpPr>
            <p:spPr>
              <a:xfrm flipV="1">
                <a:off x="2645938" y="4941423"/>
                <a:ext cx="1669650" cy="22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1D7F49BE-EF7F-4C53-A0C0-0B15D92FB3C3}"/>
                  </a:ext>
                </a:extLst>
              </p:cNvPr>
              <p:cNvSpPr/>
              <p:nvPr/>
            </p:nvSpPr>
            <p:spPr>
              <a:xfrm rot="762823">
                <a:off x="4427041" y="4333207"/>
                <a:ext cx="699402" cy="1090753"/>
              </a:xfrm>
              <a:prstGeom prst="cube">
                <a:avLst>
                  <a:gd name="adj" fmla="val 32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SNC8600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A1BEF2D7-80C4-46F2-AC59-137EADA8C3E5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5093574" y="4961536"/>
                <a:ext cx="20891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766AD8-C59D-42C4-B5AD-9C1CA4DEEAE5}"/>
                  </a:ext>
                </a:extLst>
              </p:cNvPr>
              <p:cNvSpPr txBox="1"/>
              <p:nvPr/>
            </p:nvSpPr>
            <p:spPr>
              <a:xfrm>
                <a:off x="4645800" y="55561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音效处理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707E90-DAB8-448C-8AE3-BCD46676C1E1}"/>
                  </a:ext>
                </a:extLst>
              </p:cNvPr>
              <p:cNvSpPr txBox="1"/>
              <p:nvPr/>
            </p:nvSpPr>
            <p:spPr>
              <a:xfrm>
                <a:off x="1715942" y="5422028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主控</a:t>
                </a:r>
                <a:r>
                  <a:rPr lang="en-US" altLang="zh-CN" dirty="0"/>
                  <a:t>IC</a:t>
                </a:r>
                <a:endParaRPr lang="zh-CN" altLang="en-US" dirty="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4CA33F-6540-4336-8A64-12103B8ED669}"/>
                </a:ext>
              </a:extLst>
            </p:cNvPr>
            <p:cNvSpPr txBox="1"/>
            <p:nvPr/>
          </p:nvSpPr>
          <p:spPr>
            <a:xfrm>
              <a:off x="4060951" y="223242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数字音频传输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2F2C823-E829-43AB-AF07-B96639DB11EA}"/>
                </a:ext>
              </a:extLst>
            </p:cNvPr>
            <p:cNvSpPr txBox="1"/>
            <p:nvPr/>
          </p:nvSpPr>
          <p:spPr>
            <a:xfrm>
              <a:off x="5639994" y="36081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增益控制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EF4628-2324-4597-A99A-90E1F47FCBB3}"/>
                </a:ext>
              </a:extLst>
            </p:cNvPr>
            <p:cNvSpPr txBox="1"/>
            <p:nvPr/>
          </p:nvSpPr>
          <p:spPr>
            <a:xfrm>
              <a:off x="6549340" y="22685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产品应用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A39D31-0EE4-45CD-A01D-CD58649B3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8764" y="3989735"/>
              <a:ext cx="4027873" cy="2168157"/>
            </a:xfrm>
            <a:prstGeom prst="rect">
              <a:avLst/>
            </a:prstGeom>
          </p:spPr>
        </p:pic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6B3F451D-4085-496C-9055-45FE6D0019C1}"/>
                </a:ext>
              </a:extLst>
            </p:cNvPr>
            <p:cNvCxnSpPr>
              <a:stCxn id="5" idx="0"/>
              <a:endCxn id="17" idx="3"/>
            </p:cNvCxnSpPr>
            <p:nvPr/>
          </p:nvCxnSpPr>
          <p:spPr>
            <a:xfrm rot="5400000" flipH="1" flipV="1">
              <a:off x="5382290" y="3517456"/>
              <a:ext cx="842690" cy="1018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C643F6-B3C7-49CB-8925-2412A8F4C61E}"/>
                </a:ext>
              </a:extLst>
            </p:cNvPr>
            <p:cNvSpPr txBox="1"/>
            <p:nvPr/>
          </p:nvSpPr>
          <p:spPr>
            <a:xfrm>
              <a:off x="1372296" y="4004058"/>
              <a:ext cx="13981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/>
                <a:t>EQ</a:t>
              </a:r>
              <a:r>
                <a:rPr lang="zh-CN" altLang="en-US" dirty="0"/>
                <a:t>曲线调制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AC357E-2B85-4C41-9AA5-2AE1B91AB89A}"/>
                </a:ext>
              </a:extLst>
            </p:cNvPr>
            <p:cNvSpPr txBox="1"/>
            <p:nvPr/>
          </p:nvSpPr>
          <p:spPr>
            <a:xfrm>
              <a:off x="910631" y="4454271"/>
              <a:ext cx="185980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预置</a:t>
              </a:r>
              <a:r>
                <a:rPr lang="en-US" altLang="zh-CN" dirty="0"/>
                <a:t>EQ</a:t>
              </a:r>
              <a:r>
                <a:rPr lang="zh-CN" altLang="en-US" dirty="0"/>
                <a:t>模式选择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A9A5411-F2D4-4235-8DA7-6DE29F34F494}"/>
                </a:ext>
              </a:extLst>
            </p:cNvPr>
            <p:cNvSpPr txBox="1"/>
            <p:nvPr/>
          </p:nvSpPr>
          <p:spPr>
            <a:xfrm>
              <a:off x="1662440" y="4874051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增益调整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E26B8E-CEAD-4063-9F7A-3CB25994FC70}"/>
                </a:ext>
              </a:extLst>
            </p:cNvPr>
            <p:cNvSpPr txBox="1"/>
            <p:nvPr/>
          </p:nvSpPr>
          <p:spPr>
            <a:xfrm>
              <a:off x="1372296" y="5314486"/>
              <a:ext cx="13981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动态</a:t>
              </a:r>
              <a:r>
                <a:rPr lang="en-US" altLang="zh-CN" dirty="0"/>
                <a:t>EQ</a:t>
              </a:r>
              <a:r>
                <a:rPr lang="zh-CN" altLang="en-US" dirty="0"/>
                <a:t>补偿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1FC215-0C6F-419E-9161-0AC4BC225EF7}"/>
                </a:ext>
              </a:extLst>
            </p:cNvPr>
            <p:cNvSpPr txBox="1"/>
            <p:nvPr/>
          </p:nvSpPr>
          <p:spPr>
            <a:xfrm>
              <a:off x="1200776" y="5763414"/>
              <a:ext cx="156966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自动增益设置</a:t>
              </a:r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E0959D58-4CAA-4D8A-A413-E693B121C4A9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2770436" y="4188724"/>
              <a:ext cx="968328" cy="8850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A880B2D-D5EF-4D26-A835-79E492CAD283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2770436" y="4638937"/>
              <a:ext cx="968328" cy="434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41F334C-9E57-45C3-9349-A3751B277CA3}"/>
                </a:ext>
              </a:extLst>
            </p:cNvPr>
            <p:cNvCxnSpPr>
              <a:cxnSpLocks/>
              <a:stCxn id="19" idx="3"/>
              <a:endCxn id="5" idx="1"/>
            </p:cNvCxnSpPr>
            <p:nvPr/>
          </p:nvCxnSpPr>
          <p:spPr>
            <a:xfrm>
              <a:off x="2770436" y="5058717"/>
              <a:ext cx="968328" cy="150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645145AC-BFA0-4C3E-B155-739ABC8369CD}"/>
                </a:ext>
              </a:extLst>
            </p:cNvPr>
            <p:cNvCxnSpPr>
              <a:cxnSpLocks/>
              <a:stCxn id="22" idx="3"/>
              <a:endCxn id="5" idx="1"/>
            </p:cNvCxnSpPr>
            <p:nvPr/>
          </p:nvCxnSpPr>
          <p:spPr>
            <a:xfrm flipV="1">
              <a:off x="2770436" y="5073814"/>
              <a:ext cx="968328" cy="425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DAE2851-BF3D-4CAD-9AD7-EF9FF61D0EF3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 flipV="1">
              <a:off x="2770436" y="5073814"/>
              <a:ext cx="968328" cy="874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669D9C4-A40B-4781-8463-FBD4042F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886" y="1858300"/>
              <a:ext cx="1773541" cy="1189787"/>
            </a:xfrm>
            <a:prstGeom prst="rect">
              <a:avLst/>
            </a:prstGeom>
          </p:spPr>
        </p:pic>
        <p:sp>
          <p:nvSpPr>
            <p:cNvPr id="36" name="左中括号 35">
              <a:extLst>
                <a:ext uri="{FF2B5EF4-FFF2-40B4-BE49-F238E27FC236}">
                  <a16:creationId xmlns:a16="http://schemas.microsoft.com/office/drawing/2014/main" id="{E50E5D2A-0244-40DD-92BC-0CDA4EC897D0}"/>
                </a:ext>
              </a:extLst>
            </p:cNvPr>
            <p:cNvSpPr/>
            <p:nvPr/>
          </p:nvSpPr>
          <p:spPr>
            <a:xfrm>
              <a:off x="8469937" y="2417091"/>
              <a:ext cx="406525" cy="296453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78C9DD8-893A-44F2-98C1-B923BCF4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0279" y="3171593"/>
              <a:ext cx="1348754" cy="119726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5D50CCF-2BCB-4E3B-8492-2C5F0001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7886" y="4440229"/>
              <a:ext cx="1989104" cy="1219771"/>
            </a:xfrm>
            <a:prstGeom prst="rect">
              <a:avLst/>
            </a:prstGeom>
          </p:spPr>
        </p:pic>
        <p:pic>
          <p:nvPicPr>
            <p:cNvPr id="66" name="图形 65" descr="锁定">
              <a:extLst>
                <a:ext uri="{FF2B5EF4-FFF2-40B4-BE49-F238E27FC236}">
                  <a16:creationId xmlns:a16="http://schemas.microsoft.com/office/drawing/2014/main" id="{682BB994-ABA1-477D-869C-B45E495F4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4248" y="1833883"/>
              <a:ext cx="590550" cy="5905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009146EA-D1F0-4E1E-B3F0-3EF8EBC873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4C500-0CFD-407C-96CD-12C7F19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立体声音效处理器</a:t>
            </a:r>
            <a:r>
              <a:rPr lang="en-US" altLang="zh-CN" dirty="0"/>
              <a:t>——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0C504-20B8-4894-A201-6001DB89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34" y="1595438"/>
            <a:ext cx="5073518" cy="266223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芯片自带专用音效设置代码</a:t>
            </a:r>
            <a:endParaRPr lang="en-US" altLang="zh-CN" sz="1800" dirty="0"/>
          </a:p>
          <a:p>
            <a:pPr lvl="1"/>
            <a:r>
              <a:rPr lang="zh-CN" altLang="en-US" sz="1600" dirty="0"/>
              <a:t>代码加密，不提供二次开发，可通过工具设置必要参数，调整音效</a:t>
            </a:r>
            <a:endParaRPr lang="en-US" altLang="zh-CN" sz="1600" dirty="0"/>
          </a:p>
          <a:p>
            <a:r>
              <a:rPr lang="en-US" altLang="zh-CN" sz="1800" dirty="0"/>
              <a:t>DSP </a:t>
            </a:r>
            <a:r>
              <a:rPr lang="zh-CN" altLang="en-US" sz="1800" dirty="0"/>
              <a:t>音效调试工具</a:t>
            </a:r>
            <a:endParaRPr lang="en-US" altLang="zh-CN" sz="1800" dirty="0"/>
          </a:p>
          <a:p>
            <a:pPr lvl="1"/>
            <a:r>
              <a:rPr lang="zh-CN" altLang="en-US" sz="1400" dirty="0"/>
              <a:t>开放工具，用于设置</a:t>
            </a:r>
            <a:r>
              <a:rPr lang="en-US" altLang="zh-CN" sz="1400" dirty="0"/>
              <a:t>SNC8600</a:t>
            </a:r>
            <a:r>
              <a:rPr lang="zh-CN" altLang="en-US" sz="1400" dirty="0"/>
              <a:t>的音效参数</a:t>
            </a:r>
            <a:endParaRPr lang="en-US" altLang="zh-CN" sz="1400" dirty="0"/>
          </a:p>
          <a:p>
            <a:r>
              <a:rPr lang="en-US" altLang="zh-CN" sz="1800" dirty="0"/>
              <a:t>DFU </a:t>
            </a:r>
            <a:r>
              <a:rPr lang="zh-CN" altLang="en-US" sz="1800" dirty="0"/>
              <a:t>升级工具</a:t>
            </a:r>
            <a:endParaRPr lang="en-US" altLang="zh-CN" sz="1800" dirty="0"/>
          </a:p>
          <a:p>
            <a:pPr lvl="1"/>
            <a:r>
              <a:rPr lang="zh-CN" altLang="en-US" sz="1600" dirty="0"/>
              <a:t>不支持二次开发，不支持代码升级，不需要提供升级工具</a:t>
            </a:r>
            <a:endParaRPr lang="en-US" altLang="zh-CN" sz="1600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FE3E985-FF52-43BD-910F-CD9E612D5B94}"/>
              </a:ext>
            </a:extLst>
          </p:cNvPr>
          <p:cNvCxnSpPr>
            <a:cxnSpLocks/>
            <a:stCxn id="13" idx="3"/>
            <a:endCxn id="5" idx="3"/>
          </p:cNvCxnSpPr>
          <p:nvPr/>
        </p:nvCxnSpPr>
        <p:spPr>
          <a:xfrm flipH="1">
            <a:off x="7972147" y="5228000"/>
            <a:ext cx="2296070" cy="449092"/>
          </a:xfrm>
          <a:prstGeom prst="bentConnector4">
            <a:avLst>
              <a:gd name="adj1" fmla="val -9956"/>
              <a:gd name="adj2" fmla="val 16006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F77BB3-AE3E-4E42-9849-3E1A74A0371F}"/>
              </a:ext>
            </a:extLst>
          </p:cNvPr>
          <p:cNvGrpSpPr/>
          <p:nvPr/>
        </p:nvGrpSpPr>
        <p:grpSpPr>
          <a:xfrm>
            <a:off x="7697083" y="1854819"/>
            <a:ext cx="3770665" cy="1557176"/>
            <a:chOff x="8068793" y="1449696"/>
            <a:chExt cx="3770665" cy="1557176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A6AE528E-7183-4F34-ADBA-1DE129E29AE1}"/>
                </a:ext>
              </a:extLst>
            </p:cNvPr>
            <p:cNvSpPr/>
            <p:nvPr/>
          </p:nvSpPr>
          <p:spPr>
            <a:xfrm rot="1145934">
              <a:off x="8068793" y="1449696"/>
              <a:ext cx="1121687" cy="1557176"/>
            </a:xfrm>
            <a:prstGeom prst="cube">
              <a:avLst>
                <a:gd name="adj" fmla="val 4797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SOC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EC6F6E8-8326-43DD-B204-D0F4998D5481}"/>
                </a:ext>
              </a:extLst>
            </p:cNvPr>
            <p:cNvSpPr txBox="1"/>
            <p:nvPr/>
          </p:nvSpPr>
          <p:spPr>
            <a:xfrm>
              <a:off x="10000410" y="1811403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音效设置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D8B223F-D357-4849-8616-28D37E8A98FC}"/>
                </a:ext>
              </a:extLst>
            </p:cNvPr>
            <p:cNvSpPr txBox="1"/>
            <p:nvPr/>
          </p:nvSpPr>
          <p:spPr>
            <a:xfrm>
              <a:off x="10000410" y="2342857"/>
              <a:ext cx="11079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增益调整</a:t>
              </a: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2298ED20-5CF4-48CC-B5EE-D9988AC213DB}"/>
                </a:ext>
              </a:extLst>
            </p:cNvPr>
            <p:cNvSpPr/>
            <p:nvPr/>
          </p:nvSpPr>
          <p:spPr>
            <a:xfrm>
              <a:off x="9210740" y="2132872"/>
              <a:ext cx="714577" cy="247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形 54" descr="音量">
              <a:extLst>
                <a:ext uri="{FF2B5EF4-FFF2-40B4-BE49-F238E27FC236}">
                  <a16:creationId xmlns:a16="http://schemas.microsoft.com/office/drawing/2014/main" id="{A3B6B7B6-6D64-4237-85E8-8EC6CBD4A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7894" y="1741527"/>
              <a:ext cx="721564" cy="1021676"/>
            </a:xfrm>
            <a:prstGeom prst="rect">
              <a:avLst/>
            </a:prstGeom>
          </p:spPr>
        </p:pic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B570F86-DB23-4C3C-800E-6184685BDDA9}"/>
              </a:ext>
            </a:extLst>
          </p:cNvPr>
          <p:cNvSpPr/>
          <p:nvPr/>
        </p:nvSpPr>
        <p:spPr>
          <a:xfrm rot="16200000">
            <a:off x="7459344" y="3995639"/>
            <a:ext cx="1498821" cy="117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BD84F40-862C-4852-9ACE-50263C7027CD}"/>
              </a:ext>
            </a:extLst>
          </p:cNvPr>
          <p:cNvGrpSpPr/>
          <p:nvPr/>
        </p:nvGrpSpPr>
        <p:grpSpPr>
          <a:xfrm>
            <a:off x="1667104" y="4281155"/>
            <a:ext cx="8601113" cy="2228255"/>
            <a:chOff x="1618949" y="4116744"/>
            <a:chExt cx="8601113" cy="22282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0E8F19-188E-4990-9056-5E6051B1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145" y="4176842"/>
              <a:ext cx="4027873" cy="2168157"/>
            </a:xfrm>
            <a:prstGeom prst="rect">
              <a:avLst/>
            </a:prstGeom>
          </p:spPr>
        </p:pic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5AB81A07-5A4E-48EE-A886-75D926095FB5}"/>
                </a:ext>
              </a:extLst>
            </p:cNvPr>
            <p:cNvSpPr/>
            <p:nvPr/>
          </p:nvSpPr>
          <p:spPr>
            <a:xfrm rot="762823">
              <a:off x="7705233" y="4437762"/>
              <a:ext cx="699402" cy="1090753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  <a:endParaRPr lang="zh-CN" altLang="en-US" dirty="0"/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744B5400-F57D-4F03-87C1-1D8D484D822F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 flipV="1">
              <a:off x="5772018" y="4917093"/>
              <a:ext cx="1939326" cy="3438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图形 26" descr="锁定">
              <a:extLst>
                <a:ext uri="{FF2B5EF4-FFF2-40B4-BE49-F238E27FC236}">
                  <a16:creationId xmlns:a16="http://schemas.microsoft.com/office/drawing/2014/main" id="{DE3AFBFD-AAF8-4E7E-AE42-7737E42D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88869" y="4190639"/>
              <a:ext cx="590550" cy="590550"/>
            </a:xfrm>
            <a:prstGeom prst="rect">
              <a:avLst/>
            </a:prstGeom>
          </p:spPr>
        </p:pic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180DA3C0-EA55-47F6-94FB-36C0A40D9C11}"/>
                </a:ext>
              </a:extLst>
            </p:cNvPr>
            <p:cNvSpPr/>
            <p:nvPr/>
          </p:nvSpPr>
          <p:spPr>
            <a:xfrm>
              <a:off x="8337754" y="4909060"/>
              <a:ext cx="1177457" cy="2473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文档 12">
              <a:extLst>
                <a:ext uri="{FF2B5EF4-FFF2-40B4-BE49-F238E27FC236}">
                  <a16:creationId xmlns:a16="http://schemas.microsoft.com/office/drawing/2014/main" id="{1A6DFA79-0E8B-4B96-8678-310BA5A7CB23}"/>
                </a:ext>
              </a:extLst>
            </p:cNvPr>
            <p:cNvSpPr/>
            <p:nvPr/>
          </p:nvSpPr>
          <p:spPr>
            <a:xfrm>
              <a:off x="9515212" y="4573366"/>
              <a:ext cx="704850" cy="980445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配置文件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代码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08D489-3EB8-4BC3-8CD1-8795FE6C5085}"/>
                </a:ext>
              </a:extLst>
            </p:cNvPr>
            <p:cNvSpPr txBox="1"/>
            <p:nvPr/>
          </p:nvSpPr>
          <p:spPr>
            <a:xfrm>
              <a:off x="5943183" y="4924326"/>
              <a:ext cx="194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I2C/UART/HID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11F9FF-46DE-4690-99C0-DDFF15D5B7F0}"/>
                </a:ext>
              </a:extLst>
            </p:cNvPr>
            <p:cNvSpPr txBox="1"/>
            <p:nvPr/>
          </p:nvSpPr>
          <p:spPr>
            <a:xfrm>
              <a:off x="8522355" y="4629716"/>
              <a:ext cx="69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ACC667-1D2C-44C7-97F5-6EA28F0FB17D}"/>
                </a:ext>
              </a:extLst>
            </p:cNvPr>
            <p:cNvSpPr txBox="1"/>
            <p:nvPr/>
          </p:nvSpPr>
          <p:spPr>
            <a:xfrm>
              <a:off x="1618949" y="4116744"/>
              <a:ext cx="3075676" cy="3691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Soundec</a:t>
              </a:r>
              <a:r>
                <a:rPr lang="en-US" altLang="zh-CN" i="1" dirty="0"/>
                <a:t> DSP </a:t>
              </a:r>
              <a:r>
                <a:rPr lang="zh-CN" altLang="en-US" i="1" dirty="0"/>
                <a:t>音效调试工具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EA166-25E4-4902-A16C-2F8BAED6923C}"/>
              </a:ext>
            </a:extLst>
          </p:cNvPr>
          <p:cNvSpPr txBox="1"/>
          <p:nvPr/>
        </p:nvSpPr>
        <p:spPr>
          <a:xfrm>
            <a:off x="8195442" y="3856812"/>
            <a:ext cx="12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I2C/UART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4C324C4-BF95-416D-828A-84C4F9CEEA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F911-427C-452B-ACAD-BB2B16C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多路数字麦克风阵列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876FAB-4425-4EA2-9F74-4DB5EEA46ABE}"/>
              </a:ext>
            </a:extLst>
          </p:cNvPr>
          <p:cNvGrpSpPr/>
          <p:nvPr/>
        </p:nvGrpSpPr>
        <p:grpSpPr>
          <a:xfrm>
            <a:off x="986488" y="1715358"/>
            <a:ext cx="9912554" cy="3764497"/>
            <a:chOff x="986488" y="1715358"/>
            <a:chExt cx="9912554" cy="376449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15A5E44-A3C0-47A3-B64E-F8BA79810F28}"/>
                </a:ext>
              </a:extLst>
            </p:cNvPr>
            <p:cNvSpPr txBox="1"/>
            <p:nvPr/>
          </p:nvSpPr>
          <p:spPr>
            <a:xfrm>
              <a:off x="8819623" y="51720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车载音箱系统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F3FE1A5-A42F-4B48-A532-750EBC657C38}"/>
                </a:ext>
              </a:extLst>
            </p:cNvPr>
            <p:cNvSpPr/>
            <p:nvPr/>
          </p:nvSpPr>
          <p:spPr>
            <a:xfrm>
              <a:off x="986488" y="2725182"/>
              <a:ext cx="914400" cy="1601542"/>
            </a:xfrm>
            <a:custGeom>
              <a:avLst/>
              <a:gdLst>
                <a:gd name="connsiteX0" fmla="*/ 0 w 914400"/>
                <a:gd name="connsiteY0" fmla="*/ 828676 h 1601542"/>
                <a:gd name="connsiteX1" fmla="*/ 47625 w 914400"/>
                <a:gd name="connsiteY1" fmla="*/ 1285876 h 1601542"/>
                <a:gd name="connsiteX2" fmla="*/ 104775 w 914400"/>
                <a:gd name="connsiteY2" fmla="*/ 638176 h 1601542"/>
                <a:gd name="connsiteX3" fmla="*/ 152400 w 914400"/>
                <a:gd name="connsiteY3" fmla="*/ 1400176 h 1601542"/>
                <a:gd name="connsiteX4" fmla="*/ 266700 w 914400"/>
                <a:gd name="connsiteY4" fmla="*/ 295276 h 1601542"/>
                <a:gd name="connsiteX5" fmla="*/ 333375 w 914400"/>
                <a:gd name="connsiteY5" fmla="*/ 1600201 h 1601542"/>
                <a:gd name="connsiteX6" fmla="*/ 457200 w 914400"/>
                <a:gd name="connsiteY6" fmla="*/ 1 h 1601542"/>
                <a:gd name="connsiteX7" fmla="*/ 523875 w 914400"/>
                <a:gd name="connsiteY7" fmla="*/ 1590676 h 1601542"/>
                <a:gd name="connsiteX8" fmla="*/ 619125 w 914400"/>
                <a:gd name="connsiteY8" fmla="*/ 285751 h 1601542"/>
                <a:gd name="connsiteX9" fmla="*/ 714375 w 914400"/>
                <a:gd name="connsiteY9" fmla="*/ 1400176 h 1601542"/>
                <a:gd name="connsiteX10" fmla="*/ 809625 w 914400"/>
                <a:gd name="connsiteY10" fmla="*/ 657226 h 1601542"/>
                <a:gd name="connsiteX11" fmla="*/ 857250 w 914400"/>
                <a:gd name="connsiteY11" fmla="*/ 1323976 h 1601542"/>
                <a:gd name="connsiteX12" fmla="*/ 914400 w 914400"/>
                <a:gd name="connsiteY12" fmla="*/ 838201 h 1601542"/>
                <a:gd name="connsiteX13" fmla="*/ 914400 w 914400"/>
                <a:gd name="connsiteY13" fmla="*/ 838201 h 160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1601542">
                  <a:moveTo>
                    <a:pt x="0" y="828676"/>
                  </a:moveTo>
                  <a:cubicBezTo>
                    <a:pt x="15081" y="1073151"/>
                    <a:pt x="30163" y="1317626"/>
                    <a:pt x="47625" y="1285876"/>
                  </a:cubicBezTo>
                  <a:cubicBezTo>
                    <a:pt x="65087" y="1254126"/>
                    <a:pt x="87313" y="619126"/>
                    <a:pt x="104775" y="638176"/>
                  </a:cubicBezTo>
                  <a:cubicBezTo>
                    <a:pt x="122237" y="657226"/>
                    <a:pt x="125413" y="1457326"/>
                    <a:pt x="152400" y="1400176"/>
                  </a:cubicBezTo>
                  <a:cubicBezTo>
                    <a:pt x="179387" y="1343026"/>
                    <a:pt x="236538" y="261939"/>
                    <a:pt x="266700" y="295276"/>
                  </a:cubicBezTo>
                  <a:cubicBezTo>
                    <a:pt x="296862" y="328613"/>
                    <a:pt x="301625" y="1649414"/>
                    <a:pt x="333375" y="1600201"/>
                  </a:cubicBezTo>
                  <a:cubicBezTo>
                    <a:pt x="365125" y="1550989"/>
                    <a:pt x="425450" y="1589"/>
                    <a:pt x="457200" y="1"/>
                  </a:cubicBezTo>
                  <a:cubicBezTo>
                    <a:pt x="488950" y="-1587"/>
                    <a:pt x="496888" y="1543051"/>
                    <a:pt x="523875" y="1590676"/>
                  </a:cubicBezTo>
                  <a:cubicBezTo>
                    <a:pt x="550862" y="1638301"/>
                    <a:pt x="587375" y="317501"/>
                    <a:pt x="619125" y="285751"/>
                  </a:cubicBezTo>
                  <a:cubicBezTo>
                    <a:pt x="650875" y="254001"/>
                    <a:pt x="682625" y="1338263"/>
                    <a:pt x="714375" y="1400176"/>
                  </a:cubicBezTo>
                  <a:cubicBezTo>
                    <a:pt x="746125" y="1462089"/>
                    <a:pt x="785813" y="669926"/>
                    <a:pt x="809625" y="657226"/>
                  </a:cubicBezTo>
                  <a:cubicBezTo>
                    <a:pt x="833438" y="644526"/>
                    <a:pt x="839788" y="1293814"/>
                    <a:pt x="857250" y="1323976"/>
                  </a:cubicBezTo>
                  <a:cubicBezTo>
                    <a:pt x="874712" y="1354138"/>
                    <a:pt x="914400" y="838201"/>
                    <a:pt x="914400" y="838201"/>
                  </a:cubicBezTo>
                  <a:lnTo>
                    <a:pt x="914400" y="83820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CFDC18-3B59-41B3-837A-D4803E8F5E9F}"/>
                </a:ext>
              </a:extLst>
            </p:cNvPr>
            <p:cNvCxnSpPr>
              <a:cxnSpLocks/>
              <a:stCxn id="5" idx="12"/>
            </p:cNvCxnSpPr>
            <p:nvPr/>
          </p:nvCxnSpPr>
          <p:spPr>
            <a:xfrm>
              <a:off x="1900888" y="3563383"/>
              <a:ext cx="992102" cy="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98F0C1-2F2E-4D38-89B1-B9E0C8892C7E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02" y="3598464"/>
              <a:ext cx="1006465" cy="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1D7F49BE-EF7F-4C53-A0C0-0B15D92FB3C3}"/>
                </a:ext>
              </a:extLst>
            </p:cNvPr>
            <p:cNvSpPr/>
            <p:nvPr/>
          </p:nvSpPr>
          <p:spPr>
            <a:xfrm rot="762823">
              <a:off x="4867320" y="3034739"/>
              <a:ext cx="699402" cy="1090753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SNC8600</a:t>
              </a:r>
              <a:endParaRPr lang="zh-CN" altLang="en-US" sz="14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BEF2D7-80C4-46F2-AC59-137EADA8C3E5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533853" y="3663068"/>
              <a:ext cx="1476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707E90-DAB8-448C-8AE3-BCD46676C1E1}"/>
                </a:ext>
              </a:extLst>
            </p:cNvPr>
            <p:cNvSpPr txBox="1"/>
            <p:nvPr/>
          </p:nvSpPr>
          <p:spPr>
            <a:xfrm>
              <a:off x="1171818" y="23691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声源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7F02B749-5DD5-450D-A6CF-B68E86B49225}"/>
                </a:ext>
              </a:extLst>
            </p:cNvPr>
            <p:cNvCxnSpPr>
              <a:cxnSpLocks/>
              <a:stCxn id="5" idx="7"/>
              <a:endCxn id="22" idx="0"/>
            </p:cNvCxnSpPr>
            <p:nvPr/>
          </p:nvCxnSpPr>
          <p:spPr>
            <a:xfrm flipV="1">
              <a:off x="1510363" y="3922102"/>
              <a:ext cx="1625218" cy="393756"/>
            </a:xfrm>
            <a:prstGeom prst="bentConnector4">
              <a:avLst>
                <a:gd name="adj1" fmla="val -837"/>
                <a:gd name="adj2" fmla="val -448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CC98A5E-8A78-4779-8E92-74BB2BA3B870}"/>
                </a:ext>
              </a:extLst>
            </p:cNvPr>
            <p:cNvSpPr txBox="1"/>
            <p:nvPr/>
          </p:nvSpPr>
          <p:spPr>
            <a:xfrm>
              <a:off x="1871566" y="449594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声音采集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4CA33F-6540-4336-8A64-12103B8ED669}"/>
                </a:ext>
              </a:extLst>
            </p:cNvPr>
            <p:cNvSpPr txBox="1"/>
            <p:nvPr/>
          </p:nvSpPr>
          <p:spPr>
            <a:xfrm>
              <a:off x="3420714" y="2670915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数字信号采集处理</a:t>
              </a: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11CB374C-0ED1-4422-93F5-7904799554D8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rot="10800000" flipH="1">
              <a:off x="3091731" y="3050574"/>
              <a:ext cx="2256232" cy="377131"/>
            </a:xfrm>
            <a:prstGeom prst="bentConnector4">
              <a:avLst>
                <a:gd name="adj1" fmla="val 171"/>
                <a:gd name="adj2" fmla="val 2068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2F2C823-E829-43AB-AF07-B96639DB11EA}"/>
                </a:ext>
              </a:extLst>
            </p:cNvPr>
            <p:cNvSpPr txBox="1"/>
            <p:nvPr/>
          </p:nvSpPr>
          <p:spPr>
            <a:xfrm>
              <a:off x="4747149" y="44117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专业降噪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71A5E74-CF73-489C-A47B-D192BA12C73B}"/>
                </a:ext>
              </a:extLst>
            </p:cNvPr>
            <p:cNvSpPr txBox="1"/>
            <p:nvPr/>
          </p:nvSpPr>
          <p:spPr>
            <a:xfrm>
              <a:off x="4747149" y="412395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波束增强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EF4628-2324-4597-A99A-90E1F47FCBB3}"/>
                </a:ext>
              </a:extLst>
            </p:cNvPr>
            <p:cNvSpPr txBox="1"/>
            <p:nvPr/>
          </p:nvSpPr>
          <p:spPr>
            <a:xfrm>
              <a:off x="5749256" y="33550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产品应用</a:t>
              </a:r>
            </a:p>
          </p:txBody>
        </p:sp>
        <p:sp>
          <p:nvSpPr>
            <p:cNvPr id="9" name="左中括号 8">
              <a:extLst>
                <a:ext uri="{FF2B5EF4-FFF2-40B4-BE49-F238E27FC236}">
                  <a16:creationId xmlns:a16="http://schemas.microsoft.com/office/drawing/2014/main" id="{0B681740-BD3D-4D3D-87BB-2FB4BE6E2A9C}"/>
                </a:ext>
              </a:extLst>
            </p:cNvPr>
            <p:cNvSpPr/>
            <p:nvPr/>
          </p:nvSpPr>
          <p:spPr>
            <a:xfrm>
              <a:off x="7094129" y="2353760"/>
              <a:ext cx="281325" cy="29897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026" name="Picture 2" descr="https://timgsa.baidu.com/timg?image&amp;quality=80&amp;size=b9999_10000&amp;sec=1605801897725&amp;di=9003a65190a5e84926854754b19d0ff4&amp;imgtype=0&amp;src=http%3A%2F%2Fbpic.588ku.com%2Felement_origin_min_pic%2F16%2F10%2F12%2F2157fe3f0835f2c.jpg">
              <a:extLst>
                <a:ext uri="{FF2B5EF4-FFF2-40B4-BE49-F238E27FC236}">
                  <a16:creationId xmlns:a16="http://schemas.microsoft.com/office/drawing/2014/main" id="{8158F3E7-B4EC-4DD5-ADDA-28496BFB5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455" y="1715358"/>
              <a:ext cx="866059" cy="123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30D6C1E-D06C-4322-AEF1-169D87523519}"/>
                </a:ext>
              </a:extLst>
            </p:cNvPr>
            <p:cNvSpPr txBox="1"/>
            <p:nvPr/>
          </p:nvSpPr>
          <p:spPr>
            <a:xfrm>
              <a:off x="8241514" y="216537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助听器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34F147-159E-47C0-ABDF-79CE3C6C5BD3}"/>
                </a:ext>
              </a:extLst>
            </p:cNvPr>
            <p:cNvSpPr txBox="1"/>
            <p:nvPr/>
          </p:nvSpPr>
          <p:spPr>
            <a:xfrm>
              <a:off x="9996231" y="44831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儿童手表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37F9042-9220-4326-80EC-5E8C02F8CFE3}"/>
                </a:ext>
              </a:extLst>
            </p:cNvPr>
            <p:cNvSpPr txBox="1"/>
            <p:nvPr/>
          </p:nvSpPr>
          <p:spPr>
            <a:xfrm>
              <a:off x="8288675" y="3760863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录音笔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实时翻译器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71D381E-AF0D-4FEC-B624-FD1088188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9443" y="4222520"/>
              <a:ext cx="938469" cy="74481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A04B2A5-E077-44CB-A882-81B85194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3093" y="3384894"/>
              <a:ext cx="938469" cy="98710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FF0927-B181-4477-95C8-44449CDC95D6}"/>
                </a:ext>
              </a:extLst>
            </p:cNvPr>
            <p:cNvSpPr txBox="1"/>
            <p:nvPr/>
          </p:nvSpPr>
          <p:spPr>
            <a:xfrm>
              <a:off x="9666475" y="263535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监控录像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6AEE70-DDC6-4DAC-8095-8036C07E2BD3}"/>
                </a:ext>
              </a:extLst>
            </p:cNvPr>
            <p:cNvSpPr txBox="1"/>
            <p:nvPr/>
          </p:nvSpPr>
          <p:spPr>
            <a:xfrm>
              <a:off x="4627590" y="471611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动态均衡补偿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324674-2E97-4C25-99D6-4BD55B09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0856" y="2428126"/>
              <a:ext cx="1067822" cy="894075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137E0E5-4644-4107-9022-A7729B36A1E9}"/>
                </a:ext>
              </a:extLst>
            </p:cNvPr>
            <p:cNvGrpSpPr/>
            <p:nvPr/>
          </p:nvGrpSpPr>
          <p:grpSpPr>
            <a:xfrm>
              <a:off x="3797375" y="3050574"/>
              <a:ext cx="700133" cy="522609"/>
              <a:chOff x="1990725" y="2390775"/>
              <a:chExt cx="1714500" cy="51435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C4045DC-FB6B-4945-8165-94BD789E7DB1}"/>
                  </a:ext>
                </a:extLst>
              </p:cNvPr>
              <p:cNvGrpSpPr/>
              <p:nvPr/>
            </p:nvGrpSpPr>
            <p:grpSpPr>
              <a:xfrm>
                <a:off x="1990725" y="2390775"/>
                <a:ext cx="857250" cy="514350"/>
                <a:chOff x="1990725" y="2390775"/>
                <a:chExt cx="857250" cy="514350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E5CE58D9-317C-409F-9A61-E5A333DD6FBC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AD2275C1-79DF-4106-B572-B69A1532F696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6" name="连接符: 肘形 85">
                      <a:extLst>
                        <a:ext uri="{FF2B5EF4-FFF2-40B4-BE49-F238E27FC236}">
                          <a16:creationId xmlns:a16="http://schemas.microsoft.com/office/drawing/2014/main" id="{BFDE4391-D4BB-467C-B912-6BB411AA24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连接符: 肘形 86">
                      <a:extLst>
                        <a:ext uri="{FF2B5EF4-FFF2-40B4-BE49-F238E27FC236}">
                          <a16:creationId xmlns:a16="http://schemas.microsoft.com/office/drawing/2014/main" id="{C341765F-12D0-441E-B3E2-87C2F4FDB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53B4B3B9-9067-4419-91DF-D5BF1D49CC1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4" name="连接符: 肘形 83">
                      <a:extLst>
                        <a:ext uri="{FF2B5EF4-FFF2-40B4-BE49-F238E27FC236}">
                          <a16:creationId xmlns:a16="http://schemas.microsoft.com/office/drawing/2014/main" id="{0E0DD6E7-B21F-4811-9097-2DE10B3A77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连接符: 肘形 84">
                      <a:extLst>
                        <a:ext uri="{FF2B5EF4-FFF2-40B4-BE49-F238E27FC236}">
                          <a16:creationId xmlns:a16="http://schemas.microsoft.com/office/drawing/2014/main" id="{13D9ECCD-83FC-4532-8DB8-78DE1123B1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2B25EE44-7390-49CE-9B43-F752F33089F4}"/>
                    </a:ext>
                  </a:extLst>
                </p:cNvPr>
                <p:cNvGrpSpPr/>
                <p:nvPr/>
              </p:nvGrpSpPr>
              <p:grpSpPr>
                <a:xfrm>
                  <a:off x="227647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723773C3-B85F-43A2-8FE0-9B1E9BBC60DD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80" name="连接符: 肘形 79">
                      <a:extLst>
                        <a:ext uri="{FF2B5EF4-FFF2-40B4-BE49-F238E27FC236}">
                          <a16:creationId xmlns:a16="http://schemas.microsoft.com/office/drawing/2014/main" id="{4528E8B4-67B1-440F-8056-49766652C43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连接符: 肘形 80">
                      <a:extLst>
                        <a:ext uri="{FF2B5EF4-FFF2-40B4-BE49-F238E27FC236}">
                          <a16:creationId xmlns:a16="http://schemas.microsoft.com/office/drawing/2014/main" id="{27249A30-A334-415D-A5E2-40D70906AB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742529B6-EC64-428E-9282-9F3767777481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75" name="连接符: 肘形 74">
                      <a:extLst>
                        <a:ext uri="{FF2B5EF4-FFF2-40B4-BE49-F238E27FC236}">
                          <a16:creationId xmlns:a16="http://schemas.microsoft.com/office/drawing/2014/main" id="{F4B64E4A-5E10-4D2A-B48B-F46A9075E0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连接符: 肘形 78">
                      <a:extLst>
                        <a:ext uri="{FF2B5EF4-FFF2-40B4-BE49-F238E27FC236}">
                          <a16:creationId xmlns:a16="http://schemas.microsoft.com/office/drawing/2014/main" id="{E195595F-A8E8-4F94-A20F-91F4458FC4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2CBBCCE7-D3BE-4A0F-8D9F-2EBD4EE5B944}"/>
                    </a:ext>
                  </a:extLst>
                </p:cNvPr>
                <p:cNvGrpSpPr/>
                <p:nvPr/>
              </p:nvGrpSpPr>
              <p:grpSpPr>
                <a:xfrm>
                  <a:off x="25622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DE223DBE-FD90-41B7-BBAB-C8E67D8F27D0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71" name="连接符: 肘形 70">
                      <a:extLst>
                        <a:ext uri="{FF2B5EF4-FFF2-40B4-BE49-F238E27FC236}">
                          <a16:creationId xmlns:a16="http://schemas.microsoft.com/office/drawing/2014/main" id="{F7AA98BC-2989-4FA7-A31F-ABB262CE2DB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连接符: 肘形 71">
                      <a:extLst>
                        <a:ext uri="{FF2B5EF4-FFF2-40B4-BE49-F238E27FC236}">
                          <a16:creationId xmlns:a16="http://schemas.microsoft.com/office/drawing/2014/main" id="{BE7859CE-7285-4851-BDC2-1919843D68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84968914-5336-44A2-B203-63F3539AA83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9" name="连接符: 肘形 68">
                      <a:extLst>
                        <a:ext uri="{FF2B5EF4-FFF2-40B4-BE49-F238E27FC236}">
                          <a16:creationId xmlns:a16="http://schemas.microsoft.com/office/drawing/2014/main" id="{98399A90-3C91-4159-9D74-A79995628B0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连接符: 肘形 69">
                      <a:extLst>
                        <a:ext uri="{FF2B5EF4-FFF2-40B4-BE49-F238E27FC236}">
                          <a16:creationId xmlns:a16="http://schemas.microsoft.com/office/drawing/2014/main" id="{F35EA9E7-2E23-4938-9969-DA36D9B58B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6BFFA854-15BC-4E9D-B807-F04A5A78E44D}"/>
                  </a:ext>
                </a:extLst>
              </p:cNvPr>
              <p:cNvGrpSpPr/>
              <p:nvPr/>
            </p:nvGrpSpPr>
            <p:grpSpPr>
              <a:xfrm>
                <a:off x="2847975" y="2390775"/>
                <a:ext cx="857250" cy="514350"/>
                <a:chOff x="1990725" y="2390775"/>
                <a:chExt cx="857250" cy="514350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F49D32DA-A394-439E-9603-D62FF1AAC5FB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E4E3EE04-601E-4557-B0C7-60B5D5FCBCC1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2" name="连接符: 肘形 61">
                      <a:extLst>
                        <a:ext uri="{FF2B5EF4-FFF2-40B4-BE49-F238E27FC236}">
                          <a16:creationId xmlns:a16="http://schemas.microsoft.com/office/drawing/2014/main" id="{ED3B755A-5C75-443B-8371-860E4C2F204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连接符: 肘形 62">
                      <a:extLst>
                        <a:ext uri="{FF2B5EF4-FFF2-40B4-BE49-F238E27FC236}">
                          <a16:creationId xmlns:a16="http://schemas.microsoft.com/office/drawing/2014/main" id="{B44145B3-AF2A-45BA-A1BF-ECD29353A4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205C985F-A659-46AF-B152-A8BA514A1E6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60" name="连接符: 肘形 59">
                      <a:extLst>
                        <a:ext uri="{FF2B5EF4-FFF2-40B4-BE49-F238E27FC236}">
                          <a16:creationId xmlns:a16="http://schemas.microsoft.com/office/drawing/2014/main" id="{1E8BFBF5-686C-459E-9BBA-9E92F595DA6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连接符: 肘形 60">
                      <a:extLst>
                        <a:ext uri="{FF2B5EF4-FFF2-40B4-BE49-F238E27FC236}">
                          <a16:creationId xmlns:a16="http://schemas.microsoft.com/office/drawing/2014/main" id="{2DF6CBEB-F15F-47F6-A01A-3ED76FF443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D484950A-0258-4285-B119-041364FBD5C6}"/>
                    </a:ext>
                  </a:extLst>
                </p:cNvPr>
                <p:cNvGrpSpPr/>
                <p:nvPr/>
              </p:nvGrpSpPr>
              <p:grpSpPr>
                <a:xfrm>
                  <a:off x="227647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C38F1801-AC4A-4C25-A571-E2FB9246D30C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55" name="连接符: 肘形 54">
                      <a:extLst>
                        <a:ext uri="{FF2B5EF4-FFF2-40B4-BE49-F238E27FC236}">
                          <a16:creationId xmlns:a16="http://schemas.microsoft.com/office/drawing/2014/main" id="{131FA57C-CB95-4A34-A8EE-150C1683B6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连接符: 肘形 55">
                      <a:extLst>
                        <a:ext uri="{FF2B5EF4-FFF2-40B4-BE49-F238E27FC236}">
                          <a16:creationId xmlns:a16="http://schemas.microsoft.com/office/drawing/2014/main" id="{691FF636-D82A-4E97-B15E-C879D45F7D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E0B1CE3A-E31E-4385-A8DB-15F99FEF18D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53" name="连接符: 肘形 52">
                      <a:extLst>
                        <a:ext uri="{FF2B5EF4-FFF2-40B4-BE49-F238E27FC236}">
                          <a16:creationId xmlns:a16="http://schemas.microsoft.com/office/drawing/2014/main" id="{AF7702E7-F8E8-45A7-93DC-EE13CC584F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连接符: 肘形 53">
                      <a:extLst>
                        <a:ext uri="{FF2B5EF4-FFF2-40B4-BE49-F238E27FC236}">
                          <a16:creationId xmlns:a16="http://schemas.microsoft.com/office/drawing/2014/main" id="{6F6115FB-3FA5-44D1-B92E-28C27E81E7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4B8F1A3-8B87-4886-9C89-511953471270}"/>
                    </a:ext>
                  </a:extLst>
                </p:cNvPr>
                <p:cNvGrpSpPr/>
                <p:nvPr/>
              </p:nvGrpSpPr>
              <p:grpSpPr>
                <a:xfrm>
                  <a:off x="2562225" y="2390775"/>
                  <a:ext cx="285750" cy="514350"/>
                  <a:chOff x="1990725" y="2390775"/>
                  <a:chExt cx="285750" cy="514350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60431F6E-1F2D-42BE-BA5A-077DA597A695}"/>
                      </a:ext>
                    </a:extLst>
                  </p:cNvPr>
                  <p:cNvGrpSpPr/>
                  <p:nvPr/>
                </p:nvGrpSpPr>
                <p:grpSpPr>
                  <a:xfrm>
                    <a:off x="1990725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48" name="连接符: 肘形 47">
                      <a:extLst>
                        <a:ext uri="{FF2B5EF4-FFF2-40B4-BE49-F238E27FC236}">
                          <a16:creationId xmlns:a16="http://schemas.microsoft.com/office/drawing/2014/main" id="{C99D653A-626C-453C-B667-E96AAC71B31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连接符: 肘形 48">
                      <a:extLst>
                        <a:ext uri="{FF2B5EF4-FFF2-40B4-BE49-F238E27FC236}">
                          <a16:creationId xmlns:a16="http://schemas.microsoft.com/office/drawing/2014/main" id="{6EFA40AD-E934-4A04-9633-943B53AFF2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D2809E28-42F7-4E8F-976E-24B88275478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390775"/>
                    <a:ext cx="142875" cy="514350"/>
                    <a:chOff x="1990725" y="2390775"/>
                    <a:chExt cx="819150" cy="514350"/>
                  </a:xfrm>
                </p:grpSpPr>
                <p:cxnSp>
                  <p:nvCxnSpPr>
                    <p:cNvPr id="46" name="连接符: 肘形 45">
                      <a:extLst>
                        <a:ext uri="{FF2B5EF4-FFF2-40B4-BE49-F238E27FC236}">
                          <a16:creationId xmlns:a16="http://schemas.microsoft.com/office/drawing/2014/main" id="{A325A04B-5D72-4F24-BEAB-FE183345E7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990725" y="2390775"/>
                      <a:ext cx="55245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连接符: 肘形 46">
                      <a:extLst>
                        <a:ext uri="{FF2B5EF4-FFF2-40B4-BE49-F238E27FC236}">
                          <a16:creationId xmlns:a16="http://schemas.microsoft.com/office/drawing/2014/main" id="{F0B11072-6B62-453C-841F-863DF6D378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2276475" y="2390775"/>
                      <a:ext cx="533400" cy="514350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149B7F6-76A5-4FFA-8318-937A31B46DEC}"/>
                </a:ext>
              </a:extLst>
            </p:cNvPr>
            <p:cNvGrpSpPr/>
            <p:nvPr/>
          </p:nvGrpSpPr>
          <p:grpSpPr>
            <a:xfrm>
              <a:off x="2350751" y="3215431"/>
              <a:ext cx="1569660" cy="960587"/>
              <a:chOff x="2350751" y="3215431"/>
              <a:chExt cx="1569660" cy="96058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48A0FFA-EDFD-450F-A394-FDC0A9DEB212}"/>
                  </a:ext>
                </a:extLst>
              </p:cNvPr>
              <p:cNvGrpSpPr/>
              <p:nvPr/>
            </p:nvGrpSpPr>
            <p:grpSpPr>
              <a:xfrm>
                <a:off x="3048289" y="3215431"/>
                <a:ext cx="508780" cy="735425"/>
                <a:chOff x="2599615" y="4492868"/>
                <a:chExt cx="523501" cy="75670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C09459F-9944-43E6-A11C-52D2E0F91191}"/>
                    </a:ext>
                  </a:extLst>
                </p:cNvPr>
                <p:cNvSpPr/>
                <p:nvPr/>
              </p:nvSpPr>
              <p:spPr>
                <a:xfrm rot="2416258">
                  <a:off x="2599615" y="4504278"/>
                  <a:ext cx="523501" cy="745293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2" name="立方体 11">
                  <a:extLst>
                    <a:ext uri="{FF2B5EF4-FFF2-40B4-BE49-F238E27FC236}">
                      <a16:creationId xmlns:a16="http://schemas.microsoft.com/office/drawing/2014/main" id="{D58090D9-A137-4432-A841-C497F7D24C5A}"/>
                    </a:ext>
                  </a:extLst>
                </p:cNvPr>
                <p:cNvSpPr/>
                <p:nvPr/>
              </p:nvSpPr>
              <p:spPr>
                <a:xfrm rot="2444931">
                  <a:off x="2609082" y="4492868"/>
                  <a:ext cx="436479" cy="680711"/>
                </a:xfrm>
                <a:prstGeom prst="cube">
                  <a:avLst>
                    <a:gd name="adj" fmla="val 12407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376282B-BCC8-4986-AA83-99346866F765}"/>
                  </a:ext>
                </a:extLst>
              </p:cNvPr>
              <p:cNvSpPr txBox="1"/>
              <p:nvPr/>
            </p:nvSpPr>
            <p:spPr>
              <a:xfrm>
                <a:off x="2350751" y="3922102"/>
                <a:ext cx="15696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/>
                  <a:t>数字</a:t>
                </a:r>
                <a:r>
                  <a:rPr lang="en-US" altLang="zh-CN" sz="1050" dirty="0"/>
                  <a:t>/</a:t>
                </a:r>
                <a:r>
                  <a:rPr lang="zh-CN" altLang="en-US" sz="1050" dirty="0"/>
                  <a:t>模拟 </a:t>
                </a:r>
                <a:r>
                  <a:rPr lang="en-US" altLang="zh-CN" sz="1050" dirty="0"/>
                  <a:t>Mems</a:t>
                </a:r>
                <a:r>
                  <a:rPr lang="zh-CN" altLang="en-US" sz="1050" dirty="0"/>
                  <a:t>麦克风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C973327-EFDD-45ED-9659-1F20930F87A6}"/>
                  </a:ext>
                </a:extLst>
              </p:cNvPr>
              <p:cNvSpPr/>
              <p:nvPr/>
            </p:nvSpPr>
            <p:spPr>
              <a:xfrm>
                <a:off x="3064511" y="3598464"/>
                <a:ext cx="96266" cy="1287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CED77481-F06D-4562-8762-4864CF7E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73" y="4870004"/>
            <a:ext cx="1494212" cy="854935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BCAD9071-AC03-4BB6-A6B1-CB49C506AF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734C-AC71-4213-9531-1C0F5EC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多路数字麦克风阵列</a:t>
            </a:r>
            <a:r>
              <a:rPr lang="en-US" altLang="zh-CN" dirty="0"/>
              <a:t>——</a:t>
            </a:r>
            <a:r>
              <a:rPr lang="zh-CN" altLang="en-US" dirty="0"/>
              <a:t>完整解决方案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1FCAEA-ED5E-47B5-BDE5-D8E592488EB8}"/>
              </a:ext>
            </a:extLst>
          </p:cNvPr>
          <p:cNvSpPr txBox="1">
            <a:spLocks/>
          </p:cNvSpPr>
          <p:nvPr/>
        </p:nvSpPr>
        <p:spPr>
          <a:xfrm>
            <a:off x="935238" y="1641102"/>
            <a:ext cx="5894187" cy="276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芯片自带麦克风阵列相关算法代码</a:t>
            </a:r>
            <a:endParaRPr lang="en-US" altLang="zh-CN" sz="2000" dirty="0"/>
          </a:p>
          <a:p>
            <a:pPr lvl="1"/>
            <a:r>
              <a:rPr lang="zh-CN" altLang="en-US" sz="1800" dirty="0"/>
              <a:t>代码加密，不提供二次开发，可通过工具设置必要参数，调整音效</a:t>
            </a:r>
            <a:endParaRPr lang="en-US" altLang="zh-CN" sz="1800" dirty="0"/>
          </a:p>
          <a:p>
            <a:r>
              <a:rPr lang="zh-CN" altLang="en-US" sz="2000" dirty="0"/>
              <a:t>麦克风阵列算法调试工具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开放工具，用于设置</a:t>
            </a:r>
            <a:r>
              <a:rPr lang="en-US" altLang="zh-CN" sz="1800" dirty="0"/>
              <a:t>SNC8600</a:t>
            </a:r>
            <a:r>
              <a:rPr lang="zh-CN" altLang="en-US" sz="1800" dirty="0"/>
              <a:t>的算法参数</a:t>
            </a:r>
            <a:endParaRPr lang="en-US" altLang="zh-CN" sz="1800" dirty="0"/>
          </a:p>
          <a:p>
            <a:r>
              <a:rPr lang="en-US" altLang="zh-CN" sz="2000" dirty="0"/>
              <a:t>DFU </a:t>
            </a:r>
            <a:r>
              <a:rPr lang="zh-CN" altLang="en-US" sz="2000" dirty="0"/>
              <a:t>升级工具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不支持二次开发，可提供升级工具支持代码升级</a:t>
            </a:r>
            <a:endParaRPr lang="en-US" altLang="zh-CN" sz="18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E7C569-3CFB-4749-9F40-13A7B533A8A0}"/>
              </a:ext>
            </a:extLst>
          </p:cNvPr>
          <p:cNvGrpSpPr/>
          <p:nvPr/>
        </p:nvGrpSpPr>
        <p:grpSpPr>
          <a:xfrm>
            <a:off x="6568943" y="1517626"/>
            <a:ext cx="3635422" cy="3724090"/>
            <a:chOff x="6505504" y="1259165"/>
            <a:chExt cx="3635422" cy="37240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288392-C712-4315-9F6F-0EACF50D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504" y="1259165"/>
              <a:ext cx="3635422" cy="3724090"/>
            </a:xfrm>
            <a:prstGeom prst="rect">
              <a:avLst/>
            </a:prstGeom>
          </p:spPr>
        </p:pic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A2C4CA37-01A0-435B-BF75-6314F10775BD}"/>
                </a:ext>
              </a:extLst>
            </p:cNvPr>
            <p:cNvSpPr/>
            <p:nvPr/>
          </p:nvSpPr>
          <p:spPr>
            <a:xfrm rot="762823">
              <a:off x="8156636" y="2883980"/>
              <a:ext cx="515092" cy="844361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SNC8600</a:t>
              </a:r>
              <a:endParaRPr lang="zh-CN" altLang="en-US" sz="1100" dirty="0"/>
            </a:p>
          </p:txBody>
        </p:sp>
        <p:pic>
          <p:nvPicPr>
            <p:cNvPr id="10" name="图形 9" descr="锁定">
              <a:extLst>
                <a:ext uri="{FF2B5EF4-FFF2-40B4-BE49-F238E27FC236}">
                  <a16:creationId xmlns:a16="http://schemas.microsoft.com/office/drawing/2014/main" id="{067EFA73-1756-482B-9B48-7FFAA7495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10900" y="2654118"/>
              <a:ext cx="457150" cy="457150"/>
            </a:xfrm>
            <a:prstGeom prst="rect">
              <a:avLst/>
            </a:prstGeom>
          </p:spPr>
        </p:pic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A36C7E-B275-42BD-B12D-55455FA0D362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084072" y="3515980"/>
            <a:ext cx="2140504" cy="22417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D765E365-7CB6-49C6-8B60-7B30CDC5B00A}"/>
              </a:ext>
            </a:extLst>
          </p:cNvPr>
          <p:cNvSpPr/>
          <p:nvPr/>
        </p:nvSpPr>
        <p:spPr>
          <a:xfrm>
            <a:off x="10768746" y="3096111"/>
            <a:ext cx="704850" cy="98044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配置文件</a:t>
            </a:r>
            <a:r>
              <a:rPr lang="en-US" altLang="zh-CN" sz="1600" dirty="0"/>
              <a:t>/</a:t>
            </a:r>
            <a:r>
              <a:rPr lang="zh-CN" altLang="en-US" sz="1600" dirty="0"/>
              <a:t>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434AB5-6D9E-4478-A053-DB7069612D71}"/>
              </a:ext>
            </a:extLst>
          </p:cNvPr>
          <p:cNvSpPr txBox="1"/>
          <p:nvPr/>
        </p:nvSpPr>
        <p:spPr>
          <a:xfrm>
            <a:off x="6385495" y="5166787"/>
            <a:ext cx="16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I2C/UART/HID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B94EE6-212F-4B47-837B-881580C45742}"/>
              </a:ext>
            </a:extLst>
          </p:cNvPr>
          <p:cNvSpPr txBox="1"/>
          <p:nvPr/>
        </p:nvSpPr>
        <p:spPr>
          <a:xfrm>
            <a:off x="9934467" y="3253605"/>
            <a:ext cx="6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C3F1C30-0F0A-4EB1-B27A-7D367EFF9033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H="1" flipV="1">
            <a:off x="8558868" y="3167057"/>
            <a:ext cx="2914728" cy="419277"/>
          </a:xfrm>
          <a:prstGeom prst="bentConnector4">
            <a:avLst>
              <a:gd name="adj1" fmla="val -7843"/>
              <a:gd name="adj2" fmla="val 171443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278346E-6DF6-4101-93BF-D2BD14AA99C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865366" y="3586334"/>
            <a:ext cx="903380" cy="709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BDB25C6D-B3E4-470C-83BE-5B877C83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450" y="4358527"/>
            <a:ext cx="2645629" cy="213434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2C88FED-9FF0-49F3-A8CA-DE271D41CD05}"/>
              </a:ext>
            </a:extLst>
          </p:cNvPr>
          <p:cNvSpPr txBox="1"/>
          <p:nvPr/>
        </p:nvSpPr>
        <p:spPr>
          <a:xfrm>
            <a:off x="1529452" y="4420323"/>
            <a:ext cx="214956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Soundec</a:t>
            </a:r>
            <a:r>
              <a:rPr lang="en-US" altLang="zh-CN" sz="1400" i="1" dirty="0"/>
              <a:t>  </a:t>
            </a:r>
            <a:r>
              <a:rPr lang="zh-CN" altLang="en-US" sz="1400" i="1" dirty="0"/>
              <a:t>代码烧录工具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F3A438-F24E-44C4-93DA-B69DF8DE776E}"/>
              </a:ext>
            </a:extLst>
          </p:cNvPr>
          <p:cNvGrpSpPr/>
          <p:nvPr/>
        </p:nvGrpSpPr>
        <p:grpSpPr>
          <a:xfrm>
            <a:off x="2139750" y="4652930"/>
            <a:ext cx="3944322" cy="2134348"/>
            <a:chOff x="2232426" y="4478430"/>
            <a:chExt cx="4153069" cy="224730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642E43-281A-468E-A49F-42DB68B5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7622" y="4557578"/>
              <a:ext cx="4027873" cy="216815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48C8AF-1B7B-44AC-84F5-04A8FB6EF188}"/>
                </a:ext>
              </a:extLst>
            </p:cNvPr>
            <p:cNvSpPr txBox="1"/>
            <p:nvPr/>
          </p:nvSpPr>
          <p:spPr>
            <a:xfrm>
              <a:off x="2232426" y="4478430"/>
              <a:ext cx="2683420" cy="356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/>
                <a:t>Soundec</a:t>
              </a:r>
              <a:r>
                <a:rPr lang="en-US" altLang="zh-CN" sz="1600" i="1" dirty="0"/>
                <a:t>  </a:t>
              </a:r>
              <a:r>
                <a:rPr lang="zh-CN" altLang="en-US" sz="1600" i="1" dirty="0"/>
                <a:t>算法调试工具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78EFFF48-BCFC-43ED-A9E9-ADC813BBF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734C-AC71-4213-9531-1C0F5EC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支持多路麦克风处理的</a:t>
            </a:r>
            <a:r>
              <a:rPr lang="en-US" altLang="zh-CN" dirty="0"/>
              <a:t>SOC</a:t>
            </a:r>
            <a:r>
              <a:rPr lang="zh-CN" altLang="en-US" dirty="0"/>
              <a:t>音频处理器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1FCAEA-ED5E-47B5-BDE5-D8E592488EB8}"/>
              </a:ext>
            </a:extLst>
          </p:cNvPr>
          <p:cNvSpPr txBox="1">
            <a:spLocks/>
          </p:cNvSpPr>
          <p:nvPr/>
        </p:nvSpPr>
        <p:spPr>
          <a:xfrm>
            <a:off x="668781" y="1690688"/>
            <a:ext cx="4881670" cy="432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SDK</a:t>
            </a:r>
            <a:r>
              <a:rPr lang="zh-CN" altLang="en-US" sz="2000" dirty="0"/>
              <a:t>开发套件</a:t>
            </a:r>
            <a:endParaRPr lang="en-US" altLang="zh-CN" sz="2000" dirty="0"/>
          </a:p>
          <a:p>
            <a:pPr lvl="1"/>
            <a:r>
              <a:rPr lang="zh-CN" altLang="en-US" sz="1800" dirty="0"/>
              <a:t>提供基于麦克风数据流处理的开发套件供二次开发，代码不加密，不需要算法调试工具</a:t>
            </a:r>
            <a:endParaRPr lang="en-US" altLang="zh-CN" sz="1800" dirty="0"/>
          </a:p>
          <a:p>
            <a:r>
              <a:rPr lang="zh-CN" altLang="en-US" sz="2000" dirty="0"/>
              <a:t>算法调试工具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开放工具，用于设置</a:t>
            </a:r>
            <a:r>
              <a:rPr lang="en-US" altLang="zh-CN" sz="1800" dirty="0"/>
              <a:t>SNC8600</a:t>
            </a:r>
            <a:r>
              <a:rPr lang="zh-CN" altLang="en-US" sz="1800" dirty="0"/>
              <a:t>的算法参数，支持二次开发的套件不提供调试</a:t>
            </a:r>
            <a:r>
              <a:rPr lang="en-US" altLang="zh-CN" sz="1800" dirty="0"/>
              <a:t>IDE</a:t>
            </a:r>
          </a:p>
          <a:p>
            <a:r>
              <a:rPr lang="en-US" altLang="zh-CN" sz="2000" dirty="0"/>
              <a:t>DFU </a:t>
            </a:r>
            <a:r>
              <a:rPr lang="zh-CN" altLang="en-US" sz="2000" dirty="0"/>
              <a:t>升级工具</a:t>
            </a:r>
            <a:endParaRPr lang="en-US" altLang="zh-CN" sz="2000" dirty="0"/>
          </a:p>
          <a:p>
            <a:pPr lvl="1"/>
            <a:r>
              <a:rPr lang="zh-CN" altLang="en-US" sz="1800" dirty="0"/>
              <a:t>不支持二次开发，可提供升级工具支持代码升级</a:t>
            </a:r>
            <a:endParaRPr lang="en-US" altLang="zh-CN" sz="1800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10E6FAB-0580-458A-8A10-4D047910EAE7}"/>
              </a:ext>
            </a:extLst>
          </p:cNvPr>
          <p:cNvGrpSpPr/>
          <p:nvPr/>
        </p:nvGrpSpPr>
        <p:grpSpPr>
          <a:xfrm>
            <a:off x="5738384" y="2056092"/>
            <a:ext cx="4164285" cy="3294577"/>
            <a:chOff x="6081820" y="1753673"/>
            <a:chExt cx="4164285" cy="32945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5510CAB-B3CB-4CC4-8491-A524853D57DC}"/>
                </a:ext>
              </a:extLst>
            </p:cNvPr>
            <p:cNvSpPr/>
            <p:nvPr/>
          </p:nvSpPr>
          <p:spPr>
            <a:xfrm>
              <a:off x="6081820" y="1802606"/>
              <a:ext cx="4122660" cy="3245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 err="1"/>
                <a:t>Soundec</a:t>
              </a:r>
              <a:r>
                <a:rPr lang="en-US" altLang="zh-CN" sz="2000" b="1" dirty="0"/>
                <a:t> </a:t>
              </a:r>
              <a:r>
                <a:rPr lang="zh-CN" altLang="en-US" sz="2000" b="1" dirty="0"/>
                <a:t>二次开发套件</a:t>
              </a:r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  <a:p>
              <a:endParaRPr lang="en-US" altLang="zh-CN" sz="2000" b="1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E7115E8-6FDC-4A7F-BBD3-53443CB4E58A}"/>
                </a:ext>
              </a:extLst>
            </p:cNvPr>
            <p:cNvGrpSpPr/>
            <p:nvPr/>
          </p:nvGrpSpPr>
          <p:grpSpPr>
            <a:xfrm>
              <a:off x="6186594" y="1753673"/>
              <a:ext cx="4059511" cy="3215202"/>
              <a:chOff x="1137267" y="3509344"/>
              <a:chExt cx="4059511" cy="3215202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DF47D6D-F4F3-434A-9518-31A51189F875}"/>
                  </a:ext>
                </a:extLst>
              </p:cNvPr>
              <p:cNvGrpSpPr/>
              <p:nvPr/>
            </p:nvGrpSpPr>
            <p:grpSpPr>
              <a:xfrm>
                <a:off x="1137267" y="4242335"/>
                <a:ext cx="3655936" cy="2482211"/>
                <a:chOff x="1078667" y="4059455"/>
                <a:chExt cx="3655936" cy="2482211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B5740CB3-CB9A-41E6-AD2E-DE5019238338}"/>
                    </a:ext>
                  </a:extLst>
                </p:cNvPr>
                <p:cNvGrpSpPr/>
                <p:nvPr/>
              </p:nvGrpSpPr>
              <p:grpSpPr>
                <a:xfrm>
                  <a:off x="1078667" y="4059455"/>
                  <a:ext cx="2650495" cy="2134348"/>
                  <a:chOff x="1078667" y="4059455"/>
                  <a:chExt cx="2650495" cy="2134348"/>
                </a:xfrm>
              </p:grpSpPr>
              <p:pic>
                <p:nvPicPr>
                  <p:cNvPr id="54" name="图片 53">
                    <a:extLst>
                      <a:ext uri="{FF2B5EF4-FFF2-40B4-BE49-F238E27FC236}">
                        <a16:creationId xmlns:a16="http://schemas.microsoft.com/office/drawing/2014/main" id="{C03D3DC6-B48B-4BC9-8F07-EEBF79A77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083533" y="4059455"/>
                    <a:ext cx="2645629" cy="2134348"/>
                  </a:xfrm>
                  <a:prstGeom prst="rect">
                    <a:avLst/>
                  </a:prstGeom>
                </p:spPr>
              </p:pic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0C6810A-B04F-43B2-B537-E147B53E99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667" y="4140226"/>
                    <a:ext cx="2149563" cy="3077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</a:t>
                    </a:r>
                    <a:r>
                      <a:rPr lang="zh-CN" altLang="en-US" sz="1400" i="1" dirty="0"/>
                      <a:t>代码烧录工具</a:t>
                    </a:r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0827B336-5204-43B8-B60D-8579CDF9CAB6}"/>
                    </a:ext>
                  </a:extLst>
                </p:cNvPr>
                <p:cNvGrpSpPr/>
                <p:nvPr/>
              </p:nvGrpSpPr>
              <p:grpSpPr>
                <a:xfrm>
                  <a:off x="1481759" y="4424859"/>
                  <a:ext cx="2852584" cy="1828069"/>
                  <a:chOff x="2357395" y="4557578"/>
                  <a:chExt cx="3383270" cy="2168157"/>
                </a:xfrm>
              </p:grpSpPr>
              <p:pic>
                <p:nvPicPr>
                  <p:cNvPr id="59" name="图片 58">
                    <a:extLst>
                      <a:ext uri="{FF2B5EF4-FFF2-40B4-BE49-F238E27FC236}">
                        <a16:creationId xmlns:a16="http://schemas.microsoft.com/office/drawing/2014/main" id="{EBB42448-DD13-4CE0-8305-15F987BF6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357622" y="4557578"/>
                    <a:ext cx="3383043" cy="2168157"/>
                  </a:xfrm>
                  <a:prstGeom prst="rect">
                    <a:avLst/>
                  </a:prstGeom>
                </p:spPr>
              </p:pic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93ADE4C1-8492-4ADD-AE9B-139A9058E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7395" y="4570067"/>
                    <a:ext cx="2683420" cy="40380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</a:t>
                    </a:r>
                    <a:r>
                      <a:rPr lang="zh-CN" altLang="en-US" sz="1400" i="1" dirty="0"/>
                      <a:t>算法调试工具</a:t>
                    </a:r>
                  </a:p>
                </p:txBody>
              </p: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88C4654-4ECC-432A-BE6D-9E63A5D33739}"/>
                    </a:ext>
                  </a:extLst>
                </p:cNvPr>
                <p:cNvGrpSpPr/>
                <p:nvPr/>
              </p:nvGrpSpPr>
              <p:grpSpPr>
                <a:xfrm>
                  <a:off x="1886281" y="4620708"/>
                  <a:ext cx="2848322" cy="1920958"/>
                  <a:chOff x="2411949" y="4937042"/>
                  <a:chExt cx="2848322" cy="1920958"/>
                </a:xfrm>
              </p:grpSpPr>
              <p:pic>
                <p:nvPicPr>
                  <p:cNvPr id="52" name="图片 51">
                    <a:extLst>
                      <a:ext uri="{FF2B5EF4-FFF2-40B4-BE49-F238E27FC236}">
                        <a16:creationId xmlns:a16="http://schemas.microsoft.com/office/drawing/2014/main" id="{63C8DF2D-8DD0-4184-84C2-525B2C63B0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0000" contrast="-2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1949" y="4937042"/>
                    <a:ext cx="2848322" cy="1920958"/>
                  </a:xfrm>
                  <a:prstGeom prst="rect">
                    <a:avLst/>
                  </a:prstGeom>
                </p:spPr>
              </p:pic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013A2CB0-699A-4BDF-AF09-D37E4F856C5C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063" y="4990914"/>
                    <a:ext cx="2262510" cy="30777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i="1" dirty="0" err="1"/>
                      <a:t>Soundec</a:t>
                    </a:r>
                    <a:r>
                      <a:rPr lang="en-US" altLang="zh-CN" sz="1400" i="1" dirty="0"/>
                      <a:t>  EVB</a:t>
                    </a:r>
                    <a:r>
                      <a:rPr lang="zh-CN" altLang="en-US" sz="1400" i="1" dirty="0"/>
                      <a:t>开发板</a:t>
                    </a:r>
                  </a:p>
                </p:txBody>
              </p:sp>
            </p:grpSp>
          </p:grpSp>
          <p:pic>
            <p:nvPicPr>
              <p:cNvPr id="67" name="图形 66" descr="挖掘工具">
                <a:extLst>
                  <a:ext uri="{FF2B5EF4-FFF2-40B4-BE49-F238E27FC236}">
                    <a16:creationId xmlns:a16="http://schemas.microsoft.com/office/drawing/2014/main" id="{4AAFD76B-73DA-4A57-8FBB-2406235BB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82378" y="350934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48F3861E-A361-4547-8731-B8952BBDAAAA}"/>
              </a:ext>
            </a:extLst>
          </p:cNvPr>
          <p:cNvSpPr/>
          <p:nvPr/>
        </p:nvSpPr>
        <p:spPr>
          <a:xfrm>
            <a:off x="10203218" y="2288568"/>
            <a:ext cx="1320001" cy="1966665"/>
          </a:xfrm>
          <a:prstGeom prst="wedgeRoundRectCallout">
            <a:avLst>
              <a:gd name="adj1" fmla="val -165999"/>
              <a:gd name="adj2" fmla="val 52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90A9E7C-E4E6-44BB-BBA5-EC27CFD5C243}"/>
              </a:ext>
            </a:extLst>
          </p:cNvPr>
          <p:cNvGrpSpPr/>
          <p:nvPr/>
        </p:nvGrpSpPr>
        <p:grpSpPr>
          <a:xfrm>
            <a:off x="10397150" y="2359819"/>
            <a:ext cx="1229228" cy="1662211"/>
            <a:chOff x="10103922" y="2769518"/>
            <a:chExt cx="1440495" cy="1947894"/>
          </a:xfrm>
        </p:grpSpPr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A2C4CA37-01A0-435B-BF75-6314F10775BD}"/>
                </a:ext>
              </a:extLst>
            </p:cNvPr>
            <p:cNvSpPr/>
            <p:nvPr/>
          </p:nvSpPr>
          <p:spPr>
            <a:xfrm rot="762823">
              <a:off x="10103922" y="2968264"/>
              <a:ext cx="1141376" cy="1749148"/>
            </a:xfrm>
            <a:prstGeom prst="cube">
              <a:avLst>
                <a:gd name="adj" fmla="val 32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SNC8600</a:t>
              </a:r>
              <a:endParaRPr lang="zh-CN" altLang="en-US" sz="1600" b="1" dirty="0"/>
            </a:p>
          </p:txBody>
        </p:sp>
        <p:pic>
          <p:nvPicPr>
            <p:cNvPr id="74" name="图形 73" descr="解除锁定">
              <a:extLst>
                <a:ext uri="{FF2B5EF4-FFF2-40B4-BE49-F238E27FC236}">
                  <a16:creationId xmlns:a16="http://schemas.microsoft.com/office/drawing/2014/main" id="{77F18C15-3952-4637-B1A4-A2D9F35A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47219" y="2769518"/>
              <a:ext cx="697198" cy="697198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2C11CB0-ED49-49E2-BF8D-2D3A5EFB19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431</Words>
  <Application>Microsoft Office PowerPoint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SNC8600 应用方向及产品形态</vt:lpstr>
      <vt:lpstr>History</vt:lpstr>
      <vt:lpstr>SNC8600 产品应用形态</vt:lpstr>
      <vt:lpstr>DSP立体声音效处理器</vt:lpstr>
      <vt:lpstr>DSP立体声音效处理器——解决方案</vt:lpstr>
      <vt:lpstr>多路数字麦克风阵列</vt:lpstr>
      <vt:lpstr>多路数字麦克风阵列——完整解决方案</vt:lpstr>
      <vt:lpstr>支持多路麦克风处理的SOC音频处理器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371</cp:revision>
  <dcterms:created xsi:type="dcterms:W3CDTF">2020-11-18T10:19:16Z</dcterms:created>
  <dcterms:modified xsi:type="dcterms:W3CDTF">2022-05-27T05:30:09Z</dcterms:modified>
</cp:coreProperties>
</file>