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5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1C33-4274-4B32-A41B-0E898CDA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628AD-2EE8-4675-8149-0FA6432F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56884-E330-4A2A-8D82-E0D7B3BE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453EB-4FB6-42F2-8C8D-658B4134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B451A-F97F-4084-AB64-0C0B27C1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0380-0B3A-41D2-B003-A1675FB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D1224-BD97-4B07-83DA-DECF7CB2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64E5F-A902-427E-BF0F-A567D0E1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5302D-9056-4794-98CE-DCA118CD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F0E27-4193-4FDD-887C-061D2F97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4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AF6F17-DAAD-4384-A731-52E950F3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FC319-CE92-4B55-BDA7-9C1C6123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8FC61-CA51-461B-8165-DECD5FCC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DE4B0-7ECA-46E6-A1A6-2F8208BC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E0DE3-4E3C-434A-8D1C-767302B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6122-924B-4AE3-A396-D52F61EA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4E474-CD0B-4BB1-A599-9A854590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7194B-7E82-4EF0-819E-5267F545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6591-632F-4EC0-9C57-53915DA4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1F1D-004C-4608-A01C-A0A2695C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4E2F-D239-4F59-94A0-5F091135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D5364-B734-40F8-9D56-2EBD935E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13D1B-7079-4D84-AE4D-AE62DE3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9A877-6530-4D55-9EA0-68BC8904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D9F28-693B-49DE-ACB2-CFC8FA6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2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9916-2EA8-413A-AE27-D5F20D14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1C0D7-1444-49AB-84B0-D4E7C5AFD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C81ED-DA7D-4526-A047-B2C35050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F18E2-B399-475A-801C-129F211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21D64-1CBE-4474-A59E-F9DF4ED0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76E0B-FF01-46F6-8807-B4F604E5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5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485BF-C577-40A6-BDFC-242A01F8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6DA5C-4FED-42B7-AE6F-AB79BC58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CBCD5-5509-4F5B-AC5D-A27C6E957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C36991-61A0-40D8-8AD9-CB689A63B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77DC8-B277-4B60-9C61-F5BE72A86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000724-5111-44DE-9A54-DE39AA88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83C6F-331C-4E6F-8643-41A661BA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5D04A-A831-46E1-91F8-D69E7AB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92F7-163E-41FF-A45F-D405F2DC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51D755-5D48-4AA0-8D84-A853F96E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0B6DF-DB19-4C4E-B86E-DDBA049A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A2CE8-1D58-4D11-8210-525285C5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F2A747-7280-465C-A8FE-CCFB4EB4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DC05F4-FA2B-4B7F-B533-052890D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3B470-8A76-4A3B-8918-70B38233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A940B-570C-4BA3-B6B8-A9C8A7B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281B2-B076-44A4-9CFE-DD5CD43E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6095B-869A-4309-A8D3-797E7F4A5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FD4DC-3ECE-4025-B4BD-4B11FBA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94747-5152-44C9-99EA-B713B86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12968-23A0-4C2A-8989-6B584AE3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1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819D4-01BC-4CBD-B59D-4777B427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98063-F0A4-4CD8-82D0-7C766305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63715-7F7D-4266-B520-7B837929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F0D8-8DF0-4BCB-AF4C-EBC1CA43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3C64A-6EC0-4FE8-8E2E-2EBADD84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D54C6-78B1-4F6F-9872-52D6C23A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2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ACDB7B-C80E-493F-8F0D-562E5788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43FB8-8363-4600-B3DE-DF2BA486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8A4AF-F4D1-4FEB-9EC0-56F15DCBB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0E9E-7058-4153-B589-BB533707F3E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177D0-8FB5-49C1-97EF-AD55FF180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5E5AE-36FC-4AE3-9B85-8F76E7643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EC07-7364-4DD4-84F3-956A4A7F5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F1F42-3400-4AFA-9C4C-484FB7197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08FE-9858-4D21-9B5A-DC3EA852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颈挂蓝牙开发规格</a:t>
            </a:r>
            <a:r>
              <a:rPr lang="en-US" altLang="zh-CN" dirty="0"/>
              <a:t>——</a:t>
            </a:r>
            <a:r>
              <a:rPr lang="zh-CN" altLang="en-US" dirty="0"/>
              <a:t>麦克风拓扑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F158A-E8C6-49D3-A644-434B5204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5975" cy="4351338"/>
          </a:xfrm>
        </p:spPr>
        <p:txBody>
          <a:bodyPr/>
          <a:lstStyle/>
          <a:p>
            <a:r>
              <a:rPr lang="en-US" altLang="zh-CN" dirty="0"/>
              <a:t>Talk Mic x 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FB Mic x 2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2A5204BC-EC15-4506-8591-FDEC23FA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656" y="1825625"/>
            <a:ext cx="44658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37F11E-6500-4D3F-A877-3E848120C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051" y="2044991"/>
            <a:ext cx="2677703" cy="2530658"/>
          </a:xfr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FF2FBF6-C51D-440C-BED6-4CA2DE5459B4}"/>
              </a:ext>
            </a:extLst>
          </p:cNvPr>
          <p:cNvSpPr/>
          <p:nvPr/>
        </p:nvSpPr>
        <p:spPr>
          <a:xfrm>
            <a:off x="9229604" y="1920305"/>
            <a:ext cx="1699796" cy="889532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9671EBF-1D84-40B6-80F1-31B33E7D734D}"/>
              </a:ext>
            </a:extLst>
          </p:cNvPr>
          <p:cNvSpPr/>
          <p:nvPr/>
        </p:nvSpPr>
        <p:spPr>
          <a:xfrm>
            <a:off x="5923606" y="4488184"/>
            <a:ext cx="450182" cy="709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C14ABE2C-C8D0-4C62-92B0-48B5A6B5C6DD}"/>
              </a:ext>
            </a:extLst>
          </p:cNvPr>
          <p:cNvGrpSpPr/>
          <p:nvPr/>
        </p:nvGrpSpPr>
        <p:grpSpPr>
          <a:xfrm>
            <a:off x="4277148" y="449663"/>
            <a:ext cx="4693460" cy="3299802"/>
            <a:chOff x="4152054" y="1863299"/>
            <a:chExt cx="4238967" cy="2980264"/>
          </a:xfrm>
        </p:grpSpPr>
        <p:pic>
          <p:nvPicPr>
            <p:cNvPr id="1054" name="图片 1053">
              <a:extLst>
                <a:ext uri="{FF2B5EF4-FFF2-40B4-BE49-F238E27FC236}">
                  <a16:creationId xmlns:a16="http://schemas.microsoft.com/office/drawing/2014/main" id="{F5A8C953-AA60-484A-81A3-9CA6F8786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37695"/>
            <a:stretch/>
          </p:blipFill>
          <p:spPr>
            <a:xfrm>
              <a:off x="4264223" y="1863299"/>
              <a:ext cx="4126798" cy="2726290"/>
            </a:xfrm>
            <a:prstGeom prst="rect">
              <a:avLst/>
            </a:prstGeom>
          </p:spPr>
        </p:pic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34F5E23-3AC7-4D6D-BAE9-0A35F159AF17}"/>
                </a:ext>
              </a:extLst>
            </p:cNvPr>
            <p:cNvSpPr/>
            <p:nvPr/>
          </p:nvSpPr>
          <p:spPr>
            <a:xfrm>
              <a:off x="5420884" y="2291572"/>
              <a:ext cx="384766" cy="20324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DEDC47-1B1B-4B63-9434-23B597253BCE}"/>
                </a:ext>
              </a:extLst>
            </p:cNvPr>
            <p:cNvSpPr/>
            <p:nvPr/>
          </p:nvSpPr>
          <p:spPr>
            <a:xfrm>
              <a:off x="4152054" y="2291572"/>
              <a:ext cx="3909771" cy="25519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051F03B-C31D-4373-8203-FFAD00A55BFD}"/>
                </a:ext>
              </a:extLst>
            </p:cNvPr>
            <p:cNvSpPr/>
            <p:nvPr/>
          </p:nvSpPr>
          <p:spPr>
            <a:xfrm>
              <a:off x="6961223" y="3317501"/>
              <a:ext cx="298580" cy="4204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EE2A681-85FE-4A7A-824C-02F109889E75}"/>
                </a:ext>
              </a:extLst>
            </p:cNvPr>
            <p:cNvSpPr/>
            <p:nvPr/>
          </p:nvSpPr>
          <p:spPr>
            <a:xfrm>
              <a:off x="5162217" y="3380342"/>
              <a:ext cx="450100" cy="3622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A0D081E-364C-4746-880C-EC40B7F6776A}"/>
                </a:ext>
              </a:extLst>
            </p:cNvPr>
            <p:cNvSpPr/>
            <p:nvPr/>
          </p:nvSpPr>
          <p:spPr>
            <a:xfrm>
              <a:off x="4889089" y="3173227"/>
              <a:ext cx="226823" cy="53882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9E0C2C1-4ABE-4B63-AF61-F2B3AA0E71CA}"/>
                </a:ext>
              </a:extLst>
            </p:cNvPr>
            <p:cNvSpPr/>
            <p:nvPr/>
          </p:nvSpPr>
          <p:spPr>
            <a:xfrm>
              <a:off x="7372956" y="3261290"/>
              <a:ext cx="298581" cy="2275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E3E1E047-8048-4350-BD58-CA0E471268B0}"/>
              </a:ext>
            </a:extLst>
          </p:cNvPr>
          <p:cNvCxnSpPr>
            <a:cxnSpLocks/>
            <a:stCxn id="75" idx="2"/>
            <a:endCxn id="206" idx="1"/>
          </p:cNvCxnSpPr>
          <p:nvPr/>
        </p:nvCxnSpPr>
        <p:spPr>
          <a:xfrm rot="10800000" flipV="1">
            <a:off x="3867340" y="2198339"/>
            <a:ext cx="1225866" cy="152394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C796C6CE-44E6-4E9F-BFAA-B8749AABB903}"/>
              </a:ext>
            </a:extLst>
          </p:cNvPr>
          <p:cNvCxnSpPr>
            <a:cxnSpLocks/>
            <a:stCxn id="76" idx="1"/>
          </p:cNvCxnSpPr>
          <p:nvPr/>
        </p:nvCxnSpPr>
        <p:spPr>
          <a:xfrm rot="16200000" flipH="1" flipV="1">
            <a:off x="5500482" y="268337"/>
            <a:ext cx="625219" cy="4157421"/>
          </a:xfrm>
          <a:prstGeom prst="curvedConnector4">
            <a:avLst>
              <a:gd name="adj1" fmla="val -36563"/>
              <a:gd name="adj2" fmla="val 5058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C80D97DE-0A4A-40BE-B76E-1F1F66F62982}"/>
              </a:ext>
            </a:extLst>
          </p:cNvPr>
          <p:cNvSpPr/>
          <p:nvPr/>
        </p:nvSpPr>
        <p:spPr>
          <a:xfrm>
            <a:off x="5006660" y="4001749"/>
            <a:ext cx="3260296" cy="23884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2400" b="1" dirty="0"/>
              <a:t>Bluetooth Solution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67" name="箭头: 五边形 266">
            <a:extLst>
              <a:ext uri="{FF2B5EF4-FFF2-40B4-BE49-F238E27FC236}">
                <a16:creationId xmlns:a16="http://schemas.microsoft.com/office/drawing/2014/main" id="{802E7941-BFF6-410A-9ACA-00308EDA6CAE}"/>
              </a:ext>
            </a:extLst>
          </p:cNvPr>
          <p:cNvSpPr/>
          <p:nvPr/>
        </p:nvSpPr>
        <p:spPr>
          <a:xfrm flipH="1">
            <a:off x="5021949" y="4360447"/>
            <a:ext cx="907178" cy="248232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I2S_SDI</a:t>
            </a:r>
            <a:endParaRPr lang="zh-CN" altLang="en-US" sz="1200" dirty="0"/>
          </a:p>
        </p:txBody>
      </p:sp>
      <p:cxnSp>
        <p:nvCxnSpPr>
          <p:cNvPr id="268" name="连接符: 曲线 267">
            <a:extLst>
              <a:ext uri="{FF2B5EF4-FFF2-40B4-BE49-F238E27FC236}">
                <a16:creationId xmlns:a16="http://schemas.microsoft.com/office/drawing/2014/main" id="{C3F6B555-69F4-42B5-BE6B-8B85C5237B03}"/>
              </a:ext>
            </a:extLst>
          </p:cNvPr>
          <p:cNvCxnSpPr>
            <a:cxnSpLocks/>
            <a:stCxn id="130" idx="3"/>
            <a:endCxn id="267" idx="3"/>
          </p:cNvCxnSpPr>
          <p:nvPr/>
        </p:nvCxnSpPr>
        <p:spPr>
          <a:xfrm>
            <a:off x="3859361" y="4402800"/>
            <a:ext cx="1162588" cy="81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3" name="椭圆 272">
            <a:extLst>
              <a:ext uri="{FF2B5EF4-FFF2-40B4-BE49-F238E27FC236}">
                <a16:creationId xmlns:a16="http://schemas.microsoft.com/office/drawing/2014/main" id="{D01A1E72-FCCD-4DE5-808A-0FDE49F07C2A}"/>
              </a:ext>
            </a:extLst>
          </p:cNvPr>
          <p:cNvSpPr/>
          <p:nvPr/>
        </p:nvSpPr>
        <p:spPr>
          <a:xfrm>
            <a:off x="10617996" y="3583111"/>
            <a:ext cx="1139471" cy="446798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4" name="连接符: 曲线 273">
            <a:extLst>
              <a:ext uri="{FF2B5EF4-FFF2-40B4-BE49-F238E27FC236}">
                <a16:creationId xmlns:a16="http://schemas.microsoft.com/office/drawing/2014/main" id="{CE808FE0-6824-4457-AB1C-E884AFC702BB}"/>
              </a:ext>
            </a:extLst>
          </p:cNvPr>
          <p:cNvCxnSpPr>
            <a:cxnSpLocks/>
            <a:stCxn id="273" idx="5"/>
            <a:endCxn id="266" idx="2"/>
          </p:cNvCxnSpPr>
          <p:nvPr/>
        </p:nvCxnSpPr>
        <p:spPr>
          <a:xfrm rot="5400000">
            <a:off x="7900847" y="2700439"/>
            <a:ext cx="2425710" cy="4953787"/>
          </a:xfrm>
          <a:prstGeom prst="curvedConnector3">
            <a:avLst>
              <a:gd name="adj1" fmla="val 109424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4" name="箭头: 五边形 283">
            <a:extLst>
              <a:ext uri="{FF2B5EF4-FFF2-40B4-BE49-F238E27FC236}">
                <a16:creationId xmlns:a16="http://schemas.microsoft.com/office/drawing/2014/main" id="{BA91CDB3-394F-4AD6-A1E2-BF287A95F2EF}"/>
              </a:ext>
            </a:extLst>
          </p:cNvPr>
          <p:cNvSpPr/>
          <p:nvPr/>
        </p:nvSpPr>
        <p:spPr>
          <a:xfrm flipH="1">
            <a:off x="5021949" y="4727151"/>
            <a:ext cx="907178" cy="248232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UART</a:t>
            </a:r>
            <a:endParaRPr lang="zh-CN" altLang="en-US" sz="1200" dirty="0"/>
          </a:p>
        </p:txBody>
      </p: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0B1E3929-B95B-4ABD-88EB-9B7A95DFFA6C}"/>
              </a:ext>
            </a:extLst>
          </p:cNvPr>
          <p:cNvGrpSpPr/>
          <p:nvPr/>
        </p:nvGrpSpPr>
        <p:grpSpPr>
          <a:xfrm>
            <a:off x="649403" y="1055016"/>
            <a:ext cx="3225822" cy="5014536"/>
            <a:chOff x="857632" y="1856792"/>
            <a:chExt cx="3251899" cy="501453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474C48-C682-4976-9C85-99AA32425C26}"/>
                </a:ext>
              </a:extLst>
            </p:cNvPr>
            <p:cNvSpPr/>
            <p:nvPr/>
          </p:nvSpPr>
          <p:spPr>
            <a:xfrm>
              <a:off x="857632" y="1856792"/>
              <a:ext cx="3246737" cy="50145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SNC8600</a:t>
              </a:r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b="1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D809997B-8A5F-495A-84FA-630AC64B14D5}"/>
                </a:ext>
              </a:extLst>
            </p:cNvPr>
            <p:cNvSpPr/>
            <p:nvPr/>
          </p:nvSpPr>
          <p:spPr>
            <a:xfrm>
              <a:off x="2763123" y="2696802"/>
              <a:ext cx="1338306" cy="9697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/>
                <a:t>AEC</a:t>
              </a:r>
              <a:r>
                <a:rPr lang="zh-CN" altLang="en-US" sz="1200" dirty="0"/>
                <a:t>参考信号</a:t>
              </a:r>
              <a:endParaRPr lang="en-US" altLang="zh-CN" sz="1200" dirty="0"/>
            </a:p>
            <a:p>
              <a:endParaRPr lang="en-US" altLang="zh-CN" sz="1200" dirty="0"/>
            </a:p>
            <a:p>
              <a:endParaRPr lang="en-US" altLang="zh-CN" sz="1200" dirty="0"/>
            </a:p>
            <a:p>
              <a:endParaRPr lang="zh-CN" altLang="en-US" sz="1200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F515321-E965-4B6C-ADD0-ED6B65D3BC99}"/>
                </a:ext>
              </a:extLst>
            </p:cNvPr>
            <p:cNvSpPr/>
            <p:nvPr/>
          </p:nvSpPr>
          <p:spPr>
            <a:xfrm>
              <a:off x="2765228" y="3894534"/>
              <a:ext cx="1336354" cy="96979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200" dirty="0"/>
                <a:t>FB Mic PDM</a:t>
              </a:r>
              <a:r>
                <a:rPr lang="zh-CN" altLang="en-US" sz="1200" dirty="0"/>
                <a:t>数据</a:t>
              </a:r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en-US" altLang="zh-CN" sz="1200" dirty="0"/>
            </a:p>
            <a:p>
              <a:pPr algn="r"/>
              <a:endParaRPr lang="zh-CN" altLang="en-US" sz="1200" dirty="0"/>
            </a:p>
          </p:txBody>
        </p:sp>
        <p:sp>
          <p:nvSpPr>
            <p:cNvPr id="1083" name="椭圆 1082">
              <a:extLst>
                <a:ext uri="{FF2B5EF4-FFF2-40B4-BE49-F238E27FC236}">
                  <a16:creationId xmlns:a16="http://schemas.microsoft.com/office/drawing/2014/main" id="{32C715B8-479E-4412-8F36-382483ECDF07}"/>
                </a:ext>
              </a:extLst>
            </p:cNvPr>
            <p:cNvSpPr/>
            <p:nvPr/>
          </p:nvSpPr>
          <p:spPr>
            <a:xfrm>
              <a:off x="1099146" y="3625090"/>
              <a:ext cx="1156098" cy="105355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ENC+AEC</a:t>
              </a:r>
            </a:p>
            <a:p>
              <a:pPr algn="ctr"/>
              <a:r>
                <a:rPr lang="zh-CN" altLang="en-US" sz="1600" dirty="0"/>
                <a:t>算法</a:t>
              </a:r>
            </a:p>
          </p:txBody>
        </p:sp>
        <p:cxnSp>
          <p:nvCxnSpPr>
            <p:cNvPr id="1085" name="连接符: 曲线 1084">
              <a:extLst>
                <a:ext uri="{FF2B5EF4-FFF2-40B4-BE49-F238E27FC236}">
                  <a16:creationId xmlns:a16="http://schemas.microsoft.com/office/drawing/2014/main" id="{DE547417-B325-4120-A14B-A3520A6B8FE0}"/>
                </a:ext>
              </a:extLst>
            </p:cNvPr>
            <p:cNvCxnSpPr>
              <a:cxnSpLocks/>
              <a:stCxn id="186" idx="1"/>
              <a:endCxn id="1083" idx="0"/>
            </p:cNvCxnSpPr>
            <p:nvPr/>
          </p:nvCxnSpPr>
          <p:spPr>
            <a:xfrm rot="10800000" flipV="1">
              <a:off x="1677195" y="3181700"/>
              <a:ext cx="1085928" cy="443389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连接符: 曲线 193">
              <a:extLst>
                <a:ext uri="{FF2B5EF4-FFF2-40B4-BE49-F238E27FC236}">
                  <a16:creationId xmlns:a16="http://schemas.microsoft.com/office/drawing/2014/main" id="{9757F577-2025-44F5-9CB8-3BB0155FE582}"/>
                </a:ext>
              </a:extLst>
            </p:cNvPr>
            <p:cNvCxnSpPr>
              <a:cxnSpLocks/>
              <a:stCxn id="188" idx="1"/>
              <a:endCxn id="1083" idx="6"/>
            </p:cNvCxnSpPr>
            <p:nvPr/>
          </p:nvCxnSpPr>
          <p:spPr>
            <a:xfrm rot="10800000">
              <a:off x="2255244" y="4151867"/>
              <a:ext cx="509984" cy="227566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0" name="箭头: 五边形 129">
              <a:extLst>
                <a:ext uri="{FF2B5EF4-FFF2-40B4-BE49-F238E27FC236}">
                  <a16:creationId xmlns:a16="http://schemas.microsoft.com/office/drawing/2014/main" id="{7715FFA5-B323-488C-A3E1-9C2BD7B4069C}"/>
                </a:ext>
              </a:extLst>
            </p:cNvPr>
            <p:cNvSpPr/>
            <p:nvPr/>
          </p:nvSpPr>
          <p:spPr>
            <a:xfrm>
              <a:off x="3169787" y="5080459"/>
              <a:ext cx="923752" cy="248233"/>
            </a:xfrm>
            <a:prstGeom prst="homePlat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I2S_SDO</a:t>
              </a:r>
              <a:endParaRPr lang="zh-CN" altLang="en-US" sz="1200" dirty="0"/>
            </a:p>
          </p:txBody>
        </p:sp>
        <p:sp>
          <p:nvSpPr>
            <p:cNvPr id="201" name="箭头: 五边形 200">
              <a:extLst>
                <a:ext uri="{FF2B5EF4-FFF2-40B4-BE49-F238E27FC236}">
                  <a16:creationId xmlns:a16="http://schemas.microsoft.com/office/drawing/2014/main" id="{D26A3467-447E-49AC-BE4E-EC5F900CD8CC}"/>
                </a:ext>
              </a:extLst>
            </p:cNvPr>
            <p:cNvSpPr/>
            <p:nvPr/>
          </p:nvSpPr>
          <p:spPr>
            <a:xfrm flipH="1">
              <a:off x="3184368" y="4519067"/>
              <a:ext cx="920077" cy="231946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DMIC1_IN</a:t>
              </a:r>
              <a:endParaRPr lang="zh-CN" altLang="en-US" sz="1200" dirty="0"/>
            </a:p>
          </p:txBody>
        </p:sp>
        <p:sp>
          <p:nvSpPr>
            <p:cNvPr id="203" name="箭头: 五边形 202">
              <a:extLst>
                <a:ext uri="{FF2B5EF4-FFF2-40B4-BE49-F238E27FC236}">
                  <a16:creationId xmlns:a16="http://schemas.microsoft.com/office/drawing/2014/main" id="{29C0E01D-7177-49D4-BE4E-014EE35D4E0B}"/>
                </a:ext>
              </a:extLst>
            </p:cNvPr>
            <p:cNvSpPr/>
            <p:nvPr/>
          </p:nvSpPr>
          <p:spPr>
            <a:xfrm flipH="1">
              <a:off x="3189454" y="4151867"/>
              <a:ext cx="920077" cy="231946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DMIC2_IN</a:t>
              </a:r>
              <a:endParaRPr lang="zh-CN" altLang="en-US" sz="1200" dirty="0"/>
            </a:p>
          </p:txBody>
        </p:sp>
        <p:sp>
          <p:nvSpPr>
            <p:cNvPr id="205" name="箭头: 五边形 204">
              <a:extLst>
                <a:ext uri="{FF2B5EF4-FFF2-40B4-BE49-F238E27FC236}">
                  <a16:creationId xmlns:a16="http://schemas.microsoft.com/office/drawing/2014/main" id="{25F34BFF-C2C1-4A17-A694-59B5AD641EC2}"/>
                </a:ext>
              </a:extLst>
            </p:cNvPr>
            <p:cNvSpPr/>
            <p:nvPr/>
          </p:nvSpPr>
          <p:spPr>
            <a:xfrm flipH="1">
              <a:off x="3176418" y="3377994"/>
              <a:ext cx="920077" cy="231946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AMIC1_IN</a:t>
              </a:r>
              <a:endParaRPr lang="zh-CN" altLang="en-US" sz="1200" dirty="0"/>
            </a:p>
          </p:txBody>
        </p:sp>
        <p:sp>
          <p:nvSpPr>
            <p:cNvPr id="206" name="箭头: 五边形 205">
              <a:extLst>
                <a:ext uri="{FF2B5EF4-FFF2-40B4-BE49-F238E27FC236}">
                  <a16:creationId xmlns:a16="http://schemas.microsoft.com/office/drawing/2014/main" id="{E8DCB887-A384-47E8-8D3D-B9217F913FA8}"/>
                </a:ext>
              </a:extLst>
            </p:cNvPr>
            <p:cNvSpPr/>
            <p:nvPr/>
          </p:nvSpPr>
          <p:spPr>
            <a:xfrm flipH="1">
              <a:off x="3181505" y="3036536"/>
              <a:ext cx="920077" cy="231946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AMIC2_IN</a:t>
              </a:r>
              <a:endParaRPr lang="zh-CN" altLang="en-US" sz="1200" dirty="0"/>
            </a:p>
          </p:txBody>
        </p:sp>
        <p:cxnSp>
          <p:nvCxnSpPr>
            <p:cNvPr id="219" name="连接符: 曲线 218">
              <a:extLst>
                <a:ext uri="{FF2B5EF4-FFF2-40B4-BE49-F238E27FC236}">
                  <a16:creationId xmlns:a16="http://schemas.microsoft.com/office/drawing/2014/main" id="{B24D551C-5F0C-4567-B9CD-788328CE63E9}"/>
                </a:ext>
              </a:extLst>
            </p:cNvPr>
            <p:cNvCxnSpPr>
              <a:cxnSpLocks/>
              <a:stCxn id="1083" idx="4"/>
              <a:endCxn id="130" idx="1"/>
            </p:cNvCxnSpPr>
            <p:nvPr/>
          </p:nvCxnSpPr>
          <p:spPr>
            <a:xfrm rot="16200000" flipH="1">
              <a:off x="2160525" y="4195313"/>
              <a:ext cx="525932" cy="1492592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0" name="箭头: 五边形 289">
              <a:extLst>
                <a:ext uri="{FF2B5EF4-FFF2-40B4-BE49-F238E27FC236}">
                  <a16:creationId xmlns:a16="http://schemas.microsoft.com/office/drawing/2014/main" id="{41BC51AF-BA40-45B0-A1E0-1230DE71250A}"/>
                </a:ext>
              </a:extLst>
            </p:cNvPr>
            <p:cNvSpPr/>
            <p:nvPr/>
          </p:nvSpPr>
          <p:spPr>
            <a:xfrm>
              <a:off x="3177678" y="5406731"/>
              <a:ext cx="923752" cy="231001"/>
            </a:xfrm>
            <a:prstGeom prst="homePlat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UART</a:t>
              </a:r>
              <a:endParaRPr lang="zh-CN" altLang="en-US" sz="1200" dirty="0"/>
            </a:p>
          </p:txBody>
        </p:sp>
        <p:sp>
          <p:nvSpPr>
            <p:cNvPr id="386" name="箭头: 五边形 385">
              <a:extLst>
                <a:ext uri="{FF2B5EF4-FFF2-40B4-BE49-F238E27FC236}">
                  <a16:creationId xmlns:a16="http://schemas.microsoft.com/office/drawing/2014/main" id="{5F7D1439-EAC8-4118-83AA-99489148A9C7}"/>
                </a:ext>
              </a:extLst>
            </p:cNvPr>
            <p:cNvSpPr/>
            <p:nvPr/>
          </p:nvSpPr>
          <p:spPr>
            <a:xfrm flipH="1">
              <a:off x="3184368" y="5726529"/>
              <a:ext cx="920077" cy="231946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Power</a:t>
              </a:r>
              <a:endParaRPr lang="zh-CN" altLang="en-US" sz="1200" dirty="0"/>
            </a:p>
          </p:txBody>
        </p:sp>
        <p:sp>
          <p:nvSpPr>
            <p:cNvPr id="398" name="箭头: 五边形 397">
              <a:extLst>
                <a:ext uri="{FF2B5EF4-FFF2-40B4-BE49-F238E27FC236}">
                  <a16:creationId xmlns:a16="http://schemas.microsoft.com/office/drawing/2014/main" id="{C4BFA2D9-9D0A-4E5E-9224-BC83EF26A6CC}"/>
                </a:ext>
              </a:extLst>
            </p:cNvPr>
            <p:cNvSpPr/>
            <p:nvPr/>
          </p:nvSpPr>
          <p:spPr>
            <a:xfrm flipH="1">
              <a:off x="2971754" y="6047272"/>
              <a:ext cx="1118555" cy="231946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DFU_Trigger</a:t>
              </a:r>
              <a:endParaRPr lang="zh-CN" altLang="en-US" sz="1200" dirty="0"/>
            </a:p>
          </p:txBody>
        </p:sp>
      </p:grp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C6C5E6A1-0D25-4EDE-A109-D661E84CBC5E}"/>
              </a:ext>
            </a:extLst>
          </p:cNvPr>
          <p:cNvCxnSpPr>
            <a:cxnSpLocks/>
            <a:stCxn id="290" idx="3"/>
            <a:endCxn id="284" idx="3"/>
          </p:cNvCxnSpPr>
          <p:nvPr/>
        </p:nvCxnSpPr>
        <p:spPr>
          <a:xfrm>
            <a:off x="3867188" y="4720456"/>
            <a:ext cx="1154761" cy="130811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CF244C73-2A57-4039-A683-3201D8FD3414}"/>
              </a:ext>
            </a:extLst>
          </p:cNvPr>
          <p:cNvCxnSpPr>
            <a:cxnSpLocks/>
            <a:stCxn id="74" idx="4"/>
            <a:endCxn id="203" idx="1"/>
          </p:cNvCxnSpPr>
          <p:nvPr/>
        </p:nvCxnSpPr>
        <p:spPr>
          <a:xfrm rot="5400000">
            <a:off x="4292231" y="2113495"/>
            <a:ext cx="935563" cy="1769574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92C17FA2-8D10-4FF0-B4CB-716D35888E4D}"/>
              </a:ext>
            </a:extLst>
          </p:cNvPr>
          <p:cNvCxnSpPr>
            <a:cxnSpLocks/>
            <a:stCxn id="59" idx="4"/>
            <a:endCxn id="201" idx="1"/>
          </p:cNvCxnSpPr>
          <p:nvPr/>
        </p:nvCxnSpPr>
        <p:spPr>
          <a:xfrm rot="5400000">
            <a:off x="5057492" y="1337948"/>
            <a:ext cx="1308005" cy="3682627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0" name="箭头: 五边形 319">
            <a:extLst>
              <a:ext uri="{FF2B5EF4-FFF2-40B4-BE49-F238E27FC236}">
                <a16:creationId xmlns:a16="http://schemas.microsoft.com/office/drawing/2014/main" id="{19E297DC-E9F4-4070-A905-2E6880F1D686}"/>
              </a:ext>
            </a:extLst>
          </p:cNvPr>
          <p:cNvSpPr/>
          <p:nvPr/>
        </p:nvSpPr>
        <p:spPr>
          <a:xfrm>
            <a:off x="7434360" y="4525596"/>
            <a:ext cx="836057" cy="248234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DAC L</a:t>
            </a:r>
            <a:endParaRPr lang="zh-CN" altLang="en-US" sz="1200" dirty="0"/>
          </a:p>
        </p:txBody>
      </p:sp>
      <p:sp>
        <p:nvSpPr>
          <p:cNvPr id="330" name="箭头: 五边形 329">
            <a:extLst>
              <a:ext uri="{FF2B5EF4-FFF2-40B4-BE49-F238E27FC236}">
                <a16:creationId xmlns:a16="http://schemas.microsoft.com/office/drawing/2014/main" id="{09A88449-6DF0-4CE2-84F7-EB1A1852BA58}"/>
              </a:ext>
            </a:extLst>
          </p:cNvPr>
          <p:cNvSpPr/>
          <p:nvPr/>
        </p:nvSpPr>
        <p:spPr>
          <a:xfrm>
            <a:off x="7430898" y="4869827"/>
            <a:ext cx="836057" cy="248234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DAC R</a:t>
            </a:r>
            <a:endParaRPr lang="zh-CN" altLang="en-US" sz="1200" dirty="0"/>
          </a:p>
        </p:txBody>
      </p:sp>
      <p:sp>
        <p:nvSpPr>
          <p:cNvPr id="370" name="箭头: 五边形 369">
            <a:extLst>
              <a:ext uri="{FF2B5EF4-FFF2-40B4-BE49-F238E27FC236}">
                <a16:creationId xmlns:a16="http://schemas.microsoft.com/office/drawing/2014/main" id="{2D01E26A-0202-4215-BB5C-49E62C76EA2F}"/>
              </a:ext>
            </a:extLst>
          </p:cNvPr>
          <p:cNvSpPr/>
          <p:nvPr/>
        </p:nvSpPr>
        <p:spPr>
          <a:xfrm flipH="1">
            <a:off x="7430898" y="5292339"/>
            <a:ext cx="836059" cy="248234"/>
          </a:xfrm>
          <a:prstGeom prst="homePlat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MIC_IN</a:t>
            </a:r>
            <a:endParaRPr lang="zh-CN" altLang="en-US" sz="1200" dirty="0"/>
          </a:p>
        </p:txBody>
      </p:sp>
      <p:pic>
        <p:nvPicPr>
          <p:cNvPr id="302" name="图片 301">
            <a:extLst>
              <a:ext uri="{FF2B5EF4-FFF2-40B4-BE49-F238E27FC236}">
                <a16:creationId xmlns:a16="http://schemas.microsoft.com/office/drawing/2014/main" id="{484DBB1D-0B9E-422D-BED3-EDCEA15D7E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27" r="8373" b="6890"/>
          <a:stretch/>
        </p:blipFill>
        <p:spPr>
          <a:xfrm>
            <a:off x="8630323" y="4942554"/>
            <a:ext cx="519262" cy="763549"/>
          </a:xfrm>
          <a:prstGeom prst="rect">
            <a:avLst/>
          </a:prstGeom>
        </p:spPr>
      </p:pic>
      <p:cxnSp>
        <p:nvCxnSpPr>
          <p:cNvPr id="304" name="连接符: 曲线 303">
            <a:extLst>
              <a:ext uri="{FF2B5EF4-FFF2-40B4-BE49-F238E27FC236}">
                <a16:creationId xmlns:a16="http://schemas.microsoft.com/office/drawing/2014/main" id="{DA1CD4C5-5C0F-4898-8AE5-F9676C853E4D}"/>
              </a:ext>
            </a:extLst>
          </p:cNvPr>
          <p:cNvCxnSpPr>
            <a:cxnSpLocks/>
            <a:stCxn id="302" idx="1"/>
            <a:endCxn id="370" idx="1"/>
          </p:cNvCxnSpPr>
          <p:nvPr/>
        </p:nvCxnSpPr>
        <p:spPr>
          <a:xfrm rot="10800000" flipV="1">
            <a:off x="8266957" y="5324328"/>
            <a:ext cx="363366" cy="921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连接符: 曲线 387">
            <a:extLst>
              <a:ext uri="{FF2B5EF4-FFF2-40B4-BE49-F238E27FC236}">
                <a16:creationId xmlns:a16="http://schemas.microsoft.com/office/drawing/2014/main" id="{A2010A5D-4465-4F29-A714-5DC5AE98A7CC}"/>
              </a:ext>
            </a:extLst>
          </p:cNvPr>
          <p:cNvCxnSpPr>
            <a:cxnSpLocks/>
            <a:stCxn id="427" idx="3"/>
            <a:endCxn id="386" idx="1"/>
          </p:cNvCxnSpPr>
          <p:nvPr/>
        </p:nvCxnSpPr>
        <p:spPr>
          <a:xfrm rot="10800000">
            <a:off x="3870181" y="5040726"/>
            <a:ext cx="1155553" cy="2083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9" name="连接符: 曲线 398">
            <a:extLst>
              <a:ext uri="{FF2B5EF4-FFF2-40B4-BE49-F238E27FC236}">
                <a16:creationId xmlns:a16="http://schemas.microsoft.com/office/drawing/2014/main" id="{B48AE318-6D12-4510-AD14-A24B63535F55}"/>
              </a:ext>
            </a:extLst>
          </p:cNvPr>
          <p:cNvCxnSpPr>
            <a:cxnSpLocks/>
            <a:stCxn id="428" idx="3"/>
            <a:endCxn id="398" idx="1"/>
          </p:cNvCxnSpPr>
          <p:nvPr/>
        </p:nvCxnSpPr>
        <p:spPr>
          <a:xfrm rot="10800000">
            <a:off x="3856158" y="5361469"/>
            <a:ext cx="1160271" cy="2276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1" name="连接符: 曲线 410">
            <a:extLst>
              <a:ext uri="{FF2B5EF4-FFF2-40B4-BE49-F238E27FC236}">
                <a16:creationId xmlns:a16="http://schemas.microsoft.com/office/drawing/2014/main" id="{0A73CEA5-0A83-4000-95A5-90ECD78DB3B8}"/>
              </a:ext>
            </a:extLst>
          </p:cNvPr>
          <p:cNvCxnSpPr>
            <a:cxnSpLocks/>
            <a:stCxn id="7" idx="0"/>
            <a:endCxn id="442" idx="6"/>
          </p:cNvCxnSpPr>
          <p:nvPr/>
        </p:nvCxnSpPr>
        <p:spPr>
          <a:xfrm rot="16200000" flipH="1" flipV="1">
            <a:off x="9238397" y="1312230"/>
            <a:ext cx="233031" cy="1449179"/>
          </a:xfrm>
          <a:prstGeom prst="curvedConnector4">
            <a:avLst>
              <a:gd name="adj1" fmla="val -98099"/>
              <a:gd name="adj2" fmla="val 7932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7" name="箭头: 五边形 426">
            <a:extLst>
              <a:ext uri="{FF2B5EF4-FFF2-40B4-BE49-F238E27FC236}">
                <a16:creationId xmlns:a16="http://schemas.microsoft.com/office/drawing/2014/main" id="{608AA6E5-2342-4D8B-B20C-C2230363D52C}"/>
              </a:ext>
            </a:extLst>
          </p:cNvPr>
          <p:cNvSpPr/>
          <p:nvPr/>
        </p:nvSpPr>
        <p:spPr>
          <a:xfrm flipH="1">
            <a:off x="5025733" y="5133099"/>
            <a:ext cx="912699" cy="23194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GPIO1</a:t>
            </a:r>
            <a:endParaRPr lang="zh-CN" altLang="en-US" sz="1200" dirty="0"/>
          </a:p>
        </p:txBody>
      </p:sp>
      <p:sp>
        <p:nvSpPr>
          <p:cNvPr id="428" name="箭头: 五边形 427">
            <a:extLst>
              <a:ext uri="{FF2B5EF4-FFF2-40B4-BE49-F238E27FC236}">
                <a16:creationId xmlns:a16="http://schemas.microsoft.com/office/drawing/2014/main" id="{B78A7708-092B-4953-A35E-E067C9E0051E}"/>
              </a:ext>
            </a:extLst>
          </p:cNvPr>
          <p:cNvSpPr/>
          <p:nvPr/>
        </p:nvSpPr>
        <p:spPr>
          <a:xfrm flipH="1">
            <a:off x="5016428" y="5473178"/>
            <a:ext cx="912699" cy="23194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GPIO2</a:t>
            </a:r>
            <a:endParaRPr lang="zh-CN" altLang="en-US" sz="1200" dirty="0"/>
          </a:p>
        </p:txBody>
      </p:sp>
      <p:cxnSp>
        <p:nvCxnSpPr>
          <p:cNvPr id="436" name="连接符: 曲线 435">
            <a:extLst>
              <a:ext uri="{FF2B5EF4-FFF2-40B4-BE49-F238E27FC236}">
                <a16:creationId xmlns:a16="http://schemas.microsoft.com/office/drawing/2014/main" id="{30CF155D-1444-446E-84B6-216D40558CC4}"/>
              </a:ext>
            </a:extLst>
          </p:cNvPr>
          <p:cNvCxnSpPr>
            <a:cxnSpLocks/>
            <a:stCxn id="267" idx="1"/>
            <a:endCxn id="439" idx="1"/>
          </p:cNvCxnSpPr>
          <p:nvPr/>
        </p:nvCxnSpPr>
        <p:spPr>
          <a:xfrm flipV="1">
            <a:off x="5929127" y="4305482"/>
            <a:ext cx="1503502" cy="1790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9" name="箭头: 五边形 438">
            <a:extLst>
              <a:ext uri="{FF2B5EF4-FFF2-40B4-BE49-F238E27FC236}">
                <a16:creationId xmlns:a16="http://schemas.microsoft.com/office/drawing/2014/main" id="{DDFF1044-F767-4339-A28E-E1CF6B666E3A}"/>
              </a:ext>
            </a:extLst>
          </p:cNvPr>
          <p:cNvSpPr/>
          <p:nvPr/>
        </p:nvSpPr>
        <p:spPr>
          <a:xfrm>
            <a:off x="7432629" y="4181365"/>
            <a:ext cx="836057" cy="248234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RF</a:t>
            </a:r>
            <a:endParaRPr lang="zh-CN" altLang="en-US" sz="1200" dirty="0"/>
          </a:p>
        </p:txBody>
      </p:sp>
      <p:sp>
        <p:nvSpPr>
          <p:cNvPr id="442" name="椭圆 441">
            <a:extLst>
              <a:ext uri="{FF2B5EF4-FFF2-40B4-BE49-F238E27FC236}">
                <a16:creationId xmlns:a16="http://schemas.microsoft.com/office/drawing/2014/main" id="{6C72108B-A5AA-4983-823B-4724E3520D85}"/>
              </a:ext>
            </a:extLst>
          </p:cNvPr>
          <p:cNvSpPr/>
          <p:nvPr/>
        </p:nvSpPr>
        <p:spPr>
          <a:xfrm>
            <a:off x="4502050" y="747259"/>
            <a:ext cx="4128273" cy="2812154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5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14A84-7971-427C-98E7-E3A1820A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6999E7-E89D-4735-8FF9-0544E3E48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936564"/>
              </p:ext>
            </p:extLst>
          </p:nvPr>
        </p:nvGraphicFramePr>
        <p:xfrm>
          <a:off x="838201" y="1821435"/>
          <a:ext cx="10192514" cy="46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88">
                  <a:extLst>
                    <a:ext uri="{9D8B030D-6E8A-4147-A177-3AD203B41FA5}">
                      <a16:colId xmlns:a16="http://schemas.microsoft.com/office/drawing/2014/main" val="4069705053"/>
                    </a:ext>
                  </a:extLst>
                </a:gridCol>
                <a:gridCol w="2158247">
                  <a:extLst>
                    <a:ext uri="{9D8B030D-6E8A-4147-A177-3AD203B41FA5}">
                      <a16:colId xmlns:a16="http://schemas.microsoft.com/office/drawing/2014/main" val="3575633809"/>
                    </a:ext>
                  </a:extLst>
                </a:gridCol>
                <a:gridCol w="1223899">
                  <a:extLst>
                    <a:ext uri="{9D8B030D-6E8A-4147-A177-3AD203B41FA5}">
                      <a16:colId xmlns:a16="http://schemas.microsoft.com/office/drawing/2014/main" val="1410338656"/>
                    </a:ext>
                  </a:extLst>
                </a:gridCol>
                <a:gridCol w="1223899">
                  <a:extLst>
                    <a:ext uri="{9D8B030D-6E8A-4147-A177-3AD203B41FA5}">
                      <a16:colId xmlns:a16="http://schemas.microsoft.com/office/drawing/2014/main" val="1113476076"/>
                    </a:ext>
                  </a:extLst>
                </a:gridCol>
                <a:gridCol w="844264">
                  <a:extLst>
                    <a:ext uri="{9D8B030D-6E8A-4147-A177-3AD203B41FA5}">
                      <a16:colId xmlns:a16="http://schemas.microsoft.com/office/drawing/2014/main" val="1239097444"/>
                    </a:ext>
                  </a:extLst>
                </a:gridCol>
                <a:gridCol w="776270">
                  <a:extLst>
                    <a:ext uri="{9D8B030D-6E8A-4147-A177-3AD203B41FA5}">
                      <a16:colId xmlns:a16="http://schemas.microsoft.com/office/drawing/2014/main" val="3705121929"/>
                    </a:ext>
                  </a:extLst>
                </a:gridCol>
                <a:gridCol w="1946888">
                  <a:extLst>
                    <a:ext uri="{9D8B030D-6E8A-4147-A177-3AD203B41FA5}">
                      <a16:colId xmlns:a16="http://schemas.microsoft.com/office/drawing/2014/main" val="1585209915"/>
                    </a:ext>
                  </a:extLst>
                </a:gridCol>
                <a:gridCol w="687859">
                  <a:extLst>
                    <a:ext uri="{9D8B030D-6E8A-4147-A177-3AD203B41FA5}">
                      <a16:colId xmlns:a16="http://schemas.microsoft.com/office/drawing/2014/main" val="483361451"/>
                    </a:ext>
                  </a:extLst>
                </a:gridCol>
              </a:tblGrid>
              <a:tr h="195955">
                <a:tc rowSpan="2"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明细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颈挂式蓝牙耳机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000" dirty="0"/>
                        <a:t>TWS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56572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SNC8600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明细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资源支持及说明</a:t>
                      </a:r>
                    </a:p>
                  </a:txBody>
                  <a:tcPr marL="72000" marR="0" marT="0" marB="0" anchor="ctr" anchorCtr="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实现主体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086362087"/>
                  </a:ext>
                </a:extLst>
              </a:tr>
              <a:tr h="195955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算法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ENC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FB Mic ANC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FB Mic ANC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056449935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Speaker ANC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×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必须要蓝牙支持并实现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25629782"/>
                  </a:ext>
                </a:extLst>
              </a:tr>
              <a:tr h="195955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Mic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FB Mic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左右耳各</a:t>
                      </a:r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个，共</a:t>
                      </a:r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个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左右耳各</a:t>
                      </a:r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个，共</a:t>
                      </a:r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个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015907506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FF Mic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×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不支持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左右耳各</a:t>
                      </a:r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个，共</a:t>
                      </a:r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个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4130204921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Talk Mic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个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左右耳各</a:t>
                      </a:r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个，共</a:t>
                      </a:r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个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494050829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Speaker</a:t>
                      </a: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立体声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94073002"/>
                  </a:ext>
                </a:extLst>
              </a:tr>
              <a:tr h="195955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蓝牙连接状态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提示音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连接状态提示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754618803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指示灯（蓝色</a:t>
                      </a:r>
                      <a:r>
                        <a:rPr lang="en-US" altLang="zh-CN" sz="1000" dirty="0"/>
                        <a:t>LED</a:t>
                      </a:r>
                      <a:r>
                        <a:rPr lang="zh-CN" altLang="en-US" sz="1000" dirty="0"/>
                        <a:t>）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充电仓实现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5063540"/>
                  </a:ext>
                </a:extLst>
              </a:tr>
              <a:tr h="195955">
                <a:tc rowSpan="5"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按键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配对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充电仓实现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4113609818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音量加减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48282814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播放暂停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685929088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电源开关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充电仓霍尔开关实现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782992601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ENC</a:t>
                      </a:r>
                      <a:r>
                        <a:rPr lang="zh-CN" altLang="en-US" sz="1000" dirty="0"/>
                        <a:t>模式切换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404341501"/>
                  </a:ext>
                </a:extLst>
              </a:tr>
              <a:tr h="195955"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电池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充电指示灯（红色 </a:t>
                      </a:r>
                      <a:r>
                        <a:rPr lang="en-US" altLang="zh-CN" sz="1000" dirty="0"/>
                        <a:t>LED</a:t>
                      </a:r>
                      <a:r>
                        <a:rPr lang="zh-CN" altLang="en-US" sz="1000" dirty="0"/>
                        <a:t>）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充电仓实现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555957298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提示音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886436669"/>
                  </a:ext>
                </a:extLst>
              </a:tr>
              <a:tr h="195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电量检测（</a:t>
                      </a:r>
                      <a:r>
                        <a:rPr lang="en-US" altLang="zh-CN" sz="1000" dirty="0"/>
                        <a:t>ADC</a:t>
                      </a:r>
                      <a:r>
                        <a:rPr lang="zh-CN" altLang="en-US" sz="1000" dirty="0"/>
                        <a:t>）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耳机和充电仓都要实现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723619382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其他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默认修正</a:t>
                      </a:r>
                      <a:r>
                        <a:rPr lang="en-US" altLang="zh-CN" sz="1000" dirty="0"/>
                        <a:t>Speaker</a:t>
                      </a:r>
                      <a:r>
                        <a:rPr lang="zh-CN" altLang="en-US" sz="1000" dirty="0"/>
                        <a:t>频响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078573943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动态低频调整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447078450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26MHz</a:t>
                      </a:r>
                      <a:r>
                        <a:rPr lang="zh-CN" altLang="en-US" sz="1000" dirty="0"/>
                        <a:t>晶振共享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√</a:t>
                      </a:r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80733380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458796750"/>
                  </a:ext>
                </a:extLst>
              </a:tr>
              <a:tr h="195955"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7200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491913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8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9D520-91E7-4506-9C80-F38BCA29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降噪算法对比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074AD1D-56D5-4CB3-9A5F-D8313C772F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8" y="1855441"/>
          <a:ext cx="10300857" cy="398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567">
                  <a:extLst>
                    <a:ext uri="{9D8B030D-6E8A-4147-A177-3AD203B41FA5}">
                      <a16:colId xmlns:a16="http://schemas.microsoft.com/office/drawing/2014/main" val="1901370550"/>
                    </a:ext>
                  </a:extLst>
                </a:gridCol>
                <a:gridCol w="1773551">
                  <a:extLst>
                    <a:ext uri="{9D8B030D-6E8A-4147-A177-3AD203B41FA5}">
                      <a16:colId xmlns:a16="http://schemas.microsoft.com/office/drawing/2014/main" val="593617969"/>
                    </a:ext>
                  </a:extLst>
                </a:gridCol>
                <a:gridCol w="994661">
                  <a:extLst>
                    <a:ext uri="{9D8B030D-6E8A-4147-A177-3AD203B41FA5}">
                      <a16:colId xmlns:a16="http://schemas.microsoft.com/office/drawing/2014/main" val="4022641576"/>
                    </a:ext>
                  </a:extLst>
                </a:gridCol>
                <a:gridCol w="843285">
                  <a:extLst>
                    <a:ext uri="{9D8B030D-6E8A-4147-A177-3AD203B41FA5}">
                      <a16:colId xmlns:a16="http://schemas.microsoft.com/office/drawing/2014/main" val="223514154"/>
                    </a:ext>
                  </a:extLst>
                </a:gridCol>
                <a:gridCol w="1192645">
                  <a:extLst>
                    <a:ext uri="{9D8B030D-6E8A-4147-A177-3AD203B41FA5}">
                      <a16:colId xmlns:a16="http://schemas.microsoft.com/office/drawing/2014/main" val="3217782772"/>
                    </a:ext>
                  </a:extLst>
                </a:gridCol>
                <a:gridCol w="1313116">
                  <a:extLst>
                    <a:ext uri="{9D8B030D-6E8A-4147-A177-3AD203B41FA5}">
                      <a16:colId xmlns:a16="http://schemas.microsoft.com/office/drawing/2014/main" val="2257315544"/>
                    </a:ext>
                  </a:extLst>
                </a:gridCol>
                <a:gridCol w="2131032">
                  <a:extLst>
                    <a:ext uri="{9D8B030D-6E8A-4147-A177-3AD203B41FA5}">
                      <a16:colId xmlns:a16="http://schemas.microsoft.com/office/drawing/2014/main" val="1662997220"/>
                    </a:ext>
                  </a:extLst>
                </a:gridCol>
              </a:tblGrid>
              <a:tr h="3760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Tmic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降噪深度</a:t>
                      </a:r>
                      <a:r>
                        <a:rPr lang="en-US" altLang="zh-CN" dirty="0"/>
                        <a:t>(dB)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88573"/>
                  </a:ext>
                </a:extLst>
              </a:tr>
              <a:tr h="40045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SPK ANC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BT(Brand?)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22~25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13153"/>
                  </a:ext>
                </a:extLst>
              </a:tr>
              <a:tr h="40045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30~40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33161"/>
                  </a:ext>
                </a:extLst>
              </a:tr>
              <a:tr h="40045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ENC/Mic ANC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BT(Brand?)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755"/>
                  </a:ext>
                </a:extLst>
              </a:tr>
              <a:tr h="40045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82215"/>
                  </a:ext>
                </a:extLst>
              </a:tr>
              <a:tr h="40045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SNC8600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32625"/>
                  </a:ext>
                </a:extLst>
              </a:tr>
              <a:tr h="40045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45677"/>
                  </a:ext>
                </a:extLst>
              </a:tr>
              <a:tr h="40045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33055"/>
                  </a:ext>
                </a:extLst>
              </a:tr>
              <a:tr h="400454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13560"/>
                  </a:ext>
                </a:extLst>
              </a:tr>
              <a:tr h="400454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7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BEBC9-C578-41E3-B9E4-72C08D68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颈挂蓝牙开发规格</a:t>
            </a:r>
            <a:r>
              <a:rPr lang="en-US" altLang="zh-CN" dirty="0"/>
              <a:t>——UI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ACD26-458A-43F0-BB0A-DB45F130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按键</a:t>
            </a:r>
            <a:endParaRPr lang="en-US" altLang="zh-CN" dirty="0"/>
          </a:p>
          <a:p>
            <a:pPr lvl="1"/>
            <a:r>
              <a:rPr lang="zh-CN" altLang="en-US" dirty="0"/>
              <a:t>音量</a:t>
            </a:r>
            <a:r>
              <a:rPr lang="en-US" altLang="zh-CN" dirty="0"/>
              <a:t>+</a:t>
            </a:r>
          </a:p>
          <a:p>
            <a:pPr lvl="2"/>
            <a:r>
              <a:rPr lang="zh-CN" altLang="en-US" dirty="0"/>
              <a:t>短按音量加</a:t>
            </a:r>
            <a:r>
              <a:rPr lang="en-US" altLang="zh-CN" dirty="0"/>
              <a:t>1</a:t>
            </a:r>
            <a:r>
              <a:rPr lang="zh-CN" altLang="en-US" dirty="0"/>
              <a:t>；长按持续递增；音量最大时有语音提示</a:t>
            </a:r>
            <a:endParaRPr lang="en-US" altLang="zh-CN" dirty="0"/>
          </a:p>
          <a:p>
            <a:pPr lvl="1"/>
            <a:r>
              <a:rPr lang="zh-CN" altLang="en-US" dirty="0"/>
              <a:t>音量</a:t>
            </a:r>
            <a:r>
              <a:rPr lang="en-US" altLang="zh-CN" dirty="0"/>
              <a:t>-</a:t>
            </a:r>
          </a:p>
          <a:p>
            <a:pPr lvl="2"/>
            <a:r>
              <a:rPr lang="zh-CN" altLang="en-US" dirty="0"/>
              <a:t>短按音量减</a:t>
            </a:r>
            <a:r>
              <a:rPr lang="en-US" altLang="zh-CN" dirty="0"/>
              <a:t>1</a:t>
            </a:r>
            <a:r>
              <a:rPr lang="zh-CN" altLang="en-US" dirty="0"/>
              <a:t>；长按持续递减；音量最小时有语音提示</a:t>
            </a:r>
            <a:endParaRPr lang="en-US" altLang="zh-CN" dirty="0"/>
          </a:p>
          <a:p>
            <a:pPr lvl="1"/>
            <a:r>
              <a:rPr lang="zh-CN" altLang="en-US" dirty="0"/>
              <a:t>播放</a:t>
            </a:r>
            <a:r>
              <a:rPr lang="en-US" altLang="zh-CN" dirty="0"/>
              <a:t>/</a:t>
            </a:r>
            <a:r>
              <a:rPr lang="zh-CN" altLang="en-US" dirty="0"/>
              <a:t>暂停</a:t>
            </a:r>
            <a:endParaRPr lang="en-US" altLang="zh-CN" dirty="0"/>
          </a:p>
          <a:p>
            <a:pPr lvl="1"/>
            <a:r>
              <a:rPr lang="zh-CN" altLang="en-US" dirty="0"/>
              <a:t>开关</a:t>
            </a:r>
            <a:r>
              <a:rPr lang="en-US" altLang="zh-CN" dirty="0"/>
              <a:t>/ENC</a:t>
            </a:r>
            <a:r>
              <a:rPr lang="zh-CN" altLang="en-US" dirty="0"/>
              <a:t>模式切换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开关</a:t>
            </a:r>
            <a:r>
              <a:rPr lang="en-US" altLang="zh-CN" dirty="0"/>
              <a:t>]</a:t>
            </a:r>
            <a:r>
              <a:rPr lang="zh-CN" altLang="en-US" dirty="0"/>
              <a:t> 关机状态长按：开机；开机状态长按：关机</a:t>
            </a:r>
            <a:endParaRPr lang="en-US" altLang="zh-CN" dirty="0"/>
          </a:p>
          <a:p>
            <a:pPr lvl="2"/>
            <a:r>
              <a:rPr lang="en-US" altLang="zh-CN" dirty="0"/>
              <a:t>[ENC</a:t>
            </a:r>
            <a:r>
              <a:rPr lang="zh-CN" altLang="en-US" dirty="0"/>
              <a:t>模式切换</a:t>
            </a:r>
            <a:r>
              <a:rPr lang="en-US" altLang="zh-CN" dirty="0"/>
              <a:t>] </a:t>
            </a:r>
            <a:r>
              <a:rPr lang="zh-CN" altLang="en-US" dirty="0"/>
              <a:t>切换模式下：短按切换</a:t>
            </a:r>
            <a:r>
              <a:rPr lang="en-US" altLang="zh-CN" dirty="0"/>
              <a:t>ENC</a:t>
            </a:r>
            <a:r>
              <a:rPr lang="zh-CN" altLang="en-US" dirty="0"/>
              <a:t>模式（</a:t>
            </a:r>
            <a:r>
              <a:rPr lang="en-US" altLang="zh-CN" dirty="0" err="1"/>
              <a:t>FB</a:t>
            </a:r>
            <a:r>
              <a:rPr lang="en-US" altLang="zh-CN" dirty="0" err="1">
                <a:sym typeface="Wingdings" panose="05000000000000000000" pitchFamily="2" charset="2"/>
              </a:rPr>
              <a:t>Tmic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关闭</a:t>
            </a:r>
            <a:r>
              <a:rPr lang="zh-CN" altLang="en-US" dirty="0"/>
              <a:t>）</a:t>
            </a:r>
            <a:r>
              <a:rPr lang="en-US" altLang="zh-CN" dirty="0"/>
              <a:t>; </a:t>
            </a:r>
            <a:r>
              <a:rPr lang="zh-CN" altLang="en-US" dirty="0"/>
              <a:t>非切换模式下：短按进入切换模式（语音提示当前模式）</a:t>
            </a:r>
            <a:endParaRPr lang="en-US" altLang="zh-CN" dirty="0"/>
          </a:p>
          <a:p>
            <a:r>
              <a:rPr lang="en-US" altLang="zh-CN" dirty="0"/>
              <a:t>LED</a:t>
            </a:r>
          </a:p>
          <a:p>
            <a:pPr lvl="1"/>
            <a:r>
              <a:rPr lang="zh-CN" altLang="en-US" dirty="0"/>
              <a:t>红灯：电量指示（电池满电：</a:t>
            </a:r>
            <a:r>
              <a:rPr lang="en-US" altLang="zh-CN" dirty="0"/>
              <a:t>4.2V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充电指示</a:t>
            </a:r>
            <a:r>
              <a:rPr lang="en-US" altLang="zh-CN" dirty="0"/>
              <a:t>] </a:t>
            </a:r>
            <a:r>
              <a:rPr lang="zh-CN" altLang="en-US" dirty="0"/>
              <a:t>电量</a:t>
            </a:r>
            <a:r>
              <a:rPr lang="en-US" altLang="zh-CN" dirty="0"/>
              <a:t>&lt;=95%</a:t>
            </a:r>
            <a:r>
              <a:rPr lang="zh-CN" altLang="en-US" dirty="0"/>
              <a:t>：常亮；电量</a:t>
            </a:r>
            <a:r>
              <a:rPr lang="en-US" altLang="zh-CN" dirty="0"/>
              <a:t>&gt;95%</a:t>
            </a:r>
            <a:r>
              <a:rPr lang="zh-CN" altLang="en-US" dirty="0"/>
              <a:t>：常灭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电量提示</a:t>
            </a:r>
            <a:r>
              <a:rPr lang="en-US" altLang="zh-CN" dirty="0"/>
              <a:t>] </a:t>
            </a:r>
            <a:r>
              <a:rPr lang="zh-CN" altLang="en-US" dirty="0"/>
              <a:t>电量</a:t>
            </a:r>
            <a:r>
              <a:rPr lang="en-US" altLang="zh-CN" dirty="0"/>
              <a:t>&gt;95%</a:t>
            </a:r>
            <a:r>
              <a:rPr lang="zh-CN" altLang="en-US" dirty="0"/>
              <a:t>：常灭；电量</a:t>
            </a:r>
            <a:r>
              <a:rPr lang="en-US" altLang="zh-CN" dirty="0"/>
              <a:t>&lt;=3.3V:</a:t>
            </a:r>
            <a:r>
              <a:rPr lang="zh-CN" altLang="en-US" dirty="0"/>
              <a:t>闪烁提示低电；电量</a:t>
            </a:r>
            <a:r>
              <a:rPr lang="en-US" altLang="zh-CN" dirty="0"/>
              <a:t>&lt;=3.1V:</a:t>
            </a:r>
            <a:r>
              <a:rPr lang="zh-CN" altLang="en-US" dirty="0"/>
              <a:t>关机；</a:t>
            </a:r>
            <a:endParaRPr lang="en-US" altLang="zh-CN" dirty="0"/>
          </a:p>
          <a:p>
            <a:pPr lvl="1"/>
            <a:r>
              <a:rPr lang="zh-CN" altLang="en-US" dirty="0"/>
              <a:t>蓝灯：</a:t>
            </a:r>
            <a:r>
              <a:rPr lang="en-US" altLang="zh-CN" dirty="0"/>
              <a:t>BT</a:t>
            </a:r>
            <a:r>
              <a:rPr lang="zh-CN" altLang="en-US" dirty="0"/>
              <a:t>连接状态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配对</a:t>
            </a:r>
            <a:r>
              <a:rPr lang="en-US" altLang="zh-CN" dirty="0"/>
              <a:t>] 2Hz</a:t>
            </a:r>
            <a:r>
              <a:rPr lang="zh-CN" altLang="en-US" dirty="0"/>
              <a:t>快闪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zh-CN" altLang="en-US" dirty="0"/>
              <a:t>连接</a:t>
            </a:r>
            <a:r>
              <a:rPr lang="en-US" altLang="zh-CN" dirty="0"/>
              <a:t>] 1Hz</a:t>
            </a:r>
            <a:r>
              <a:rPr lang="zh-CN" altLang="en-US" dirty="0"/>
              <a:t>慢闪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6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DC8AD-759D-4560-A46F-6BF3C1E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82DBC-BB20-4278-BAE9-F8EE8487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8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477</Words>
  <Application>Microsoft Office PowerPoint</Application>
  <PresentationFormat>宽屏</PresentationFormat>
  <Paragraphs>176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颈挂蓝牙开发规格——麦克风拓扑</vt:lpstr>
      <vt:lpstr>PowerPoint 演示文稿</vt:lpstr>
      <vt:lpstr>PowerPoint 演示文稿</vt:lpstr>
      <vt:lpstr>降噪算法对比</vt:lpstr>
      <vt:lpstr>颈挂蓝牙开发规格——UI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117</cp:revision>
  <dcterms:created xsi:type="dcterms:W3CDTF">2021-06-10T03:38:30Z</dcterms:created>
  <dcterms:modified xsi:type="dcterms:W3CDTF">2021-06-15T01:54:31Z</dcterms:modified>
</cp:coreProperties>
</file>