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31" r:id="rId2"/>
    <p:sldId id="273" r:id="rId3"/>
    <p:sldId id="323" r:id="rId4"/>
    <p:sldId id="292" r:id="rId5"/>
    <p:sldId id="265" r:id="rId6"/>
    <p:sldId id="300" r:id="rId7"/>
    <p:sldId id="328" r:id="rId8"/>
    <p:sldId id="304" r:id="rId9"/>
    <p:sldId id="305" r:id="rId10"/>
    <p:sldId id="311" r:id="rId11"/>
    <p:sldId id="326" r:id="rId12"/>
    <p:sldId id="329" r:id="rId13"/>
    <p:sldId id="330" r:id="rId14"/>
    <p:sldId id="325" r:id="rId15"/>
    <p:sldId id="282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F18"/>
    <a:srgbClr val="86141F"/>
    <a:srgbClr val="0070C0"/>
    <a:srgbClr val="517BC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7718"/>
  </p:normalViewPr>
  <p:slideViewPr>
    <p:cSldViewPr snapToGrid="0" snapToObjects="1">
      <p:cViewPr varScale="1">
        <p:scale>
          <a:sx n="38" d="100"/>
          <a:sy n="38" d="100"/>
        </p:scale>
        <p:origin x="132" y="15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851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78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11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22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86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0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80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78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0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18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4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97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"/>
          <p:cNvSpPr/>
          <p:nvPr/>
        </p:nvSpPr>
        <p:spPr>
          <a:xfrm>
            <a:off x="-12700" y="-12700"/>
            <a:ext cx="24444000" cy="1475999"/>
          </a:xfrm>
          <a:prstGeom prst="rect">
            <a:avLst/>
          </a:prstGeom>
          <a:solidFill>
            <a:srgbClr val="650F1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123" name="成组"/>
          <p:cNvGrpSpPr/>
          <p:nvPr/>
        </p:nvGrpSpPr>
        <p:grpSpPr>
          <a:xfrm>
            <a:off x="53067" y="211271"/>
            <a:ext cx="3849725" cy="1013336"/>
            <a:chOff x="0" y="0"/>
            <a:chExt cx="3849723" cy="1013335"/>
          </a:xfrm>
        </p:grpSpPr>
        <p:sp>
          <p:nvSpPr>
            <p:cNvPr id="121" name="SOUNDEC"/>
            <p:cNvSpPr txBox="1"/>
            <p:nvPr/>
          </p:nvSpPr>
          <p:spPr>
            <a:xfrm>
              <a:off x="1134336" y="131447"/>
              <a:ext cx="2715388" cy="7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2F0F0"/>
                  </a:solidFill>
                </a:defRPr>
              </a:lvl1pPr>
            </a:lstStyle>
            <a:p>
              <a:r>
                <a:t>SOUNDEC</a:t>
              </a:r>
            </a:p>
          </p:txBody>
        </p:sp>
        <p:pic>
          <p:nvPicPr>
            <p:cNvPr id="122" name="Soundec_White.png" descr="Soundec_Whit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39186" cy="1013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7095" y="13276263"/>
            <a:ext cx="301365" cy="482823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87BBB9-9EB9-4AE1-8FB8-4A1D5820D156}"/>
              </a:ext>
            </a:extLst>
          </p:cNvPr>
          <p:cNvSpPr/>
          <p:nvPr userDrawn="1"/>
        </p:nvSpPr>
        <p:spPr>
          <a:xfrm>
            <a:off x="0" y="1452282"/>
            <a:ext cx="24384000" cy="122637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B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/>
          <p:nvPr/>
        </p:nvSpPr>
        <p:spPr>
          <a:xfrm>
            <a:off x="-143740" y="2591"/>
            <a:ext cx="24671480" cy="1430695"/>
          </a:xfrm>
          <a:prstGeom prst="rect">
            <a:avLst/>
          </a:prstGeom>
          <a:solidFill>
            <a:srgbClr val="650F1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7" name="成组"/>
          <p:cNvGrpSpPr/>
          <p:nvPr/>
        </p:nvGrpSpPr>
        <p:grpSpPr>
          <a:xfrm>
            <a:off x="53067" y="211271"/>
            <a:ext cx="3849725" cy="1013336"/>
            <a:chOff x="0" y="0"/>
            <a:chExt cx="3849723" cy="1013335"/>
          </a:xfrm>
        </p:grpSpPr>
        <p:sp>
          <p:nvSpPr>
            <p:cNvPr id="145" name="SOUNDEC"/>
            <p:cNvSpPr txBox="1"/>
            <p:nvPr/>
          </p:nvSpPr>
          <p:spPr>
            <a:xfrm>
              <a:off x="1134336" y="131447"/>
              <a:ext cx="2715388" cy="7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2F0F0"/>
                  </a:solidFill>
                </a:defRPr>
              </a:lvl1pPr>
            </a:lstStyle>
            <a:p>
              <a:r>
                <a:t>SOUNDEC</a:t>
              </a:r>
            </a:p>
          </p:txBody>
        </p:sp>
        <p:pic>
          <p:nvPicPr>
            <p:cNvPr id="146" name="Soundec_White.png" descr="Soundec_Whit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39186" cy="1013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8" name="Background_Bk.jpg" descr="Background_Bk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2939" y="1434581"/>
            <a:ext cx="24449878" cy="1228141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0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611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4653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611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Texture_Notch.png" descr="NoTexture_Notch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700" y="0"/>
            <a:ext cx="1022350" cy="2971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90004" y="13046075"/>
            <a:ext cx="449822" cy="442070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>
            <a:spAutoFit/>
          </a:bodyPr>
          <a:lstStyle>
            <a:lvl1pPr algn="r" defTabSz="1825625">
              <a:defRPr sz="18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" name="© 2011 Lenovo Confidential. All rights reserved."/>
          <p:cNvSpPr txBox="1"/>
          <p:nvPr/>
        </p:nvSpPr>
        <p:spPr>
          <a:xfrm>
            <a:off x="949325" y="13046075"/>
            <a:ext cx="5010771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3" tIns="91423" rIns="91423" bIns="91423">
            <a:spAutoFit/>
          </a:bodyPr>
          <a:lstStyle>
            <a:lvl1pPr algn="l" defTabSz="1825625">
              <a:defRPr sz="18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© 2011 Lenovo Confidential. All rights reserved.</a:t>
            </a:r>
          </a:p>
        </p:txBody>
      </p:sp>
      <p:pic>
        <p:nvPicPr>
          <p:cNvPr id="5" name="image.png" descr="image.png"/>
          <p:cNvPicPr>
            <a:picLocks noChangeAspect="1"/>
          </p:cNvPicPr>
          <p:nvPr/>
        </p:nvPicPr>
        <p:blipFill>
          <a:blip r:embed="rId17"/>
          <a:srcRect t="28007" b="27624"/>
          <a:stretch>
            <a:fillRect/>
          </a:stretch>
        </p:blipFill>
        <p:spPr>
          <a:xfrm>
            <a:off x="20278725" y="12296775"/>
            <a:ext cx="3387725" cy="11620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1230630" y="184149"/>
            <a:ext cx="2192274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/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1230630" y="3200400"/>
            <a:ext cx="2192274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</p:sldLayoutIdLst>
  <p:transition spd="med"/>
  <p:hf sldNum="0" hdr="0" dt="0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568325" marR="0" indent="-56832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1037051" marR="0" indent="-695739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38250" marR="0" indent="-609600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570037" marR="0" indent="-711200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17755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2327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6899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1471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6043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56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28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00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72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12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4.jpg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OUNDEC"/>
          <p:cNvSpPr txBox="1"/>
          <p:nvPr/>
        </p:nvSpPr>
        <p:spPr>
          <a:xfrm>
            <a:off x="1187404" y="342719"/>
            <a:ext cx="2715388" cy="75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2F0F0"/>
                </a:solidFill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>
                <a:ln>
                  <a:noFill/>
                </a:ln>
                <a:solidFill>
                  <a:srgbClr val="F2F0F0"/>
                </a:solidFill>
                <a:effectLst/>
                <a:uLnTx/>
                <a:uFillTx/>
                <a:latin typeface="Helvetica Neue"/>
                <a:sym typeface="Helvetica Neue"/>
              </a:rPr>
              <a:t>SOUNDEC</a:t>
            </a:r>
          </a:p>
        </p:txBody>
      </p:sp>
      <p:pic>
        <p:nvPicPr>
          <p:cNvPr id="580" name="Soundec_White.png" descr="Soundec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67" y="211271"/>
            <a:ext cx="1039187" cy="1013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Kickoff">
            <a:extLst>
              <a:ext uri="{FF2B5EF4-FFF2-40B4-BE49-F238E27FC236}">
                <a16:creationId xmlns:a16="http://schemas.microsoft.com/office/drawing/2014/main" id="{DF9C4386-67C0-4065-8893-CD2C2E38E447}"/>
              </a:ext>
            </a:extLst>
          </p:cNvPr>
          <p:cNvSpPr txBox="1"/>
          <p:nvPr/>
        </p:nvSpPr>
        <p:spPr>
          <a:xfrm>
            <a:off x="6061214" y="6643607"/>
            <a:ext cx="11284272" cy="2914258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1437" tIns="71437" rIns="71437" bIns="71437" anchor="ctr">
            <a:spAutoFit/>
          </a:bodyPr>
          <a:lstStyle>
            <a:lvl1pPr>
              <a:defRPr sz="5600" b="0">
                <a:solidFill>
                  <a:srgbClr val="650F18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lvl="0">
              <a:defRPr/>
            </a:pPr>
            <a:r>
              <a:rPr lang="zh-CN" altLang="en-US" sz="6000" b="1" dirty="0"/>
              <a:t>九音科技声学芯片</a:t>
            </a:r>
            <a:r>
              <a:rPr lang="en-US" altLang="zh-CN" sz="6000" dirty="0"/>
              <a:t> </a:t>
            </a:r>
          </a:p>
          <a:p>
            <a:pPr lvl="0">
              <a:defRPr/>
            </a:pPr>
            <a:endParaRPr lang="en-US" altLang="zh-CN" sz="6000" dirty="0"/>
          </a:p>
          <a:p>
            <a:pPr lvl="0">
              <a:defRPr/>
            </a:pPr>
            <a:r>
              <a:rPr lang="zh-CN" altLang="en-US" sz="5400" dirty="0"/>
              <a:t>产品介绍</a:t>
            </a:r>
            <a:endParaRPr lang="en-US" altLang="zh-CN" sz="5400" dirty="0"/>
          </a:p>
        </p:txBody>
      </p:sp>
      <p:pic>
        <p:nvPicPr>
          <p:cNvPr id="3" name="图像" descr="图像">
            <a:extLst>
              <a:ext uri="{FF2B5EF4-FFF2-40B4-BE49-F238E27FC236}">
                <a16:creationId xmlns:a16="http://schemas.microsoft.com/office/drawing/2014/main" id="{BABC7EB0-2341-463A-80C5-E6C6583F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929" y="1825925"/>
            <a:ext cx="3734843" cy="36419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Kickoff">
            <a:extLst>
              <a:ext uri="{FF2B5EF4-FFF2-40B4-BE49-F238E27FC236}">
                <a16:creationId xmlns:a16="http://schemas.microsoft.com/office/drawing/2014/main" id="{31DD3E92-BD91-47CF-913B-D2B233C17CA8}"/>
              </a:ext>
            </a:extLst>
          </p:cNvPr>
          <p:cNvSpPr txBox="1"/>
          <p:nvPr/>
        </p:nvSpPr>
        <p:spPr>
          <a:xfrm>
            <a:off x="6492910" y="11211226"/>
            <a:ext cx="10420879" cy="698267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1437" tIns="71437" rIns="71437" bIns="71437" anchor="ctr">
            <a:spAutoFit/>
          </a:bodyPr>
          <a:lstStyle>
            <a:lvl1pPr>
              <a:defRPr sz="5600" b="0">
                <a:solidFill>
                  <a:srgbClr val="650F18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lvl="0">
              <a:defRPr/>
            </a:pPr>
            <a:r>
              <a:rPr lang="en-US" altLang="zh-CN" sz="3600" dirty="0" err="1"/>
              <a:t>Soundec</a:t>
            </a:r>
            <a:r>
              <a:rPr lang="en-US" altLang="zh-CN" sz="3600" dirty="0"/>
              <a:t>, 16/09/2020</a:t>
            </a:r>
          </a:p>
        </p:txBody>
      </p:sp>
    </p:spTree>
    <p:extLst>
      <p:ext uri="{BB962C8B-B14F-4D97-AF65-F5344CB8AC3E}">
        <p14:creationId xmlns:p14="http://schemas.microsoft.com/office/powerpoint/2010/main" val="5468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6613600" y="251890"/>
            <a:ext cx="7082066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Type-C ANC</a:t>
            </a:r>
            <a:r>
              <a:rPr lang="zh-CN" altLang="en-US" dirty="0"/>
              <a:t>耳机参考设计板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0E96E5-7DEA-4438-999D-9295836A7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25661">
            <a:off x="3981777" y="6253126"/>
            <a:ext cx="4844943" cy="18944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0DA0C84-BFF0-417A-B7F1-29407D15E009}"/>
              </a:ext>
            </a:extLst>
          </p:cNvPr>
          <p:cNvSpPr txBox="1"/>
          <p:nvPr/>
        </p:nvSpPr>
        <p:spPr>
          <a:xfrm>
            <a:off x="13903962" y="2761017"/>
            <a:ext cx="6796732" cy="9131345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Type-C ANC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耳机参考设计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基于</a:t>
            </a:r>
            <a:r>
              <a:rPr lang="en-US" altLang="zh-CN" b="0" dirty="0">
                <a:solidFill>
                  <a:srgbClr val="650F18"/>
                </a:solidFill>
              </a:rPr>
              <a:t> SNC8600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PCB: 	6 </a:t>
            </a:r>
            <a:r>
              <a:rPr lang="zh-CN" altLang="en-US" b="0" dirty="0">
                <a:solidFill>
                  <a:srgbClr val="650F18"/>
                </a:solidFill>
              </a:rPr>
              <a:t>层，双面板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长宽</a:t>
            </a:r>
            <a:r>
              <a:rPr kumimoji="0" lang="zh-CN" altLang="en-US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b="0" dirty="0">
                <a:solidFill>
                  <a:srgbClr val="650F18"/>
                </a:solidFill>
              </a:rPr>
              <a:t>	</a:t>
            </a:r>
            <a:r>
              <a:rPr kumimoji="0" lang="en-US" altLang="zh-CN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8.0mm x 13.5 mm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器件数</a:t>
            </a:r>
            <a:r>
              <a:rPr lang="en-US" altLang="zh-CN" b="0" dirty="0">
                <a:solidFill>
                  <a:srgbClr val="650F18"/>
                </a:solidFill>
              </a:rPr>
              <a:t>:	53 </a:t>
            </a:r>
            <a:r>
              <a:rPr lang="zh-CN" altLang="en-US" b="0" dirty="0">
                <a:solidFill>
                  <a:srgbClr val="650F18"/>
                </a:solidFill>
              </a:rPr>
              <a:t>个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650F18"/>
                </a:solidFill>
              </a:rPr>
              <a:t>功能</a:t>
            </a:r>
            <a:r>
              <a:rPr kumimoji="0" lang="en-US" altLang="zh-CN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-  Type-C </a:t>
            </a:r>
            <a:r>
              <a:rPr lang="zh-CN" altLang="en-US" b="0" dirty="0">
                <a:solidFill>
                  <a:srgbClr val="650F18"/>
                </a:solidFill>
              </a:rPr>
              <a:t>连接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立体声音乐回放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2 </a:t>
            </a:r>
            <a:r>
              <a:rPr lang="en-US" altLang="zh-CN" b="0" dirty="0" err="1">
                <a:solidFill>
                  <a:srgbClr val="650F18"/>
                </a:solidFill>
              </a:rPr>
              <a:t>Vrms</a:t>
            </a:r>
            <a:r>
              <a:rPr lang="en-US" altLang="zh-CN" b="0" dirty="0">
                <a:solidFill>
                  <a:srgbClr val="650F18"/>
                </a:solidFill>
              </a:rPr>
              <a:t> DAC </a:t>
            </a:r>
            <a:r>
              <a:rPr lang="zh-CN" altLang="en-US" b="0" dirty="0">
                <a:solidFill>
                  <a:srgbClr val="650F18"/>
                </a:solidFill>
              </a:rPr>
              <a:t>输出驱动力</a:t>
            </a:r>
            <a:r>
              <a:rPr lang="en-US" altLang="zh-CN" b="0" dirty="0">
                <a:solidFill>
                  <a:srgbClr val="650F18"/>
                </a:solidFill>
              </a:rPr>
              <a:t> 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16</a:t>
            </a:r>
            <a:r>
              <a:rPr kumimoji="0" lang="en-US" altLang="zh-CN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</a:t>
            </a: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负载下，输出功率可达</a:t>
            </a:r>
            <a:r>
              <a:rPr lang="en-US" altLang="zh-CN" b="0" dirty="0">
                <a:solidFill>
                  <a:srgbClr val="650F18"/>
                </a:solidFill>
                <a:sym typeface="Symbol" panose="05050102010706020507" pitchFamily="18" charset="2"/>
              </a:rPr>
              <a:t>64mW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FF+FB</a:t>
            </a:r>
            <a:r>
              <a:rPr lang="zh-CN" altLang="en-US" b="0" dirty="0">
                <a:solidFill>
                  <a:srgbClr val="650F18"/>
                </a:solidFill>
              </a:rPr>
              <a:t>下行</a:t>
            </a:r>
            <a:r>
              <a:rPr lang="en-US" altLang="zh-CN" b="0" dirty="0">
                <a:solidFill>
                  <a:srgbClr val="650F18"/>
                </a:solidFill>
              </a:rPr>
              <a:t>ANC 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上行</a:t>
            </a:r>
            <a:r>
              <a:rPr lang="en-US" altLang="zh-CN" b="0" dirty="0">
                <a:solidFill>
                  <a:srgbClr val="650F18"/>
                </a:solidFill>
              </a:rPr>
              <a:t>ENC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风噪消除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语音唤醒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按键识别</a:t>
            </a:r>
            <a:endParaRPr kumimoji="0" lang="zh-CN" altLang="en-US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C52D53-0C34-4784-91E5-629B41AB2DB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566829" y="5084078"/>
            <a:ext cx="1868990" cy="1143429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6E43769-9163-4B63-A6AB-26F71C6467E8}"/>
              </a:ext>
            </a:extLst>
          </p:cNvPr>
          <p:cNvSpPr txBox="1"/>
          <p:nvPr/>
        </p:nvSpPr>
        <p:spPr>
          <a:xfrm>
            <a:off x="3644829" y="4765722"/>
            <a:ext cx="19220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SNC8600</a:t>
            </a:r>
            <a:endParaRPr kumimoji="0" lang="zh-CN" altLang="en-US" sz="320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FDCE44-F41F-4118-861B-316DBB6866F7}"/>
              </a:ext>
            </a:extLst>
          </p:cNvPr>
          <p:cNvCxnSpPr/>
          <p:nvPr/>
        </p:nvCxnSpPr>
        <p:spPr>
          <a:xfrm>
            <a:off x="8002334" y="4964688"/>
            <a:ext cx="1093694" cy="1344706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E5EA2D-D2A1-4D2B-8365-5A54D9BE50AD}"/>
              </a:ext>
            </a:extLst>
          </p:cNvPr>
          <p:cNvCxnSpPr>
            <a:cxnSpLocks/>
          </p:cNvCxnSpPr>
          <p:nvPr/>
        </p:nvCxnSpPr>
        <p:spPr>
          <a:xfrm flipV="1">
            <a:off x="5867400" y="7488494"/>
            <a:ext cx="3815966" cy="2830373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4270A3C-D584-47B1-82D2-8D9F5BA8BCC4}"/>
              </a:ext>
            </a:extLst>
          </p:cNvPr>
          <p:cNvSpPr txBox="1"/>
          <p:nvPr/>
        </p:nvSpPr>
        <p:spPr>
          <a:xfrm rot="3000179">
            <a:off x="8228035" y="5013334"/>
            <a:ext cx="1444305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8.0mm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D5EC6D-C2C9-40A7-A3CF-C3A60F0708E6}"/>
              </a:ext>
            </a:extLst>
          </p:cNvPr>
          <p:cNvSpPr txBox="1"/>
          <p:nvPr/>
        </p:nvSpPr>
        <p:spPr>
          <a:xfrm rot="19273375">
            <a:off x="6070682" y="10008771"/>
            <a:ext cx="167193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24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.5mm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A999F98C-64A0-4A31-AF0D-B5A773A500BB}"/>
              </a:ext>
            </a:extLst>
          </p:cNvPr>
          <p:cNvSpPr txBox="1"/>
          <p:nvPr/>
        </p:nvSpPr>
        <p:spPr>
          <a:xfrm rot="3078165">
            <a:off x="9321416" y="3624788"/>
            <a:ext cx="1670328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</a:p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Speaker</a:t>
            </a:r>
          </a:p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Mic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AAEB78-0F8A-447C-8FE2-9D0756BEB2CD}"/>
              </a:ext>
            </a:extLst>
          </p:cNvPr>
          <p:cNvCxnSpPr>
            <a:cxnSpLocks/>
          </p:cNvCxnSpPr>
          <p:nvPr/>
        </p:nvCxnSpPr>
        <p:spPr>
          <a:xfrm flipV="1">
            <a:off x="7051016" y="6817617"/>
            <a:ext cx="2112652" cy="1648321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8B1CA5D-C9E0-4F75-8C8C-9A214FAEA7CC}"/>
              </a:ext>
            </a:extLst>
          </p:cNvPr>
          <p:cNvSpPr txBox="1"/>
          <p:nvPr/>
        </p:nvSpPr>
        <p:spPr>
          <a:xfrm rot="19273375">
            <a:off x="7476608" y="7495227"/>
            <a:ext cx="167193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13.5mm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512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6213671" y="326265"/>
            <a:ext cx="6796731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Type-C</a:t>
            </a:r>
            <a:r>
              <a:rPr lang="zh-CN" altLang="en-US" dirty="0"/>
              <a:t>抗噪耳机参考设计板</a:t>
            </a:r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DED37B-4D7E-42EF-AE8E-964B94495D8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96409" y="5719319"/>
            <a:ext cx="2775741" cy="1387098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9495C8-4DA0-4CDD-AF5B-1D92E7FB7983}"/>
              </a:ext>
            </a:extLst>
          </p:cNvPr>
          <p:cNvCxnSpPr>
            <a:cxnSpLocks/>
          </p:cNvCxnSpPr>
          <p:nvPr/>
        </p:nvCxnSpPr>
        <p:spPr>
          <a:xfrm>
            <a:off x="4206019" y="4608469"/>
            <a:ext cx="2994881" cy="1463725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6E43769-9163-4B63-A6AB-26F71C6467E8}"/>
              </a:ext>
            </a:extLst>
          </p:cNvPr>
          <p:cNvSpPr txBox="1"/>
          <p:nvPr/>
        </p:nvSpPr>
        <p:spPr>
          <a:xfrm>
            <a:off x="1074409" y="5400963"/>
            <a:ext cx="19220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SNC8600</a:t>
            </a:r>
            <a:endParaRPr kumimoji="0" lang="zh-CN" altLang="en-US" sz="320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DE6FEB-D5E5-46AB-9DE3-2918F014DB89}"/>
              </a:ext>
            </a:extLst>
          </p:cNvPr>
          <p:cNvSpPr txBox="1"/>
          <p:nvPr/>
        </p:nvSpPr>
        <p:spPr>
          <a:xfrm>
            <a:off x="3045263" y="3859174"/>
            <a:ext cx="19220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SNC1600</a:t>
            </a:r>
            <a:endParaRPr kumimoji="0" lang="zh-CN" altLang="en-US" sz="320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AA60074-5CA5-41B8-964F-5B328341B035}"/>
              </a:ext>
            </a:extLst>
          </p:cNvPr>
          <p:cNvCxnSpPr>
            <a:cxnSpLocks/>
          </p:cNvCxnSpPr>
          <p:nvPr/>
        </p:nvCxnSpPr>
        <p:spPr>
          <a:xfrm>
            <a:off x="3652633" y="7947805"/>
            <a:ext cx="884924" cy="1030430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062A7AB-8AB9-4AE3-911C-0383A3849538}"/>
              </a:ext>
            </a:extLst>
          </p:cNvPr>
          <p:cNvCxnSpPr>
            <a:cxnSpLocks/>
          </p:cNvCxnSpPr>
          <p:nvPr/>
        </p:nvCxnSpPr>
        <p:spPr>
          <a:xfrm flipV="1">
            <a:off x="4996849" y="5545343"/>
            <a:ext cx="4591678" cy="3572525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BDD25A84-491B-4758-866E-FBD74ABA8F3F}"/>
              </a:ext>
            </a:extLst>
          </p:cNvPr>
          <p:cNvSpPr txBox="1"/>
          <p:nvPr/>
        </p:nvSpPr>
        <p:spPr>
          <a:xfrm rot="3010247">
            <a:off x="2939066" y="8535595"/>
            <a:ext cx="144430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8.0mm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ABA0E06-FEED-430A-B315-85691E2BEFEB}"/>
              </a:ext>
            </a:extLst>
          </p:cNvPr>
          <p:cNvSpPr txBox="1"/>
          <p:nvPr/>
        </p:nvSpPr>
        <p:spPr>
          <a:xfrm rot="19172657">
            <a:off x="6698798" y="7267792"/>
            <a:ext cx="167193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35.0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mm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E48C4D7-9357-4AF3-9445-701B35C3A8B2}"/>
              </a:ext>
            </a:extLst>
          </p:cNvPr>
          <p:cNvSpPr txBox="1"/>
          <p:nvPr/>
        </p:nvSpPr>
        <p:spPr>
          <a:xfrm rot="2948355">
            <a:off x="1459193" y="9566842"/>
            <a:ext cx="1291252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To </a:t>
            </a:r>
          </a:p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USB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2359189-BA9B-424C-A531-6AAE02B3DB59}"/>
              </a:ext>
            </a:extLst>
          </p:cNvPr>
          <p:cNvSpPr txBox="1"/>
          <p:nvPr/>
        </p:nvSpPr>
        <p:spPr>
          <a:xfrm rot="3078165">
            <a:off x="9602373" y="2880336"/>
            <a:ext cx="1739258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To </a:t>
            </a:r>
          </a:p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Speaker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E2927E2-A83B-4E9B-9010-A66EB72DB1A4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9182843" y="3797889"/>
            <a:ext cx="848529" cy="678712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8DD53C9-3372-46EC-86D2-7AEF85683013}"/>
              </a:ext>
            </a:extLst>
          </p:cNvPr>
          <p:cNvCxnSpPr>
            <a:cxnSpLocks/>
            <a:stCxn id="224" idx="2"/>
            <a:endCxn id="230" idx="0"/>
          </p:cNvCxnSpPr>
          <p:nvPr/>
        </p:nvCxnSpPr>
        <p:spPr>
          <a:xfrm flipH="1">
            <a:off x="2531810" y="9057858"/>
            <a:ext cx="884924" cy="704202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851EC-84C4-48C8-AB92-13A3FAA128FF}"/>
              </a:ext>
            </a:extLst>
          </p:cNvPr>
          <p:cNvSpPr txBox="1"/>
          <p:nvPr/>
        </p:nvSpPr>
        <p:spPr>
          <a:xfrm>
            <a:off x="14393562" y="2413225"/>
            <a:ext cx="7561429" cy="10116230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Type-C 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抗噪耳机参考设计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基于</a:t>
            </a:r>
            <a:r>
              <a:rPr lang="en-US" altLang="zh-CN" b="0" dirty="0">
                <a:solidFill>
                  <a:srgbClr val="650F18"/>
                </a:solidFill>
              </a:rPr>
              <a:t>SNC8600 </a:t>
            </a:r>
            <a:r>
              <a:rPr lang="zh-CN" altLang="en-US" b="0" dirty="0">
                <a:solidFill>
                  <a:srgbClr val="650F18"/>
                </a:solidFill>
              </a:rPr>
              <a:t>和 </a:t>
            </a:r>
            <a:r>
              <a:rPr lang="en-US" altLang="zh-CN" b="0" dirty="0">
                <a:solidFill>
                  <a:srgbClr val="650F18"/>
                </a:solidFill>
              </a:rPr>
              <a:t>SNC1600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(</a:t>
            </a:r>
            <a:r>
              <a:rPr lang="zh-CN" altLang="en-US" b="0" dirty="0">
                <a:solidFill>
                  <a:srgbClr val="650F18"/>
                </a:solidFill>
              </a:rPr>
              <a:t>单传感器通话专利应用</a:t>
            </a:r>
            <a:r>
              <a:rPr lang="en-US" altLang="zh-CN" b="0" dirty="0">
                <a:solidFill>
                  <a:srgbClr val="650F18"/>
                </a:solidFill>
              </a:rPr>
              <a:t>)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PCB: 	4 </a:t>
            </a:r>
            <a:r>
              <a:rPr lang="zh-CN" altLang="en-US" b="0" dirty="0">
                <a:solidFill>
                  <a:srgbClr val="650F18"/>
                </a:solidFill>
              </a:rPr>
              <a:t>层，双面板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长宽</a:t>
            </a:r>
            <a:r>
              <a:rPr kumimoji="0" lang="zh-CN" altLang="en-US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b="0" dirty="0">
                <a:solidFill>
                  <a:srgbClr val="650F18"/>
                </a:solidFill>
              </a:rPr>
              <a:t>	</a:t>
            </a:r>
            <a:r>
              <a:rPr kumimoji="0" lang="en-US" altLang="zh-CN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8.0mm x 35.0 mm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器件数</a:t>
            </a:r>
            <a:r>
              <a:rPr lang="en-US" altLang="zh-CN" b="0" dirty="0">
                <a:solidFill>
                  <a:srgbClr val="650F18"/>
                </a:solidFill>
              </a:rPr>
              <a:t>:	58 </a:t>
            </a:r>
            <a:r>
              <a:rPr lang="zh-CN" altLang="en-US" b="0" dirty="0">
                <a:solidFill>
                  <a:srgbClr val="650F18"/>
                </a:solidFill>
              </a:rPr>
              <a:t>个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Features: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强噪声环境下清晰通话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不引起注意的腹语通话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Type-C </a:t>
            </a:r>
            <a:r>
              <a:rPr lang="zh-CN" altLang="en-US" b="0" dirty="0">
                <a:solidFill>
                  <a:srgbClr val="650F18"/>
                </a:solidFill>
              </a:rPr>
              <a:t>连接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立体声音乐回放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80</a:t>
            </a:r>
            <a:r>
              <a:rPr kumimoji="0" lang="en-US" altLang="zh-CN" sz="3200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</a:t>
            </a:r>
            <a:r>
              <a:rPr lang="en-US" altLang="zh-CN" b="0" dirty="0">
                <a:solidFill>
                  <a:srgbClr val="650F18"/>
                </a:solidFill>
              </a:rPr>
              <a:t> to</a:t>
            </a:r>
            <a:r>
              <a:rPr lang="zh-CN" altLang="en-US" b="0" dirty="0">
                <a:solidFill>
                  <a:srgbClr val="650F18"/>
                </a:solidFill>
              </a:rPr>
              <a:t> </a:t>
            </a:r>
            <a:r>
              <a:rPr lang="en-US" altLang="zh-CN" b="0" dirty="0">
                <a:solidFill>
                  <a:srgbClr val="650F18"/>
                </a:solidFill>
              </a:rPr>
              <a:t>180</a:t>
            </a:r>
            <a:r>
              <a:rPr kumimoji="0" lang="en-US" altLang="zh-CN" sz="3200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  </a:t>
            </a:r>
            <a:r>
              <a:rPr kumimoji="0" lang="zh-CN" altLang="en-US" sz="3200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的传感器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上行回声抑制</a:t>
            </a:r>
            <a:r>
              <a:rPr lang="en-US" altLang="zh-CN" b="0" dirty="0">
                <a:solidFill>
                  <a:srgbClr val="650F18"/>
                </a:solidFill>
              </a:rPr>
              <a:t>AEC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上行通话降噪</a:t>
            </a:r>
            <a:r>
              <a:rPr lang="en-US" altLang="zh-CN" b="0" dirty="0">
                <a:solidFill>
                  <a:srgbClr val="650F18"/>
                </a:solidFill>
              </a:rPr>
              <a:t>ENC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风噪消除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语音唤醒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按键识别</a:t>
            </a:r>
            <a:endParaRPr kumimoji="0" lang="zh-CN" altLang="en-US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C1FB5-9EBB-4D75-AFB1-3E94FB14E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6733">
            <a:off x="7671525" y="5766920"/>
            <a:ext cx="1411803" cy="5917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7E57E-0E9B-46C4-B64D-A81BC4722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01778">
            <a:off x="3721836" y="5661226"/>
            <a:ext cx="5955566" cy="142642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A128D03-E48B-4C7A-8846-C3F0B9EBDD29}"/>
              </a:ext>
            </a:extLst>
          </p:cNvPr>
          <p:cNvSpPr txBox="1"/>
          <p:nvPr/>
        </p:nvSpPr>
        <p:spPr>
          <a:xfrm>
            <a:off x="6911361" y="3859174"/>
            <a:ext cx="9650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正面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4EB1DC-07A2-419A-A618-B6AA252B527E}"/>
              </a:ext>
            </a:extLst>
          </p:cNvPr>
          <p:cNvSpPr txBox="1"/>
          <p:nvPr/>
        </p:nvSpPr>
        <p:spPr>
          <a:xfrm>
            <a:off x="7200900" y="10628080"/>
            <a:ext cx="9650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反面</a:t>
            </a:r>
          </a:p>
        </p:txBody>
      </p:sp>
    </p:spTree>
    <p:extLst>
      <p:ext uri="{BB962C8B-B14F-4D97-AF65-F5344CB8AC3E}">
        <p14:creationId xmlns:p14="http://schemas.microsoft.com/office/powerpoint/2010/main" val="27480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8327942" y="326265"/>
            <a:ext cx="5078312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dirty="0"/>
              <a:t>会议音箱参考设计板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851EC-84C4-48C8-AB92-13A3FAA128FF}"/>
              </a:ext>
            </a:extLst>
          </p:cNvPr>
          <p:cNvSpPr txBox="1"/>
          <p:nvPr/>
        </p:nvSpPr>
        <p:spPr>
          <a:xfrm>
            <a:off x="14398651" y="2441623"/>
            <a:ext cx="7561429" cy="9562232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会议音箱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基于</a:t>
            </a:r>
            <a:r>
              <a:rPr lang="en-US" altLang="zh-CN" b="0" dirty="0">
                <a:solidFill>
                  <a:srgbClr val="650F18"/>
                </a:solidFill>
              </a:rPr>
              <a:t>SNC8600 + BT</a:t>
            </a:r>
            <a:r>
              <a:rPr lang="zh-CN" altLang="en-US" b="0" dirty="0">
                <a:solidFill>
                  <a:srgbClr val="650F18"/>
                </a:solidFill>
              </a:rPr>
              <a:t>芯片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PCB: 	4 </a:t>
            </a:r>
            <a:r>
              <a:rPr lang="zh-CN" altLang="en-US" b="0" dirty="0">
                <a:solidFill>
                  <a:srgbClr val="650F18"/>
                </a:solidFill>
              </a:rPr>
              <a:t>层，双面板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长宽</a:t>
            </a:r>
            <a:r>
              <a:rPr kumimoji="0" lang="zh-CN" altLang="en-US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b="0" dirty="0">
                <a:solidFill>
                  <a:srgbClr val="650F18"/>
                </a:solidFill>
              </a:rPr>
              <a:t>	</a:t>
            </a:r>
            <a:r>
              <a:rPr kumimoji="0" lang="en-US" altLang="zh-CN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40mm x 30 mm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器件数</a:t>
            </a:r>
            <a:r>
              <a:rPr lang="en-US" altLang="zh-CN" b="0" dirty="0">
                <a:solidFill>
                  <a:srgbClr val="650F18"/>
                </a:solidFill>
              </a:rPr>
              <a:t>:	111 </a:t>
            </a:r>
            <a:r>
              <a:rPr lang="zh-CN" altLang="en-US" b="0" dirty="0">
                <a:solidFill>
                  <a:srgbClr val="650F18"/>
                </a:solidFill>
              </a:rPr>
              <a:t>个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Features: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USB</a:t>
            </a:r>
            <a:r>
              <a:rPr lang="zh-CN" altLang="en-US" b="0" dirty="0">
                <a:solidFill>
                  <a:srgbClr val="650F18"/>
                </a:solidFill>
              </a:rPr>
              <a:t>连接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BT</a:t>
            </a:r>
            <a:r>
              <a:rPr lang="zh-CN" altLang="en-US" b="0" dirty="0">
                <a:solidFill>
                  <a:srgbClr val="650F18"/>
                </a:solidFill>
              </a:rPr>
              <a:t>无线连接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立体声输出，</a:t>
            </a:r>
            <a:r>
              <a:rPr lang="en-US" altLang="zh-CN" b="0" dirty="0">
                <a:solidFill>
                  <a:srgbClr val="650F18"/>
                </a:solidFill>
              </a:rPr>
              <a:t>8</a:t>
            </a:r>
            <a:r>
              <a:rPr lang="en-US" altLang="zh-CN" b="0" dirty="0">
                <a:solidFill>
                  <a:srgbClr val="650F18"/>
                </a:solidFill>
                <a:sym typeface="Symbol" panose="05050102010706020507" pitchFamily="18" charset="2"/>
              </a:rPr>
              <a:t></a:t>
            </a: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差分输出功率</a:t>
            </a:r>
            <a:r>
              <a:rPr lang="en-US" altLang="zh-CN" b="0" dirty="0">
                <a:solidFill>
                  <a:srgbClr val="650F18"/>
                </a:solidFill>
                <a:sym typeface="Symbol" panose="05050102010706020507" pitchFamily="18" charset="2"/>
              </a:rPr>
              <a:t>1.5W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  <a:sym typeface="Symbol" panose="05050102010706020507" pitchFamily="18" charset="2"/>
              </a:rPr>
              <a:t>8</a:t>
            </a: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路</a:t>
            </a:r>
            <a:r>
              <a:rPr lang="en-US" altLang="zh-CN" b="0" dirty="0">
                <a:solidFill>
                  <a:srgbClr val="650F18"/>
                </a:solidFill>
                <a:sym typeface="Symbol" panose="05050102010706020507" pitchFamily="18" charset="2"/>
              </a:rPr>
              <a:t>DMIC</a:t>
            </a: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输入</a:t>
            </a:r>
            <a:endParaRPr lang="en-US" altLang="zh-CN" b="0" dirty="0">
              <a:solidFill>
                <a:srgbClr val="650F18"/>
              </a:solidFill>
              <a:sym typeface="Symbol" panose="05050102010706020507" pitchFamily="18" charset="2"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锂电池充电</a:t>
            </a:r>
            <a:endParaRPr lang="en-US" altLang="zh-CN" b="0" dirty="0">
              <a:solidFill>
                <a:srgbClr val="650F18"/>
              </a:solidFill>
              <a:sym typeface="Symbol" panose="05050102010706020507" pitchFamily="18" charset="2"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自动定向拾音</a:t>
            </a:r>
            <a:endParaRPr lang="en-US" altLang="zh-CN" b="0" dirty="0">
              <a:solidFill>
                <a:srgbClr val="650F18"/>
              </a:solidFill>
              <a:sym typeface="Symbol" panose="05050102010706020507" pitchFamily="18" charset="2"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自动增益控制</a:t>
            </a:r>
            <a:endParaRPr lang="en-US" altLang="zh-CN" b="0" dirty="0">
              <a:solidFill>
                <a:srgbClr val="650F18"/>
              </a:solidFill>
              <a:sym typeface="Symbol" panose="05050102010706020507" pitchFamily="18" charset="2"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回声消除</a:t>
            </a:r>
            <a:endParaRPr lang="en-US" altLang="zh-CN" b="0" dirty="0">
              <a:solidFill>
                <a:srgbClr val="650F18"/>
              </a:solidFill>
              <a:sym typeface="Symbol" panose="05050102010706020507" pitchFamily="18" charset="2"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噪声消除</a:t>
            </a:r>
            <a:endParaRPr lang="en-US" altLang="zh-CN" b="0" dirty="0">
              <a:solidFill>
                <a:srgbClr val="650F18"/>
              </a:solidFill>
              <a:sym typeface="Symbol" panose="05050102010706020507" pitchFamily="18" charset="2"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  <a:sym typeface="Symbol" panose="05050102010706020507" pitchFamily="18" charset="2"/>
              </a:rPr>
              <a:t>音效处理</a:t>
            </a:r>
            <a:endParaRPr lang="en-US" altLang="zh-CN" b="0" dirty="0">
              <a:solidFill>
                <a:srgbClr val="650F18"/>
              </a:solidFill>
              <a:sym typeface="Symbol" panose="05050102010706020507" pitchFamily="18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06BED4-7EBF-4ECA-AB44-997AD574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51" y="3678516"/>
            <a:ext cx="4669884" cy="35402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4C9980-7402-45C6-831F-38F6E8CDC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50" y="8106482"/>
            <a:ext cx="4766311" cy="358162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F171F6-C4B9-4F54-A414-217BF9F50F94}"/>
              </a:ext>
            </a:extLst>
          </p:cNvPr>
          <p:cNvCxnSpPr/>
          <p:nvPr/>
        </p:nvCxnSpPr>
        <p:spPr>
          <a:xfrm>
            <a:off x="4956150" y="3359416"/>
            <a:ext cx="4669885" cy="0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7F0B9CE-2552-4234-AD8E-E19E2ACA7F07}"/>
              </a:ext>
            </a:extLst>
          </p:cNvPr>
          <p:cNvCxnSpPr>
            <a:cxnSpLocks/>
          </p:cNvCxnSpPr>
          <p:nvPr/>
        </p:nvCxnSpPr>
        <p:spPr>
          <a:xfrm>
            <a:off x="9985350" y="3716616"/>
            <a:ext cx="0" cy="3502196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E76B66-07A0-461A-9C75-A496717C848B}"/>
              </a:ext>
            </a:extLst>
          </p:cNvPr>
          <p:cNvSpPr txBox="1"/>
          <p:nvPr/>
        </p:nvSpPr>
        <p:spPr>
          <a:xfrm>
            <a:off x="6674059" y="2741754"/>
            <a:ext cx="13304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40mm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EB7B68-81D7-476C-A058-A4618264A590}"/>
              </a:ext>
            </a:extLst>
          </p:cNvPr>
          <p:cNvSpPr txBox="1"/>
          <p:nvPr/>
        </p:nvSpPr>
        <p:spPr>
          <a:xfrm rot="5400000">
            <a:off x="9862364" y="5130308"/>
            <a:ext cx="13304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0mm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2708BE-34FD-46E3-A281-1CD13BDC7FE0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401412" y="5910877"/>
            <a:ext cx="2577849" cy="318356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997BAA0-8802-49D8-AD0D-3788FB78599A}"/>
              </a:ext>
            </a:extLst>
          </p:cNvPr>
          <p:cNvSpPr txBox="1"/>
          <p:nvPr/>
        </p:nvSpPr>
        <p:spPr>
          <a:xfrm>
            <a:off x="2479412" y="5910877"/>
            <a:ext cx="19220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SNC8600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8912C7F-F1ED-4004-9481-A0C76342387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386305" y="10073984"/>
            <a:ext cx="1549531" cy="318356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E193432-436C-4E77-856E-9B94B99FAF4B}"/>
              </a:ext>
            </a:extLst>
          </p:cNvPr>
          <p:cNvSpPr txBox="1"/>
          <p:nvPr/>
        </p:nvSpPr>
        <p:spPr>
          <a:xfrm>
            <a:off x="2464305" y="10073984"/>
            <a:ext cx="19220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BT Chip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ACEAFE0-5895-46EE-BA24-12D050252DC5}"/>
              </a:ext>
            </a:extLst>
          </p:cNvPr>
          <p:cNvSpPr txBox="1"/>
          <p:nvPr/>
        </p:nvSpPr>
        <p:spPr>
          <a:xfrm>
            <a:off x="2942801" y="3678516"/>
            <a:ext cx="9650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正面</a:t>
            </a: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44B7D31-934A-4499-A5C0-13779EFDA08B}"/>
              </a:ext>
            </a:extLst>
          </p:cNvPr>
          <p:cNvSpPr txBox="1"/>
          <p:nvPr/>
        </p:nvSpPr>
        <p:spPr>
          <a:xfrm>
            <a:off x="2957908" y="8101732"/>
            <a:ext cx="9650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反面</a:t>
            </a:r>
          </a:p>
        </p:txBody>
      </p:sp>
    </p:spTree>
    <p:extLst>
      <p:ext uri="{BB962C8B-B14F-4D97-AF65-F5344CB8AC3E}">
        <p14:creationId xmlns:p14="http://schemas.microsoft.com/office/powerpoint/2010/main" val="33872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9109255" y="326265"/>
            <a:ext cx="398185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dirty="0"/>
              <a:t>蓝牙耳机开发板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851EC-84C4-48C8-AB92-13A3FAA128FF}"/>
              </a:ext>
            </a:extLst>
          </p:cNvPr>
          <p:cNvSpPr txBox="1"/>
          <p:nvPr/>
        </p:nvSpPr>
        <p:spPr>
          <a:xfrm>
            <a:off x="14326960" y="2994466"/>
            <a:ext cx="7561429" cy="8577347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蓝牙耳机开发板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基于</a:t>
            </a:r>
            <a:r>
              <a:rPr lang="en-US" altLang="zh-CN" b="0" dirty="0">
                <a:solidFill>
                  <a:srgbClr val="650F18"/>
                </a:solidFill>
              </a:rPr>
              <a:t>SNC8600+SNC1600+ BT</a:t>
            </a:r>
            <a:r>
              <a:rPr lang="zh-CN" altLang="en-US" b="0" dirty="0">
                <a:solidFill>
                  <a:srgbClr val="650F18"/>
                </a:solidFill>
              </a:rPr>
              <a:t>芯片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PCB: 	4 </a:t>
            </a:r>
            <a:r>
              <a:rPr lang="zh-CN" altLang="en-US" b="0" dirty="0">
                <a:solidFill>
                  <a:srgbClr val="650F18"/>
                </a:solidFill>
              </a:rPr>
              <a:t>层，单面版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长宽</a:t>
            </a:r>
            <a:r>
              <a:rPr kumimoji="0" lang="zh-CN" altLang="en-US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b="0" dirty="0">
                <a:solidFill>
                  <a:srgbClr val="650F18"/>
                </a:solidFill>
              </a:rPr>
              <a:t>	5</a:t>
            </a:r>
            <a:r>
              <a:rPr kumimoji="0" lang="en-US" altLang="zh-CN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0mm x </a:t>
            </a:r>
            <a:r>
              <a:rPr lang="en-US" altLang="zh-CN" b="0" dirty="0">
                <a:solidFill>
                  <a:srgbClr val="650F18"/>
                </a:solidFill>
              </a:rPr>
              <a:t>40</a:t>
            </a:r>
            <a:r>
              <a:rPr kumimoji="0" lang="en-US" altLang="zh-CN" b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mm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器件数</a:t>
            </a:r>
            <a:r>
              <a:rPr lang="en-US" altLang="zh-CN" b="0" dirty="0">
                <a:solidFill>
                  <a:srgbClr val="650F18"/>
                </a:solidFill>
              </a:rPr>
              <a:t>:	NA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0" dirty="0">
              <a:solidFill>
                <a:srgbClr val="650F18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Features: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蓝牙耳机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TWS</a:t>
            </a:r>
            <a:r>
              <a:rPr lang="zh-CN" altLang="en-US" b="0" dirty="0">
                <a:solidFill>
                  <a:srgbClr val="650F18"/>
                </a:solidFill>
              </a:rPr>
              <a:t>耳机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zh-CN" altLang="en-US" b="0" dirty="0">
                <a:solidFill>
                  <a:srgbClr val="650F18"/>
                </a:solidFill>
              </a:rPr>
              <a:t>麦克拾音或耳道拾音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zh-CN" b="0" dirty="0">
                <a:solidFill>
                  <a:srgbClr val="650F18"/>
                </a:solidFill>
              </a:rPr>
              <a:t>FF+FB</a:t>
            </a:r>
            <a:r>
              <a:rPr lang="zh-CN" altLang="en-US" b="0" dirty="0">
                <a:solidFill>
                  <a:srgbClr val="650F18"/>
                </a:solidFill>
              </a:rPr>
              <a:t>下行</a:t>
            </a:r>
            <a:r>
              <a:rPr lang="en-US" altLang="zh-CN" b="0" dirty="0">
                <a:solidFill>
                  <a:srgbClr val="650F18"/>
                </a:solidFill>
              </a:rPr>
              <a:t>ANC 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上行</a:t>
            </a:r>
            <a:r>
              <a:rPr lang="en-US" altLang="zh-CN" b="0" dirty="0">
                <a:solidFill>
                  <a:srgbClr val="650F18"/>
                </a:solidFill>
              </a:rPr>
              <a:t>ENC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风噪消除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语音唤醒</a:t>
            </a:r>
            <a:endParaRPr lang="en-US" altLang="zh-CN" b="0" dirty="0">
              <a:solidFill>
                <a:srgbClr val="650F18"/>
              </a:solidFill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b="0" dirty="0">
                <a:solidFill>
                  <a:srgbClr val="650F18"/>
                </a:solidFill>
              </a:rPr>
              <a:t>按键识别</a:t>
            </a:r>
            <a:endParaRPr kumimoji="0" lang="zh-CN" altLang="en-US" b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150069-6D1B-42B5-A51B-EEEFA7D3D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4670">
            <a:off x="4760606" y="4584280"/>
            <a:ext cx="4373995" cy="555639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7F194F-DB87-47AD-B6B6-FAD01EFEF347}"/>
              </a:ext>
            </a:extLst>
          </p:cNvPr>
          <p:cNvCxnSpPr>
            <a:cxnSpLocks/>
          </p:cNvCxnSpPr>
          <p:nvPr/>
        </p:nvCxnSpPr>
        <p:spPr>
          <a:xfrm flipV="1">
            <a:off x="3245157" y="3616016"/>
            <a:ext cx="3950534" cy="3472158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B95C06-633B-41B3-B9D5-2689006AD3E1}"/>
              </a:ext>
            </a:extLst>
          </p:cNvPr>
          <p:cNvCxnSpPr>
            <a:cxnSpLocks/>
          </p:cNvCxnSpPr>
          <p:nvPr/>
        </p:nvCxnSpPr>
        <p:spPr>
          <a:xfrm>
            <a:off x="8023641" y="3779796"/>
            <a:ext cx="2692681" cy="3017905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FFB8723-8215-4A19-86BD-F1C7AC35B071}"/>
              </a:ext>
            </a:extLst>
          </p:cNvPr>
          <p:cNvSpPr txBox="1"/>
          <p:nvPr/>
        </p:nvSpPr>
        <p:spPr>
          <a:xfrm rot="19027071">
            <a:off x="4252047" y="4775208"/>
            <a:ext cx="12856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0mm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AE5D9E-3491-4DC2-9008-263F73036C0E}"/>
              </a:ext>
            </a:extLst>
          </p:cNvPr>
          <p:cNvSpPr txBox="1"/>
          <p:nvPr/>
        </p:nvSpPr>
        <p:spPr>
          <a:xfrm rot="2883241">
            <a:off x="9071141" y="4691291"/>
            <a:ext cx="13304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0mm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68BA9EB-3332-4C37-BEAB-CBF4B436F7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865797" y="7362477"/>
            <a:ext cx="1591045" cy="1634875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504B8CD-DBD8-4F34-8A5E-3CAB20E94737}"/>
              </a:ext>
            </a:extLst>
          </p:cNvPr>
          <p:cNvSpPr txBox="1"/>
          <p:nvPr/>
        </p:nvSpPr>
        <p:spPr>
          <a:xfrm>
            <a:off x="9456842" y="8678996"/>
            <a:ext cx="19220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SNC8600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DA898D5-11ED-4163-A3EC-3F02B910A8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869797" y="7088174"/>
            <a:ext cx="2658932" cy="2376037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4F8F4AB-0F8A-410F-9495-59107FF9232F}"/>
              </a:ext>
            </a:extLst>
          </p:cNvPr>
          <p:cNvSpPr txBox="1"/>
          <p:nvPr/>
        </p:nvSpPr>
        <p:spPr>
          <a:xfrm>
            <a:off x="1947797" y="9145855"/>
            <a:ext cx="19220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BT Chip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98DA37A-CD4F-4C68-B083-75AFEB76562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56588" y="8830937"/>
            <a:ext cx="1777233" cy="1590530"/>
          </a:xfrm>
          <a:prstGeom prst="straightConnector1">
            <a:avLst/>
          </a:prstGeom>
          <a:noFill/>
          <a:ln w="381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652A9FF-9E97-4F79-893F-F50A5C321079}"/>
              </a:ext>
            </a:extLst>
          </p:cNvPr>
          <p:cNvSpPr txBox="1"/>
          <p:nvPr/>
        </p:nvSpPr>
        <p:spPr>
          <a:xfrm>
            <a:off x="2434588" y="10103111"/>
            <a:ext cx="19220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SNC1600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79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21223201" y="254358"/>
            <a:ext cx="249106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sz="4800" dirty="0">
                <a:latin typeface="Microsoft Sans Serif" panose="020B0604020202020204" pitchFamily="34" charset="0"/>
                <a:ea typeface="Microsoft YaHei Light" panose="020B0502040204020203" pitchFamily="34" charset="-122"/>
                <a:cs typeface="Microsoft Sans Serif" panose="020B0604020202020204" pitchFamily="34" charset="0"/>
              </a:rPr>
              <a:t>客户支持</a:t>
            </a:r>
            <a:endParaRPr lang="zh-CN" altLang="en-US" dirty="0">
              <a:latin typeface="Microsoft Sans Serif" panose="020B0604020202020204" pitchFamily="34" charset="0"/>
              <a:ea typeface="Microsoft YaHe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AAD78B7-9E5F-4CD7-ACDC-574976319A64}"/>
              </a:ext>
            </a:extLst>
          </p:cNvPr>
          <p:cNvSpPr txBox="1">
            <a:spLocks/>
          </p:cNvSpPr>
          <p:nvPr/>
        </p:nvSpPr>
        <p:spPr>
          <a:xfrm>
            <a:off x="1729335" y="2319880"/>
            <a:ext cx="20475389" cy="9986420"/>
          </a:xfrm>
          <a:prstGeom prst="rect">
            <a:avLst/>
          </a:prstGeom>
        </p:spPr>
        <p:txBody>
          <a:bodyPr>
            <a:noAutofit/>
          </a:bodyPr>
          <a:lstStyle>
            <a:lvl1pPr marL="568325" marR="0" indent="-56832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37051" marR="0" indent="-695739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38250" marR="0" indent="-609600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570037" marR="0" indent="-711200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7755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327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6899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1471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043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4400" b="1" dirty="0">
                <a:solidFill>
                  <a:srgbClr val="650F18"/>
                </a:solidFill>
              </a:rPr>
              <a:t>客户支持团队：</a:t>
            </a:r>
            <a:endParaRPr lang="en-US" altLang="zh-CN" sz="4400" b="1" dirty="0">
              <a:solidFill>
                <a:srgbClr val="650F18"/>
              </a:solidFill>
            </a:endParaRPr>
          </a:p>
          <a:p>
            <a:pPr lvl="3"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650F18"/>
                </a:solidFill>
              </a:rPr>
              <a:t>专职客户经理和项目经理</a:t>
            </a:r>
            <a:endParaRPr lang="en-US" altLang="zh-CN" sz="4400" dirty="0">
              <a:solidFill>
                <a:srgbClr val="650F18"/>
              </a:solidFill>
            </a:endParaRPr>
          </a:p>
          <a:p>
            <a:pPr lvl="3"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650F18"/>
                </a:solidFill>
              </a:rPr>
              <a:t>专职软硬件技术支持团队</a:t>
            </a:r>
            <a:endParaRPr lang="en-US" altLang="zh-CN" sz="4400" dirty="0">
              <a:solidFill>
                <a:srgbClr val="650F18"/>
              </a:solidFill>
            </a:endParaRPr>
          </a:p>
          <a:p>
            <a:pPr hangingPunct="1"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4400" b="1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开发技术资料：</a:t>
            </a:r>
            <a:endParaRPr lang="en-US" altLang="zh-CN" sz="4400" b="1" dirty="0">
              <a:solidFill>
                <a:srgbClr val="650F18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3"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产品规格书</a:t>
            </a:r>
            <a:endParaRPr lang="en-US" altLang="zh-CN" sz="4400" dirty="0">
              <a:solidFill>
                <a:srgbClr val="650F18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3"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产品用户手册</a:t>
            </a:r>
            <a:endParaRPr lang="en-US" altLang="zh-CN" sz="4400" dirty="0">
              <a:solidFill>
                <a:srgbClr val="650F18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3"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SDK</a:t>
            </a:r>
            <a:r>
              <a:rPr lang="zh-CN" altLang="en-US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开发包</a:t>
            </a:r>
            <a:endParaRPr lang="en-US" altLang="zh-CN" sz="4400" dirty="0">
              <a:solidFill>
                <a:srgbClr val="650F18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3"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参考设计：电路图</a:t>
            </a:r>
            <a:r>
              <a:rPr lang="en-US" altLang="zh-CN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+ </a:t>
            </a:r>
            <a:r>
              <a:rPr lang="zh-CN" altLang="en-US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版图</a:t>
            </a:r>
            <a:r>
              <a:rPr lang="en-US" altLang="zh-CN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+ </a:t>
            </a:r>
            <a:r>
              <a:rPr lang="zh-CN" altLang="en-US" sz="44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器件清单，应用软件</a:t>
            </a:r>
            <a:endParaRPr lang="en-US" altLang="zh-CN" sz="4400" dirty="0">
              <a:solidFill>
                <a:srgbClr val="650F18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OUNDEC"/>
          <p:cNvSpPr txBox="1"/>
          <p:nvPr/>
        </p:nvSpPr>
        <p:spPr>
          <a:xfrm>
            <a:off x="1187404" y="342719"/>
            <a:ext cx="2715388" cy="75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2F0F0"/>
                </a:solidFill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>
                <a:ln>
                  <a:noFill/>
                </a:ln>
                <a:solidFill>
                  <a:srgbClr val="F2F0F0"/>
                </a:solidFill>
                <a:effectLst/>
                <a:uLnTx/>
                <a:uFillTx/>
                <a:latin typeface="Helvetica Neue"/>
                <a:sym typeface="Helvetica Neue"/>
              </a:rPr>
              <a:t>SOUNDEC</a:t>
            </a:r>
          </a:p>
        </p:txBody>
      </p:sp>
      <p:pic>
        <p:nvPicPr>
          <p:cNvPr id="580" name="Soundec_White.png" descr="Soundec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67" y="211271"/>
            <a:ext cx="1039187" cy="1013336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了解更多SOUNDEC技术"/>
          <p:cNvSpPr txBox="1"/>
          <p:nvPr/>
        </p:nvSpPr>
        <p:spPr>
          <a:xfrm>
            <a:off x="8163032" y="6401144"/>
            <a:ext cx="8057936" cy="913711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 b="0">
                <a:solidFill>
                  <a:srgbClr val="5E5E5E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Microsoft Sans Serif"/>
                <a:ea typeface="Microsoft Sans Serif"/>
                <a:cs typeface="Microsoft Sans Serif"/>
                <a:sym typeface="Microsoft Sans Serif"/>
              </a:rPr>
              <a:t>谢谢！</a:t>
            </a:r>
            <a:endParaRPr kumimoji="0" sz="5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Microsoft Sans Serif"/>
              <a:ea typeface="Microsoft Sans Serif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8869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20103098" y="327281"/>
            <a:ext cx="3664464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sz="4800" dirty="0"/>
              <a:t>关于九音科技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AAD78B7-9E5F-4CD7-ACDC-574976319A64}"/>
              </a:ext>
            </a:extLst>
          </p:cNvPr>
          <p:cNvSpPr txBox="1">
            <a:spLocks/>
          </p:cNvSpPr>
          <p:nvPr/>
        </p:nvSpPr>
        <p:spPr>
          <a:xfrm>
            <a:off x="1708315" y="1970152"/>
            <a:ext cx="20514455" cy="3754169"/>
          </a:xfrm>
          <a:prstGeom prst="rect">
            <a:avLst/>
          </a:prstGeom>
        </p:spPr>
        <p:txBody>
          <a:bodyPr>
            <a:noAutofit/>
          </a:bodyPr>
          <a:lstStyle>
            <a:lvl1pPr marL="568325" marR="0" indent="-56832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37051" marR="0" indent="-695739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38250" marR="0" indent="-609600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570037" marR="0" indent="-711200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7755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327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6899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1471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043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650F18"/>
                </a:solidFill>
              </a:rPr>
              <a:t>九音科技（</a:t>
            </a:r>
            <a:r>
              <a:rPr lang="en-US" altLang="zh-CN" sz="4000" dirty="0" err="1">
                <a:solidFill>
                  <a:srgbClr val="650F18"/>
                </a:solidFill>
              </a:rPr>
              <a:t>Soundec</a:t>
            </a:r>
            <a:r>
              <a:rPr lang="en-US" altLang="zh-CN" sz="4000" dirty="0">
                <a:solidFill>
                  <a:srgbClr val="650F18"/>
                </a:solidFill>
              </a:rPr>
              <a:t>), </a:t>
            </a:r>
            <a:r>
              <a:rPr lang="zh-CN" altLang="en-US" sz="40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专注音频领域研发和应用，提供软硬件相结合的整体方案。</a:t>
            </a:r>
            <a:endParaRPr lang="en-US" altLang="zh-CN" sz="4000" dirty="0">
              <a:solidFill>
                <a:srgbClr val="650F18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650F18"/>
                </a:solidFill>
              </a:rPr>
              <a:t>总部位于中国深圳，在日本东京设立科研实验室，由资深科学家进行基础研发。</a:t>
            </a:r>
            <a:endParaRPr lang="en-US" altLang="zh-CN" sz="4000" dirty="0">
              <a:solidFill>
                <a:srgbClr val="650F18"/>
              </a:solidFill>
            </a:endParaRPr>
          </a:p>
          <a:p>
            <a:pPr hangingPunct="1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公司在中国、美国、日本和欧盟拥有多项语音发明基础专利。</a:t>
            </a:r>
            <a:endParaRPr lang="en-US" altLang="zh-CN" sz="4000" dirty="0">
              <a:solidFill>
                <a:srgbClr val="650F18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US Patent No: 7,881, 483 B2…">
            <a:extLst>
              <a:ext uri="{FF2B5EF4-FFF2-40B4-BE49-F238E27FC236}">
                <a16:creationId xmlns:a16="http://schemas.microsoft.com/office/drawing/2014/main" id="{429D3053-FFEB-4946-B496-1081F1898B5B}"/>
              </a:ext>
            </a:extLst>
          </p:cNvPr>
          <p:cNvSpPr txBox="1"/>
          <p:nvPr/>
        </p:nvSpPr>
        <p:spPr>
          <a:xfrm>
            <a:off x="13444481" y="6739653"/>
            <a:ext cx="5395843" cy="1390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3300" b="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lang="zh-CN" altLang="en-US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单传感器双向通讯设备</a:t>
            </a:r>
            <a:endParaRPr lang="en-US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>
              <a:defRPr sz="3300" b="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 Patent No: 	7,881, 483 B2</a:t>
            </a:r>
            <a:endParaRPr sz="24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>
              <a:defRPr b="0">
                <a:solidFill>
                  <a:srgbClr val="92929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Japan Patent No: </a:t>
            </a:r>
            <a:r>
              <a:rPr lang="en-US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4446125</a:t>
            </a:r>
            <a:r>
              <a:rPr lang="en-US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4888852</a:t>
            </a:r>
          </a:p>
        </p:txBody>
      </p:sp>
      <p:pic>
        <p:nvPicPr>
          <p:cNvPr id="14" name="图像" descr="图像">
            <a:extLst>
              <a:ext uri="{FF2B5EF4-FFF2-40B4-BE49-F238E27FC236}">
                <a16:creationId xmlns:a16="http://schemas.microsoft.com/office/drawing/2014/main" id="{97462E0B-5B9A-451D-8D15-1C504CD2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66" r="695" b="44416"/>
          <a:stretch>
            <a:fillRect/>
          </a:stretch>
        </p:blipFill>
        <p:spPr>
          <a:xfrm>
            <a:off x="2317121" y="6214465"/>
            <a:ext cx="2965748" cy="2965748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6" name="US Patent No: 7,072,476 B2…">
            <a:extLst>
              <a:ext uri="{FF2B5EF4-FFF2-40B4-BE49-F238E27FC236}">
                <a16:creationId xmlns:a16="http://schemas.microsoft.com/office/drawing/2014/main" id="{AA6EB77C-045C-4925-8D7E-9A3283213C21}"/>
              </a:ext>
            </a:extLst>
          </p:cNvPr>
          <p:cNvSpPr txBox="1"/>
          <p:nvPr/>
        </p:nvSpPr>
        <p:spPr>
          <a:xfrm>
            <a:off x="1708315" y="9670357"/>
            <a:ext cx="4281980" cy="102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b="0">
                <a:solidFill>
                  <a:srgbClr val="92929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 Patent No: 7,072,476 B2</a:t>
            </a:r>
          </a:p>
          <a:p>
            <a:pPr algn="l">
              <a:defRPr sz="3300" b="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Audio Headset</a:t>
            </a:r>
          </a:p>
        </p:txBody>
      </p:sp>
      <p:sp>
        <p:nvSpPr>
          <p:cNvPr id="18" name="US Patent No: 7,826,805 B2…">
            <a:extLst>
              <a:ext uri="{FF2B5EF4-FFF2-40B4-BE49-F238E27FC236}">
                <a16:creationId xmlns:a16="http://schemas.microsoft.com/office/drawing/2014/main" id="{82B90C32-38CC-4849-8356-364285999827}"/>
              </a:ext>
            </a:extLst>
          </p:cNvPr>
          <p:cNvSpPr txBox="1"/>
          <p:nvPr/>
        </p:nvSpPr>
        <p:spPr>
          <a:xfrm>
            <a:off x="4850792" y="11635827"/>
            <a:ext cx="5878882" cy="152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b="0">
                <a:solidFill>
                  <a:srgbClr val="92929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 Patent No: 7,826,805 B2</a:t>
            </a:r>
          </a:p>
          <a:p>
            <a:pPr algn="l">
              <a:defRPr sz="3300" b="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Automatic-switching wireless communication device</a:t>
            </a:r>
          </a:p>
        </p:txBody>
      </p:sp>
      <p:pic>
        <p:nvPicPr>
          <p:cNvPr id="22" name="图像" descr="图像">
            <a:extLst>
              <a:ext uri="{FF2B5EF4-FFF2-40B4-BE49-F238E27FC236}">
                <a16:creationId xmlns:a16="http://schemas.microsoft.com/office/drawing/2014/main" id="{A69DA541-729A-4F6D-91BD-E524F86EC5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0" r="2597" b="37658"/>
          <a:stretch>
            <a:fillRect/>
          </a:stretch>
        </p:blipFill>
        <p:spPr>
          <a:xfrm>
            <a:off x="5829180" y="8268919"/>
            <a:ext cx="2965748" cy="2964175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24" name="US Patent No: 8,315,379 B2…">
            <a:extLst>
              <a:ext uri="{FF2B5EF4-FFF2-40B4-BE49-F238E27FC236}">
                <a16:creationId xmlns:a16="http://schemas.microsoft.com/office/drawing/2014/main" id="{ABEBF067-DFEC-48AB-940A-6F8CD8BB7A20}"/>
              </a:ext>
            </a:extLst>
          </p:cNvPr>
          <p:cNvSpPr txBox="1"/>
          <p:nvPr/>
        </p:nvSpPr>
        <p:spPr>
          <a:xfrm>
            <a:off x="17646668" y="9670357"/>
            <a:ext cx="5395843" cy="2498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3300" b="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lang="zh-CN" altLang="en-US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单传感器全双工通话电路</a:t>
            </a:r>
            <a:endParaRPr lang="en-US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>
              <a:defRPr b="0">
                <a:solidFill>
                  <a:srgbClr val="92929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 Patent No :	8,315,379 B2</a:t>
            </a:r>
            <a:endParaRPr sz="24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>
              <a:defRPr b="0">
                <a:solidFill>
                  <a:srgbClr val="92929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EU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Patent No </a:t>
            </a: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9724937.7</a:t>
            </a:r>
          </a:p>
          <a:p>
            <a:pPr algn="l">
              <a:defRPr b="0">
                <a:solidFill>
                  <a:srgbClr val="92929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China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Patent No </a:t>
            </a: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CN103959813A</a:t>
            </a:r>
          </a:p>
          <a:p>
            <a:pPr algn="l">
              <a:defRPr b="0">
                <a:solidFill>
                  <a:srgbClr val="92929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Japan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Patent No </a:t>
            </a: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4844593</a:t>
            </a:r>
          </a:p>
          <a:p>
            <a:pPr algn="l">
              <a:defRPr b="0">
                <a:solidFill>
                  <a:srgbClr val="92929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Korea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Patent No </a:t>
            </a:r>
            <a:r>
              <a:rPr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100995139</a:t>
            </a:r>
          </a:p>
        </p:txBody>
      </p:sp>
      <p:pic>
        <p:nvPicPr>
          <p:cNvPr id="10" name="图像" descr="图像">
            <a:extLst>
              <a:ext uri="{FF2B5EF4-FFF2-40B4-BE49-F238E27FC236}">
                <a16:creationId xmlns:a16="http://schemas.microsoft.com/office/drawing/2014/main" id="{32644DE2-2763-4983-8F98-ACA048D13C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5279" r="2446"/>
          <a:stretch>
            <a:fillRect/>
          </a:stretch>
        </p:blipFill>
        <p:spPr>
          <a:xfrm>
            <a:off x="9242620" y="6029543"/>
            <a:ext cx="3754169" cy="3754169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像" descr="图像">
            <a:extLst>
              <a:ext uri="{FF2B5EF4-FFF2-40B4-BE49-F238E27FC236}">
                <a16:creationId xmlns:a16="http://schemas.microsoft.com/office/drawing/2014/main" id="{955CD53C-BE05-49B3-9710-CD5B0750A2C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b="9112"/>
          <a:stretch>
            <a:fillRect/>
          </a:stretch>
        </p:blipFill>
        <p:spPr>
          <a:xfrm>
            <a:off x="13444481" y="9042653"/>
            <a:ext cx="3754495" cy="3754169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9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9849824" y="390993"/>
            <a:ext cx="3795910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技术驱动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面向市场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AAD78B7-9E5F-4CD7-ACDC-574976319A64}"/>
              </a:ext>
            </a:extLst>
          </p:cNvPr>
          <p:cNvSpPr txBox="1">
            <a:spLocks/>
          </p:cNvSpPr>
          <p:nvPr/>
        </p:nvSpPr>
        <p:spPr>
          <a:xfrm>
            <a:off x="2153934" y="2003684"/>
            <a:ext cx="6455022" cy="10776962"/>
          </a:xfrm>
          <a:prstGeom prst="rect">
            <a:avLst/>
          </a:prstGeom>
        </p:spPr>
        <p:txBody>
          <a:bodyPr>
            <a:noAutofit/>
          </a:bodyPr>
          <a:lstStyle>
            <a:lvl1pPr marL="568325" marR="0" indent="-56832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37051" marR="0" indent="-695739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38250" marR="0" indent="-609600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570037" marR="0" indent="-711200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7755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Tx/>
              <a:buChar char="−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327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6899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1471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04330" marR="0" indent="-686505" algn="l" defTabSz="18288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EC2225"/>
              </a:buClr>
              <a:buSzPct val="100000"/>
              <a:buFont typeface="Wingdings"/>
              <a:buChar char=""/>
              <a:tabLst/>
              <a:defRPr sz="5600" b="0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650F18"/>
                </a:solidFill>
                <a:latin typeface="Microsoft Sans Serif" panose="020B060402020202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独特的耳道拾音技术：</a:t>
            </a:r>
            <a:endParaRPr lang="en-US" altLang="zh-CN" sz="3200" b="1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无麦克风通话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隔离环境噪声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适于腹语通话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不同应用算法的开发：</a:t>
            </a:r>
            <a:endParaRPr lang="en-US" altLang="zh-CN" sz="3200" b="1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上下行语音降噪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提升用户体验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生理特征检测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定制化芯片：</a:t>
            </a:r>
            <a:endParaRPr lang="en-US" altLang="zh-CN" sz="3200" b="1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专利拾音技术的芯片化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提供算法所需的硬件支持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减小</a:t>
            </a:r>
            <a:r>
              <a:rPr lang="en-US" altLang="zh-CN" sz="320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BOM</a:t>
            </a: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和</a:t>
            </a:r>
            <a:r>
              <a:rPr lang="en-US" altLang="zh-CN" sz="320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PCB</a:t>
            </a:r>
            <a:r>
              <a:rPr lang="zh-CN" altLang="en-US" sz="3200" dirty="0">
                <a:solidFill>
                  <a:srgbClr val="650F1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面积</a:t>
            </a:r>
            <a:endParaRPr lang="en-US" altLang="zh-CN" sz="320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右中括号 3">
            <a:extLst>
              <a:ext uri="{FF2B5EF4-FFF2-40B4-BE49-F238E27FC236}">
                <a16:creationId xmlns:a16="http://schemas.microsoft.com/office/drawing/2014/main" id="{F92E2034-1EE7-4883-84F9-C7624634A7B9}"/>
              </a:ext>
            </a:extLst>
          </p:cNvPr>
          <p:cNvSpPr/>
          <p:nvPr/>
        </p:nvSpPr>
        <p:spPr>
          <a:xfrm>
            <a:off x="8416170" y="2406362"/>
            <a:ext cx="746817" cy="10108277"/>
          </a:xfrm>
          <a:prstGeom prst="rightBracket">
            <a:avLst>
              <a:gd name="adj" fmla="val 88002"/>
            </a:avLst>
          </a:prstGeom>
          <a:noFill/>
          <a:ln w="38100" cap="flat">
            <a:solidFill>
              <a:srgbClr val="0070C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7721F062-2076-44BB-80EA-382E1E2E471F}"/>
              </a:ext>
            </a:extLst>
          </p:cNvPr>
          <p:cNvSpPr txBox="1"/>
          <p:nvPr/>
        </p:nvSpPr>
        <p:spPr>
          <a:xfrm>
            <a:off x="13116028" y="10317127"/>
            <a:ext cx="6299801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单传感器全双工耳道拾音工作原理</a:t>
            </a:r>
            <a:endParaRPr lang="en-US" altLang="zh-CN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（</a:t>
            </a:r>
            <a:r>
              <a:rPr lang="en-US" altLang="zh-CN" b="0" dirty="0" err="1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Soundec</a:t>
            </a:r>
            <a:r>
              <a:rPr lang="zh-CN" altLang="en-US" b="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专利）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A7AED4-13B0-42BA-B43C-D78E6192D4A7}"/>
              </a:ext>
            </a:extLst>
          </p:cNvPr>
          <p:cNvGrpSpPr/>
          <p:nvPr/>
        </p:nvGrpSpPr>
        <p:grpSpPr>
          <a:xfrm>
            <a:off x="10435968" y="3762484"/>
            <a:ext cx="11461726" cy="5346545"/>
            <a:chOff x="10286339" y="3783438"/>
            <a:chExt cx="11461726" cy="5346545"/>
          </a:xfrm>
        </p:grpSpPr>
        <p:pic>
          <p:nvPicPr>
            <p:cNvPr id="224" name="图片 223">
              <a:extLst>
                <a:ext uri="{FF2B5EF4-FFF2-40B4-BE49-F238E27FC236}">
                  <a16:creationId xmlns:a16="http://schemas.microsoft.com/office/drawing/2014/main" id="{202DC451-FC6A-4207-9A56-793B68B8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792610" y="5935690"/>
              <a:ext cx="2880088" cy="1833625"/>
            </a:xfrm>
            <a:prstGeom prst="rect">
              <a:avLst/>
            </a:prstGeom>
          </p:spPr>
        </p:pic>
        <p:pic>
          <p:nvPicPr>
            <p:cNvPr id="239" name="图片 238">
              <a:extLst>
                <a:ext uri="{FF2B5EF4-FFF2-40B4-BE49-F238E27FC236}">
                  <a16:creationId xmlns:a16="http://schemas.microsoft.com/office/drawing/2014/main" id="{07B17EB7-3B01-47AD-81B3-DF91534C1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363" y="3783438"/>
              <a:ext cx="3008702" cy="5346545"/>
            </a:xfrm>
            <a:prstGeom prst="rect">
              <a:avLst/>
            </a:prstGeom>
          </p:spPr>
        </p:pic>
        <p:pic>
          <p:nvPicPr>
            <p:cNvPr id="240" name="图片 239">
              <a:extLst>
                <a:ext uri="{FF2B5EF4-FFF2-40B4-BE49-F238E27FC236}">
                  <a16:creationId xmlns:a16="http://schemas.microsoft.com/office/drawing/2014/main" id="{C81A144B-71B3-4948-AA34-F6CC19DA7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47326" y="4492771"/>
              <a:ext cx="1696629" cy="2819398"/>
            </a:xfrm>
            <a:prstGeom prst="rect">
              <a:avLst/>
            </a:prstGeom>
          </p:spPr>
        </p:pic>
        <p:sp>
          <p:nvSpPr>
            <p:cNvPr id="242" name="箭头: 右 241">
              <a:extLst>
                <a:ext uri="{FF2B5EF4-FFF2-40B4-BE49-F238E27FC236}">
                  <a16:creationId xmlns:a16="http://schemas.microsoft.com/office/drawing/2014/main" id="{1A98E444-6D21-4C3D-96D9-F061907FABBB}"/>
                </a:ext>
              </a:extLst>
            </p:cNvPr>
            <p:cNvSpPr/>
            <p:nvPr/>
          </p:nvSpPr>
          <p:spPr>
            <a:xfrm>
              <a:off x="10441127" y="5551980"/>
              <a:ext cx="3670016" cy="1387080"/>
            </a:xfrm>
            <a:prstGeom prst="rightArrow">
              <a:avLst>
                <a:gd name="adj1" fmla="val 50000"/>
                <a:gd name="adj2" fmla="val 559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86141F"/>
                  </a:solidFill>
                  <a:effectLst/>
                  <a:uFillTx/>
                  <a:latin typeface="Microsoft Sans Serif" panose="020B0604020202020204" pitchFamily="34" charset="0"/>
                  <a:ea typeface="+mn-ea"/>
                  <a:cs typeface="Microsoft Sans Serif" panose="020B0604020202020204" pitchFamily="34" charset="0"/>
                  <a:sym typeface="Helvetica Neue Medium"/>
                </a:rPr>
                <a:t>下行语音处理</a:t>
              </a:r>
            </a:p>
          </p:txBody>
        </p:sp>
        <p:sp>
          <p:nvSpPr>
            <p:cNvPr id="243" name="箭头: 右 242">
              <a:extLst>
                <a:ext uri="{FF2B5EF4-FFF2-40B4-BE49-F238E27FC236}">
                  <a16:creationId xmlns:a16="http://schemas.microsoft.com/office/drawing/2014/main" id="{6C11D655-E0A7-416E-9A41-BEF9DF8E3319}"/>
                </a:ext>
              </a:extLst>
            </p:cNvPr>
            <p:cNvSpPr/>
            <p:nvPr/>
          </p:nvSpPr>
          <p:spPr>
            <a:xfrm rot="10800000" flipV="1">
              <a:off x="10286339" y="6703639"/>
              <a:ext cx="3824804" cy="1312796"/>
            </a:xfrm>
            <a:prstGeom prst="rightArrow">
              <a:avLst>
                <a:gd name="adj1" fmla="val 5283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86141F"/>
                  </a:solidFill>
                  <a:effectLst/>
                  <a:uFillTx/>
                  <a:latin typeface="Microsoft Sans Serif" panose="020B0604020202020204" pitchFamily="34" charset="0"/>
                  <a:ea typeface="+mn-ea"/>
                  <a:cs typeface="Microsoft Sans Serif" panose="020B0604020202020204" pitchFamily="34" charset="0"/>
                  <a:sym typeface="Helvetica Neue Medium"/>
                </a:rPr>
                <a:t>上行语音处理</a:t>
              </a: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A0D53BE1-7A0C-4DD2-A005-91C5B80D57A2}"/>
                </a:ext>
              </a:extLst>
            </p:cNvPr>
            <p:cNvSpPr txBox="1"/>
            <p:nvPr/>
          </p:nvSpPr>
          <p:spPr>
            <a:xfrm>
              <a:off x="14553821" y="4042916"/>
              <a:ext cx="1595646" cy="698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1" i="0" u="none" strike="noStrike" cap="none" spc="0" normalizeH="0" baseline="0" dirty="0">
                  <a:ln>
                    <a:noFill/>
                  </a:ln>
                  <a:solidFill>
                    <a:srgbClr val="86141F"/>
                  </a:solidFill>
                  <a:effectLst/>
                  <a:uFillTx/>
                  <a:latin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传感器</a:t>
              </a:r>
            </a:p>
          </p:txBody>
        </p:sp>
        <p:pic>
          <p:nvPicPr>
            <p:cNvPr id="237" name="图片 236">
              <a:extLst>
                <a:ext uri="{FF2B5EF4-FFF2-40B4-BE49-F238E27FC236}">
                  <a16:creationId xmlns:a16="http://schemas.microsoft.com/office/drawing/2014/main" id="{C3FD2186-743F-4F87-80A2-B908D6CF3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3313" y="7486833"/>
              <a:ext cx="741352" cy="1231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00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7624612" y="281191"/>
            <a:ext cx="6245035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第一代音频芯片定义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8B0203-0B19-4E19-8411-85C3574B8B4B}"/>
              </a:ext>
            </a:extLst>
          </p:cNvPr>
          <p:cNvGrpSpPr/>
          <p:nvPr/>
        </p:nvGrpSpPr>
        <p:grpSpPr>
          <a:xfrm>
            <a:off x="1847176" y="2282579"/>
            <a:ext cx="9895044" cy="9488007"/>
            <a:chOff x="2974913" y="2118306"/>
            <a:chExt cx="8785412" cy="8516280"/>
          </a:xfrm>
          <a:solidFill>
            <a:schemeClr val="bg2"/>
          </a:solidFill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E15B248-CAE1-4D37-9652-200B50991CE3}"/>
                </a:ext>
              </a:extLst>
            </p:cNvPr>
            <p:cNvSpPr/>
            <p:nvPr/>
          </p:nvSpPr>
          <p:spPr>
            <a:xfrm>
              <a:off x="2974913" y="2118306"/>
              <a:ext cx="8785412" cy="8516280"/>
            </a:xfrm>
            <a:prstGeom prst="roundRect">
              <a:avLst/>
            </a:prstGeom>
            <a:grpFill/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11DB338-76D6-46D0-B06C-EE3C886BEF29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7367619" y="2118306"/>
              <a:ext cx="0" cy="8516280"/>
            </a:xfrm>
            <a:prstGeom prst="line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2ACCC80-DD99-41EB-ACFC-00F756FDBAB7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2974913" y="6376446"/>
              <a:ext cx="8785412" cy="0"/>
            </a:xfrm>
            <a:prstGeom prst="line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96CB3F-5B30-4F48-B71B-EADBCCBEF78F}"/>
                </a:ext>
              </a:extLst>
            </p:cNvPr>
            <p:cNvSpPr txBox="1"/>
            <p:nvPr/>
          </p:nvSpPr>
          <p:spPr>
            <a:xfrm>
              <a:off x="8551300" y="2668892"/>
              <a:ext cx="2028120" cy="2615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Resource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LDO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DCDC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PLL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OSC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CE91D95-F545-43FB-BCD0-DA1D256EEE1E}"/>
                </a:ext>
              </a:extLst>
            </p:cNvPr>
            <p:cNvSpPr txBox="1"/>
            <p:nvPr/>
          </p:nvSpPr>
          <p:spPr>
            <a:xfrm>
              <a:off x="3685655" y="2668892"/>
              <a:ext cx="2282116" cy="3113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MEMORY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ROM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SRAM</a:t>
              </a:r>
              <a:endPara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Cache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Flash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OTP</a:t>
              </a:r>
              <a:endPara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7C328F-FA72-4882-AAFC-98AAE6D64D86}"/>
                </a:ext>
              </a:extLst>
            </p:cNvPr>
            <p:cNvSpPr txBox="1"/>
            <p:nvPr/>
          </p:nvSpPr>
          <p:spPr>
            <a:xfrm>
              <a:off x="3655233" y="6917315"/>
              <a:ext cx="2776352" cy="3610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INTERFACE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USB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I2S</a:t>
              </a:r>
              <a:endPara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I2C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UART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36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GPIO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JTAG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803F7FB-27DE-48E3-8111-EC5740479537}"/>
                </a:ext>
              </a:extLst>
            </p:cNvPr>
            <p:cNvSpPr txBox="1"/>
            <p:nvPr/>
          </p:nvSpPr>
          <p:spPr>
            <a:xfrm>
              <a:off x="8078074" y="6544297"/>
              <a:ext cx="3047782" cy="4052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CODEC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28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24bits/192Ksps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28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Stereo DAC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S</a:t>
              </a:r>
              <a:r>
                <a:rPr lang="en-US" altLang="zh-CN" sz="28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tereo ADC</a:t>
              </a:r>
              <a:endPara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28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 DMIC</a:t>
              </a:r>
              <a:endPara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28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AGC, DRC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Mixing</a:t>
              </a:r>
              <a:endParaRPr lang="en-US" altLang="zh-CN" sz="2800" b="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457200" indent="-457200" algn="l">
                <a:buFontTx/>
                <a:buChar char="-"/>
              </a:pPr>
              <a:r>
                <a:rPr lang="en-US" altLang="zh-CN" sz="28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Data synchro</a:t>
              </a:r>
            </a:p>
            <a:p>
              <a:pPr marL="457200" indent="-457200" algn="l">
                <a:buFontTx/>
                <a:buChar char="-"/>
              </a:pPr>
              <a:r>
                <a:rPr lang="en-US" altLang="zh-CN" sz="28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Wind Noise filter</a:t>
              </a:r>
            </a:p>
            <a:p>
              <a:pPr marL="457200" marR="0" indent="-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en-US" altLang="zh-CN" sz="2800" b="0" dirty="0">
                  <a:solidFill>
                    <a:srgbClr val="650F1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VAD trigger</a:t>
              </a:r>
              <a:endPara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5CB85F80-D229-452C-8AE2-E14A97FF5B19}"/>
                </a:ext>
              </a:extLst>
            </p:cNvPr>
            <p:cNvSpPr/>
            <p:nvPr/>
          </p:nvSpPr>
          <p:spPr>
            <a:xfrm>
              <a:off x="6013625" y="5344055"/>
              <a:ext cx="2753844" cy="1610361"/>
            </a:xfrm>
            <a:prstGeom prst="roundRect">
              <a:avLst/>
            </a:prstGeom>
            <a:grpFill/>
            <a:ln w="38100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 Medium"/>
                </a:rPr>
                <a:t>Audio DSP</a:t>
              </a:r>
            </a:p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 Medium"/>
                </a:rPr>
                <a:t>- Control</a:t>
              </a:r>
              <a:endPara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 Medium"/>
              </a:endParaRPr>
            </a:p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 Medium"/>
                </a:rPr>
                <a:t>- Processing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  <a:sym typeface="Helvetica Neue Medium"/>
              </a:endParaRPr>
            </a:p>
          </p:txBody>
        </p:sp>
      </p:grpSp>
      <p:sp>
        <p:nvSpPr>
          <p:cNvPr id="240" name="文本框 239">
            <a:extLst>
              <a:ext uri="{FF2B5EF4-FFF2-40B4-BE49-F238E27FC236}">
                <a16:creationId xmlns:a16="http://schemas.microsoft.com/office/drawing/2014/main" id="{15A4E786-F7F7-43CA-808E-01EFFDAE5906}"/>
              </a:ext>
            </a:extLst>
          </p:cNvPr>
          <p:cNvSpPr txBox="1"/>
          <p:nvPr/>
        </p:nvSpPr>
        <p:spPr>
          <a:xfrm>
            <a:off x="5324745" y="12167727"/>
            <a:ext cx="2939906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CODEC SOC</a:t>
            </a: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4040E13-6D2E-470A-AD97-CA38AF05FBD8}"/>
              </a:ext>
            </a:extLst>
          </p:cNvPr>
          <p:cNvSpPr txBox="1"/>
          <p:nvPr/>
        </p:nvSpPr>
        <p:spPr>
          <a:xfrm>
            <a:off x="15347047" y="12041390"/>
            <a:ext cx="350256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Audio Front-End</a:t>
            </a: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A120968-D703-4B5F-A697-5A26CEC4B805}"/>
              </a:ext>
            </a:extLst>
          </p:cNvPr>
          <p:cNvGrpSpPr/>
          <p:nvPr/>
        </p:nvGrpSpPr>
        <p:grpSpPr>
          <a:xfrm>
            <a:off x="15344288" y="7703453"/>
            <a:ext cx="3462226" cy="3438325"/>
            <a:chOff x="15359861" y="7355072"/>
            <a:chExt cx="3462226" cy="3438325"/>
          </a:xfrm>
          <a:solidFill>
            <a:schemeClr val="bg2"/>
          </a:solidFill>
        </p:grpSpPr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BE0D182F-696C-4333-9A3E-39577A501284}"/>
                </a:ext>
              </a:extLst>
            </p:cNvPr>
            <p:cNvSpPr/>
            <p:nvPr/>
          </p:nvSpPr>
          <p:spPr>
            <a:xfrm>
              <a:off x="15359861" y="7355072"/>
              <a:ext cx="3462226" cy="3438325"/>
            </a:xfrm>
            <a:prstGeom prst="roundRect">
              <a:avLst/>
            </a:prstGeom>
            <a:grpFill/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033F1BC-E1A3-4FC7-BE8C-166E8826DEBC}"/>
                </a:ext>
              </a:extLst>
            </p:cNvPr>
            <p:cNvSpPr txBox="1"/>
            <p:nvPr/>
          </p:nvSpPr>
          <p:spPr>
            <a:xfrm>
              <a:off x="15773306" y="8509657"/>
              <a:ext cx="2635336" cy="11291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Patent </a:t>
              </a:r>
            </a:p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Audio Record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A2D4969-A4A3-416E-B0B5-12CAF2F0EE27}"/>
              </a:ext>
            </a:extLst>
          </p:cNvPr>
          <p:cNvCxnSpPr>
            <a:cxnSpLocks/>
          </p:cNvCxnSpPr>
          <p:nvPr/>
        </p:nvCxnSpPr>
        <p:spPr>
          <a:xfrm>
            <a:off x="11744752" y="8858038"/>
            <a:ext cx="3599536" cy="0"/>
          </a:xfrm>
          <a:prstGeom prst="straightConnector1">
            <a:avLst/>
          </a:prstGeom>
          <a:noFill/>
          <a:ln w="381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A3A3EC8-40BA-40E7-A675-357449EB90FB}"/>
              </a:ext>
            </a:extLst>
          </p:cNvPr>
          <p:cNvCxnSpPr>
            <a:cxnSpLocks/>
          </p:cNvCxnSpPr>
          <p:nvPr/>
        </p:nvCxnSpPr>
        <p:spPr>
          <a:xfrm flipH="1">
            <a:off x="11744752" y="9953484"/>
            <a:ext cx="3599536" cy="0"/>
          </a:xfrm>
          <a:prstGeom prst="straightConnector1">
            <a:avLst/>
          </a:prstGeom>
          <a:noFill/>
          <a:ln w="381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38CA0C0-F11A-4C34-B545-4019598D7FBE}"/>
              </a:ext>
            </a:extLst>
          </p:cNvPr>
          <p:cNvSpPr txBox="1"/>
          <p:nvPr/>
        </p:nvSpPr>
        <p:spPr>
          <a:xfrm>
            <a:off x="13544520" y="2357898"/>
            <a:ext cx="4812214" cy="242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Target: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High quality CODEC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3600" b="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Powerful audio DSP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3600" b="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Low BOM cost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989C56-C888-4F7A-A9B8-687C655BEABE}"/>
              </a:ext>
            </a:extLst>
          </p:cNvPr>
          <p:cNvSpPr txBox="1"/>
          <p:nvPr/>
        </p:nvSpPr>
        <p:spPr>
          <a:xfrm>
            <a:off x="18356734" y="4831831"/>
            <a:ext cx="4485201" cy="242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Application: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USB or I2S to Host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ANC</a:t>
            </a:r>
            <a:r>
              <a:rPr lang="en-US" altLang="zh-CN" sz="3600" b="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ENC</a:t>
            </a:r>
            <a:r>
              <a:rPr lang="en-US" altLang="zh-CN" sz="3600" b="0" dirty="0">
                <a:solidFill>
                  <a:srgbClr val="650F1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AEC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Beam forming</a:t>
            </a:r>
            <a:endParaRPr lang="en-US" altLang="zh-CN" sz="3600" b="0" dirty="0">
              <a:solidFill>
                <a:srgbClr val="650F18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耳机芯片架构"/>
          <p:cNvSpPr txBox="1"/>
          <p:nvPr/>
        </p:nvSpPr>
        <p:spPr>
          <a:xfrm>
            <a:off x="17146654" y="327526"/>
            <a:ext cx="6722993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第一代音频芯片框图及封装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2E61F5-4040-42C1-B8D0-1391698D0BF7}"/>
              </a:ext>
            </a:extLst>
          </p:cNvPr>
          <p:cNvSpPr txBox="1"/>
          <p:nvPr/>
        </p:nvSpPr>
        <p:spPr>
          <a:xfrm>
            <a:off x="2855725" y="12075811"/>
            <a:ext cx="989052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SNC8600: CODEC SOC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1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BGA80: </a:t>
            </a:r>
            <a:r>
              <a:rPr lang="en-US" altLang="zh-CN" sz="2800" b="0" i="1" dirty="0">
                <a:solidFill>
                  <a:srgbClr val="650F18"/>
                </a:solidFill>
              </a:rPr>
              <a:t>6.2 x </a:t>
            </a:r>
            <a:r>
              <a:rPr kumimoji="0" lang="en-US" altLang="zh-CN" sz="2800" b="0" i="1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4.5 x </a:t>
            </a:r>
            <a:r>
              <a:rPr lang="en-US" altLang="zh-CN" sz="2800" b="0" i="1" dirty="0">
                <a:solidFill>
                  <a:srgbClr val="650F18"/>
                </a:solidFill>
              </a:rPr>
              <a:t>0.4/0.5 mm    </a:t>
            </a:r>
            <a:r>
              <a:rPr kumimoji="0" lang="en-US" altLang="zh-CN" sz="2800" i="1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BGA63:</a:t>
            </a:r>
            <a:r>
              <a:rPr kumimoji="0" lang="en-US" altLang="zh-CN" sz="2800" b="0" i="1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2800" b="0" i="1" dirty="0">
                <a:solidFill>
                  <a:srgbClr val="650F18"/>
                </a:solidFill>
              </a:rPr>
              <a:t>5.0 x </a:t>
            </a:r>
            <a:r>
              <a:rPr kumimoji="0" lang="en-US" altLang="zh-CN" sz="2800" b="0" i="1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3.5 x </a:t>
            </a:r>
            <a:r>
              <a:rPr lang="en-US" altLang="zh-CN" sz="2800" b="0" i="1" dirty="0">
                <a:solidFill>
                  <a:srgbClr val="650F18"/>
                </a:solidFill>
              </a:rPr>
              <a:t>0.5 mm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343140-4459-4FBF-84B7-C90D367814C7}"/>
              </a:ext>
            </a:extLst>
          </p:cNvPr>
          <p:cNvSpPr txBox="1"/>
          <p:nvPr/>
        </p:nvSpPr>
        <p:spPr>
          <a:xfrm>
            <a:off x="15970354" y="10212337"/>
            <a:ext cx="540372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SNC1600: Audio Front-End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1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QFN</a:t>
            </a:r>
            <a:r>
              <a:rPr lang="en-US" altLang="zh-CN" sz="2800" i="1" dirty="0">
                <a:solidFill>
                  <a:srgbClr val="650F18"/>
                </a:solidFill>
              </a:rPr>
              <a:t>:</a:t>
            </a:r>
            <a:r>
              <a:rPr lang="zh-CN" altLang="en-US" sz="2800" i="1" dirty="0">
                <a:solidFill>
                  <a:srgbClr val="650F18"/>
                </a:solidFill>
              </a:rPr>
              <a:t> </a:t>
            </a:r>
            <a:r>
              <a:rPr lang="en-US" altLang="zh-CN" sz="2800" b="0" i="1" dirty="0">
                <a:solidFill>
                  <a:srgbClr val="650F18"/>
                </a:solidFill>
              </a:rPr>
              <a:t>3.5 x </a:t>
            </a:r>
            <a:r>
              <a:rPr kumimoji="0" lang="en-US" altLang="zh-CN" sz="2800" b="0" i="1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3.5 x </a:t>
            </a:r>
            <a:r>
              <a:rPr lang="en-US" altLang="zh-CN" sz="2800" b="0" i="1" dirty="0">
                <a:solidFill>
                  <a:srgbClr val="650F18"/>
                </a:solidFill>
              </a:rPr>
              <a:t>0.35 mm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B536F-A4E1-4F83-85E1-21BB6C99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765" y="3209365"/>
            <a:ext cx="6316452" cy="5658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3153DE-1510-49CF-88ED-11B8EF0A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53" y="1836334"/>
            <a:ext cx="12223575" cy="9720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7178194" y="267092"/>
            <a:ext cx="6293390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SNC8600 Key Parameters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6FD148B-4822-4903-ACDA-FCD8C8C4F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6355"/>
              </p:ext>
            </p:extLst>
          </p:nvPr>
        </p:nvGraphicFramePr>
        <p:xfrm>
          <a:off x="2460624" y="1843588"/>
          <a:ext cx="19462750" cy="1152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76">
                  <a:extLst>
                    <a:ext uri="{9D8B030D-6E8A-4147-A177-3AD203B41FA5}">
                      <a16:colId xmlns:a16="http://schemas.microsoft.com/office/drawing/2014/main" val="1885827732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165956826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918023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6612924"/>
                    </a:ext>
                  </a:extLst>
                </a:gridCol>
                <a:gridCol w="6950074">
                  <a:extLst>
                    <a:ext uri="{9D8B030D-6E8A-4147-A177-3AD203B41FA5}">
                      <a16:colId xmlns:a16="http://schemas.microsoft.com/office/drawing/2014/main" val="348966091"/>
                    </a:ext>
                  </a:extLst>
                </a:gridCol>
              </a:tblGrid>
              <a:tr h="664976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CORE</a:t>
                      </a:r>
                      <a:endParaRPr lang="zh-CN" altLang="en-US" sz="3200" b="1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HiFi3 DSP, up to 200MHz clock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CODEC</a:t>
                      </a:r>
                      <a:endParaRPr lang="zh-CN" altLang="en-US" sz="3200" b="1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Stereo DAC, 24 bits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140199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600MHz MIPS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Stereo ADC, 24 bits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947323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Single-Cycle MAC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10 DMIC input, 24 bits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940741"/>
                  </a:ext>
                </a:extLst>
              </a:tr>
              <a:tr h="1474012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Vector FPU, SIMD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Sampling rate: 8, 11.025, 12, 16, 22.05, 24, 32, 44.1, 48, 88.2, 96, 176.4, 192kHz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523667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Hardware accelerator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AGC, DRC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584913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Up to 32 interrupts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Mixing, </a:t>
                      </a:r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Equalizer</a:t>
                      </a:r>
                      <a:endParaRPr lang="de-DE" altLang="zh-CN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697188"/>
                  </a:ext>
                </a:extLst>
              </a:tr>
              <a:tr h="664976">
                <a:tc rowSpan="5">
                  <a:txBody>
                    <a:bodyPr/>
                    <a:lstStyle/>
                    <a:p>
                      <a:pPr marL="0" marR="0" lvl="0" indent="0" algn="ctr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MEMORY</a:t>
                      </a:r>
                      <a:endParaRPr lang="zh-CN" altLang="en-US" sz="3200" b="1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512KB zero-wait SRAM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Data synchronization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87225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48KB zero-wait cache SRAM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Wind noise filter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779781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1MB on-chip flash,</a:t>
                      </a:r>
                      <a:r>
                        <a:rPr lang="zh-CN" altLang="en-US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Standard/Dual/Quad IO 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Voice activity detection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586667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64KB ROM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rgbClr val="86141F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INTERFACE</a:t>
                      </a:r>
                      <a:endParaRPr lang="zh-CN" altLang="en-US" sz="3200" b="1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 x USB 2.0 HS/FS device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590225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256 bits OTP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 x I2S, master and slave mode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089845"/>
                  </a:ext>
                </a:extLst>
              </a:tr>
              <a:tr h="66497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PMU</a:t>
                      </a:r>
                      <a:endParaRPr lang="zh-CN" altLang="en-US" sz="3200" b="1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 buck DCDC regulators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 x I2C, up to 400K bps 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80035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 LDO regulators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 x UART, up to 3M bps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032858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POR/BOR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16 x GPIO, with 4 PWM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67213"/>
                  </a:ext>
                </a:extLst>
              </a:tr>
              <a:tr h="664976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Low power mode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rgbClr val="86141F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Clock</a:t>
                      </a:r>
                      <a:endParaRPr lang="zh-CN" altLang="en-US" sz="3200" b="1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24MHz or 26Mhz crystal oscillator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08156"/>
                  </a:ext>
                </a:extLst>
              </a:tr>
              <a:tr h="664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Aux-ADC</a:t>
                      </a:r>
                      <a:endParaRPr lang="zh-CN" altLang="en-US" sz="3200" b="1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 channels for key or batter monitoring</a:t>
                      </a:r>
                      <a:endParaRPr lang="zh-CN" altLang="en-US" sz="28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solidFill>
                            <a:srgbClr val="650F18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PLL</a:t>
                      </a:r>
                      <a:endParaRPr lang="zh-CN" altLang="en-US" sz="3200" dirty="0">
                        <a:solidFill>
                          <a:srgbClr val="650F18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13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3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5887500" y="276323"/>
            <a:ext cx="7617470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SNC8600 CODEC Performance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85BA06-B502-40C4-B168-19584A81C537}"/>
              </a:ext>
            </a:extLst>
          </p:cNvPr>
          <p:cNvGraphicFramePr>
            <a:graphicFrameLocks noGrp="1"/>
          </p:cNvGraphicFramePr>
          <p:nvPr/>
        </p:nvGraphicFramePr>
        <p:xfrm>
          <a:off x="1838324" y="3105150"/>
          <a:ext cx="20707351" cy="3887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52586">
                  <a:extLst>
                    <a:ext uri="{9D8B030D-6E8A-4147-A177-3AD203B41FA5}">
                      <a16:colId xmlns:a16="http://schemas.microsoft.com/office/drawing/2014/main" val="3341839527"/>
                    </a:ext>
                  </a:extLst>
                </a:gridCol>
                <a:gridCol w="4348364">
                  <a:extLst>
                    <a:ext uri="{9D8B030D-6E8A-4147-A177-3AD203B41FA5}">
                      <a16:colId xmlns:a16="http://schemas.microsoft.com/office/drawing/2014/main" val="243871423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3065317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85656965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555016438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339537241"/>
                    </a:ext>
                  </a:extLst>
                </a:gridCol>
              </a:tblGrid>
              <a:tr h="149663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Headphone </a:t>
                      </a:r>
                      <a:r>
                        <a:rPr lang="en-US" altLang="zh-CN" sz="2800" b="1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 p</a:t>
                      </a:r>
                      <a:r>
                        <a:rPr lang="en-US" sz="2800" b="1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erformance, measured with 1kHz sinewave signal and differential-output</a:t>
                      </a:r>
                    </a:p>
                    <a:p>
                      <a:pPr algn="ctr" fontAlgn="ctr"/>
                      <a:r>
                        <a:rPr lang="en-US" sz="2800" b="1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@typical condition</a:t>
                      </a:r>
                      <a:endParaRPr lang="en-US" sz="28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53057"/>
                  </a:ext>
                </a:extLst>
              </a:tr>
              <a:tr h="888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 (ohms)</a:t>
                      </a:r>
                      <a:endParaRPr lang="en-US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range (dB)</a:t>
                      </a:r>
                      <a:endParaRPr lang="en-US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 (dB)</a:t>
                      </a:r>
                      <a:endParaRPr lang="en-US" altLang="zh-CN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 (dB)</a:t>
                      </a:r>
                      <a:endParaRPr lang="en-US" altLang="zh-CN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Crosstalk (dB)</a:t>
                      </a:r>
                      <a:endParaRPr lang="en-US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Idle noise </a:t>
                      </a:r>
                    </a:p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floor </a:t>
                      </a:r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2400" u="none" strike="noStrike" dirty="0" err="1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262902"/>
                  </a:ext>
                </a:extLst>
              </a:tr>
              <a:tr h="751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 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-89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5.70 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77124"/>
                  </a:ext>
                </a:extLst>
              </a:tr>
              <a:tr h="751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 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-80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5.65 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2431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923267-6AB7-4008-868E-9F6C17E4B9B4}"/>
              </a:ext>
            </a:extLst>
          </p:cNvPr>
          <p:cNvGraphicFramePr>
            <a:graphicFrameLocks noGrp="1"/>
          </p:cNvGraphicFramePr>
          <p:nvPr/>
        </p:nvGraphicFramePr>
        <p:xfrm>
          <a:off x="1838323" y="8326883"/>
          <a:ext cx="20707351" cy="300450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62301">
                  <a:extLst>
                    <a:ext uri="{9D8B030D-6E8A-4147-A177-3AD203B41FA5}">
                      <a16:colId xmlns:a16="http://schemas.microsoft.com/office/drawing/2014/main" val="3341839527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438714233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30653179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85656965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55501643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39537241"/>
                    </a:ext>
                  </a:extLst>
                </a:gridCol>
              </a:tblGrid>
              <a:tr h="115377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 performance, measured with 1kHz sinewave signal and differential-input</a:t>
                      </a:r>
                    </a:p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@typical condition</a:t>
                      </a:r>
                    </a:p>
                  </a:txBody>
                  <a:tcPr marL="4763" marR="4763" marT="476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53057"/>
                  </a:ext>
                </a:extLst>
              </a:tr>
              <a:tr h="102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 Input</a:t>
                      </a:r>
                      <a:endParaRPr lang="en-US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range (dB)</a:t>
                      </a:r>
                      <a:endParaRPr lang="en-US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 (dB)</a:t>
                      </a:r>
                      <a:endParaRPr lang="en-US" altLang="zh-CN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 (dB)</a:t>
                      </a:r>
                      <a:endParaRPr lang="en-US" altLang="zh-CN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Channel </a:t>
                      </a:r>
                    </a:p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Separation (dB)</a:t>
                      </a:r>
                      <a:endParaRPr lang="en-US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noise </a:t>
                      </a:r>
                    </a:p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floor </a:t>
                      </a:r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2400" u="none" strike="noStrike" dirty="0" err="1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r>
                        <a:rPr lang="en-US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19262902"/>
                  </a:ext>
                </a:extLst>
              </a:tr>
              <a:tr h="82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err="1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Dif</a:t>
                      </a:r>
                      <a:r>
                        <a:rPr lang="en-US" altLang="zh-CN" sz="2400" b="0" i="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-input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-88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solidFill>
                            <a:srgbClr val="650F1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3.60 </a:t>
                      </a:r>
                      <a:endParaRPr lang="en-US" altLang="zh-CN" sz="2400" b="0" i="0" u="none" strike="noStrike" dirty="0">
                        <a:solidFill>
                          <a:srgbClr val="650F1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5767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17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9367283" y="271304"/>
            <a:ext cx="375262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SNC8600 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994553-9A87-4EC3-BC06-47E8F564DB87}"/>
              </a:ext>
            </a:extLst>
          </p:cNvPr>
          <p:cNvGrpSpPr/>
          <p:nvPr/>
        </p:nvGrpSpPr>
        <p:grpSpPr>
          <a:xfrm>
            <a:off x="1270618" y="1615311"/>
            <a:ext cx="21842763" cy="11825561"/>
            <a:chOff x="755896" y="1772457"/>
            <a:chExt cx="21842763" cy="1182556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47D2D12-2FEA-4C1E-A314-11566582573A}"/>
                </a:ext>
              </a:extLst>
            </p:cNvPr>
            <p:cNvSpPr/>
            <p:nvPr/>
          </p:nvSpPr>
          <p:spPr>
            <a:xfrm>
              <a:off x="2112915" y="3073554"/>
              <a:ext cx="19130682" cy="9341223"/>
            </a:xfrm>
            <a:prstGeom prst="ellipse">
              <a:avLst/>
            </a:prstGeom>
            <a:noFill/>
            <a:ln w="38100" cap="flat">
              <a:solidFill>
                <a:srgbClr val="650F18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205C003-DA25-458A-9C06-58F93E4E71E5}"/>
                </a:ext>
              </a:extLst>
            </p:cNvPr>
            <p:cNvSpPr txBox="1"/>
            <p:nvPr/>
          </p:nvSpPr>
          <p:spPr>
            <a:xfrm>
              <a:off x="17386486" y="2739704"/>
              <a:ext cx="2353207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Type-C</a:t>
              </a:r>
              <a:r>
                <a:rPr kumimoji="0" lang="zh-CN" altLang="en-US" i="0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耳机</a:t>
              </a:r>
              <a:endParaRPr kumimoji="0" lang="en-US" altLang="zh-CN" i="0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EAA408-74D1-4823-8648-FBF6A02A8D2E}"/>
                </a:ext>
              </a:extLst>
            </p:cNvPr>
            <p:cNvSpPr txBox="1"/>
            <p:nvPr/>
          </p:nvSpPr>
          <p:spPr>
            <a:xfrm>
              <a:off x="12991579" y="1772457"/>
              <a:ext cx="1785744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蓝牙耳机</a:t>
              </a:r>
              <a:endParaRPr kumimoji="0" lang="en-US" altLang="zh-CN" i="0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434455E-11A5-4BF0-AE2A-DC991CECD499}"/>
                </a:ext>
              </a:extLst>
            </p:cNvPr>
            <p:cNvSpPr txBox="1"/>
            <p:nvPr/>
          </p:nvSpPr>
          <p:spPr>
            <a:xfrm>
              <a:off x="3208266" y="11623195"/>
              <a:ext cx="1785744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sym typeface="Helvetica Neue"/>
                </a:rPr>
                <a:t>智能音箱</a:t>
              </a:r>
              <a:endParaRPr lang="en-US" altLang="zh-CN" dirty="0">
                <a:solidFill>
                  <a:srgbClr val="650F18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7FEBA04-14F5-4FAC-A3A6-C6999E6A189E}"/>
                </a:ext>
              </a:extLst>
            </p:cNvPr>
            <p:cNvSpPr txBox="1"/>
            <p:nvPr/>
          </p:nvSpPr>
          <p:spPr>
            <a:xfrm>
              <a:off x="8099896" y="1882350"/>
              <a:ext cx="1785744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650F18"/>
                  </a:solidFill>
                </a:rPr>
                <a:t>会议音箱</a:t>
              </a:r>
              <a:endParaRPr lang="en-US" altLang="zh-CN" dirty="0">
                <a:solidFill>
                  <a:srgbClr val="650F18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511CAA-C24A-4014-AD65-E7299202DEC9}"/>
                </a:ext>
              </a:extLst>
            </p:cNvPr>
            <p:cNvSpPr txBox="1"/>
            <p:nvPr/>
          </p:nvSpPr>
          <p:spPr>
            <a:xfrm>
              <a:off x="10892949" y="12961306"/>
              <a:ext cx="219611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650F18"/>
                  </a:solidFill>
                </a:rPr>
                <a:t>数字麦克风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DF29FFB-7F31-485C-B3D2-1AEDF229749E}"/>
                </a:ext>
              </a:extLst>
            </p:cNvPr>
            <p:cNvSpPr txBox="1"/>
            <p:nvPr/>
          </p:nvSpPr>
          <p:spPr>
            <a:xfrm>
              <a:off x="3600150" y="2896774"/>
              <a:ext cx="1739258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HiFi</a:t>
              </a:r>
              <a:r>
                <a:rPr kumimoji="0" lang="zh-CN" altLang="en-US" sz="3200" b="1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声卡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2E697C3-B635-4132-BED5-2D8DE0A41E55}"/>
                </a:ext>
              </a:extLst>
            </p:cNvPr>
            <p:cNvSpPr txBox="1"/>
            <p:nvPr/>
          </p:nvSpPr>
          <p:spPr>
            <a:xfrm>
              <a:off x="755896" y="5894557"/>
              <a:ext cx="1785744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650F18"/>
                  </a:solidFill>
                </a:rPr>
                <a:t>智能家电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C6D0150-75DC-4204-AC73-271C6AEFF3ED}"/>
                </a:ext>
              </a:extLst>
            </p:cNvPr>
            <p:cNvSpPr txBox="1"/>
            <p:nvPr/>
          </p:nvSpPr>
          <p:spPr>
            <a:xfrm>
              <a:off x="18711507" y="11304839"/>
              <a:ext cx="1785744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650F18"/>
                  </a:solidFill>
                </a:rPr>
                <a:t>车载音响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809B69F-1386-4951-917E-A176E5C95F25}"/>
                </a:ext>
              </a:extLst>
            </p:cNvPr>
            <p:cNvSpPr txBox="1"/>
            <p:nvPr/>
          </p:nvSpPr>
          <p:spPr>
            <a:xfrm>
              <a:off x="20859401" y="5921649"/>
              <a:ext cx="1739258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650F18"/>
                  </a:solidFill>
                </a:rPr>
                <a:t>HiFi</a:t>
              </a:r>
              <a:r>
                <a:rPr lang="zh-CN" altLang="en-US" dirty="0">
                  <a:solidFill>
                    <a:srgbClr val="650F18"/>
                  </a:solidFill>
                </a:rPr>
                <a:t>音响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B469CD-3E8D-4CD5-ABC1-7A7E74EA6431}"/>
                </a:ext>
              </a:extLst>
            </p:cNvPr>
            <p:cNvSpPr txBox="1"/>
            <p:nvPr/>
          </p:nvSpPr>
          <p:spPr>
            <a:xfrm>
              <a:off x="14834230" y="12804160"/>
              <a:ext cx="219611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sym typeface="Helvetica Neue"/>
                </a:rPr>
                <a:t>音乐播放器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27D24A4-E961-443E-9190-5C7FE895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5589" y="10544317"/>
              <a:ext cx="1505627" cy="206515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41241E6-4CFB-4A04-9452-113203801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3635" y="11459803"/>
              <a:ext cx="1634742" cy="1288824"/>
            </a:xfrm>
            <a:prstGeom prst="rect">
              <a:avLst/>
            </a:prstGeom>
          </p:spPr>
        </p:pic>
        <p:pic>
          <p:nvPicPr>
            <p:cNvPr id="225" name="图片 224">
              <a:extLst>
                <a:ext uri="{FF2B5EF4-FFF2-40B4-BE49-F238E27FC236}">
                  <a16:creationId xmlns:a16="http://schemas.microsoft.com/office/drawing/2014/main" id="{7E920C65-CEB9-42BB-87A8-9A2EBE06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19" y="3679587"/>
              <a:ext cx="1941964" cy="1548232"/>
            </a:xfrm>
            <a:prstGeom prst="rect">
              <a:avLst/>
            </a:prstGeom>
          </p:spPr>
        </p:pic>
        <p:pic>
          <p:nvPicPr>
            <p:cNvPr id="227" name="图片 226">
              <a:extLst>
                <a:ext uri="{FF2B5EF4-FFF2-40B4-BE49-F238E27FC236}">
                  <a16:creationId xmlns:a16="http://schemas.microsoft.com/office/drawing/2014/main" id="{8CF0467C-C374-40C9-9C04-2DD20D338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7596" y="6638255"/>
              <a:ext cx="1716723" cy="1603946"/>
            </a:xfrm>
            <a:prstGeom prst="rect">
              <a:avLst/>
            </a:prstGeom>
          </p:spPr>
        </p:pic>
        <p:pic>
          <p:nvPicPr>
            <p:cNvPr id="235" name="图片 234">
              <a:extLst>
                <a:ext uri="{FF2B5EF4-FFF2-40B4-BE49-F238E27FC236}">
                  <a16:creationId xmlns:a16="http://schemas.microsoft.com/office/drawing/2014/main" id="{D89BFA45-1D8E-49A7-B81B-3897103B3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0815" y="4234489"/>
              <a:ext cx="9888137" cy="6764810"/>
            </a:xfrm>
            <a:prstGeom prst="rect">
              <a:avLst/>
            </a:prstGeom>
          </p:spPr>
        </p:pic>
        <p:pic>
          <p:nvPicPr>
            <p:cNvPr id="237" name="图片 236">
              <a:extLst>
                <a:ext uri="{FF2B5EF4-FFF2-40B4-BE49-F238E27FC236}">
                  <a16:creationId xmlns:a16="http://schemas.microsoft.com/office/drawing/2014/main" id="{DE47F4DA-6367-4B39-A509-50E06EFC1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532" y="9426543"/>
              <a:ext cx="1612999" cy="1970442"/>
            </a:xfrm>
            <a:prstGeom prst="rect">
              <a:avLst/>
            </a:prstGeom>
          </p:spPr>
        </p:pic>
        <p:pic>
          <p:nvPicPr>
            <p:cNvPr id="239" name="图片 238">
              <a:extLst>
                <a:ext uri="{FF2B5EF4-FFF2-40B4-BE49-F238E27FC236}">
                  <a16:creationId xmlns:a16="http://schemas.microsoft.com/office/drawing/2014/main" id="{EE4C253E-E08E-4EF1-9D85-2B7BCCA30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6926" y="2556222"/>
              <a:ext cx="2525467" cy="1603946"/>
            </a:xfrm>
            <a:prstGeom prst="rect">
              <a:avLst/>
            </a:prstGeom>
          </p:spPr>
        </p:pic>
        <p:pic>
          <p:nvPicPr>
            <p:cNvPr id="240" name="图片 239">
              <a:extLst>
                <a:ext uri="{FF2B5EF4-FFF2-40B4-BE49-F238E27FC236}">
                  <a16:creationId xmlns:a16="http://schemas.microsoft.com/office/drawing/2014/main" id="{AD3DA2D4-23D7-4E58-B459-86C1CCE14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0638" y="3669983"/>
              <a:ext cx="1922755" cy="1922755"/>
            </a:xfrm>
            <a:prstGeom prst="rect">
              <a:avLst/>
            </a:prstGeom>
          </p:spPr>
        </p:pic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15285B3B-B79E-424F-8CFE-32A1EEB09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3862" y="2528988"/>
              <a:ext cx="1922755" cy="1922755"/>
            </a:xfrm>
            <a:prstGeom prst="rect">
              <a:avLst/>
            </a:prstGeom>
            <a:noFill/>
          </p:spPr>
        </p:pic>
        <p:pic>
          <p:nvPicPr>
            <p:cNvPr id="245" name="图片 244">
              <a:extLst>
                <a:ext uri="{FF2B5EF4-FFF2-40B4-BE49-F238E27FC236}">
                  <a16:creationId xmlns:a16="http://schemas.microsoft.com/office/drawing/2014/main" id="{81DCA1DF-9D74-4A71-819C-14FC12184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086" y="11156568"/>
              <a:ext cx="1846337" cy="1449023"/>
            </a:xfrm>
            <a:prstGeom prst="rect">
              <a:avLst/>
            </a:prstGeom>
          </p:spPr>
        </p:pic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FC803B0A-B3FE-44F9-9779-4D506527AD2B}"/>
                </a:ext>
              </a:extLst>
            </p:cNvPr>
            <p:cNvSpPr txBox="1"/>
            <p:nvPr/>
          </p:nvSpPr>
          <p:spPr>
            <a:xfrm>
              <a:off x="7120815" y="12890254"/>
              <a:ext cx="1375376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650F18"/>
                  </a:solidFill>
                </a:rPr>
                <a:t>录音器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sym typeface="Helvetica Neue"/>
              </a:endParaRPr>
            </a:p>
          </p:txBody>
        </p:sp>
        <p:pic>
          <p:nvPicPr>
            <p:cNvPr id="248" name="图片 247">
              <a:extLst>
                <a:ext uri="{FF2B5EF4-FFF2-40B4-BE49-F238E27FC236}">
                  <a16:creationId xmlns:a16="http://schemas.microsoft.com/office/drawing/2014/main" id="{532F0C2F-E737-44DB-8EE5-22AB8DFDB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8519" y="9426543"/>
              <a:ext cx="2311721" cy="1538837"/>
            </a:xfrm>
            <a:prstGeom prst="rect">
              <a:avLst/>
            </a:prstGeom>
          </p:spPr>
        </p:pic>
        <p:pic>
          <p:nvPicPr>
            <p:cNvPr id="255" name="图片 254">
              <a:extLst>
                <a:ext uri="{FF2B5EF4-FFF2-40B4-BE49-F238E27FC236}">
                  <a16:creationId xmlns:a16="http://schemas.microsoft.com/office/drawing/2014/main" id="{A8D77E62-3859-425F-B40D-DDE95862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620" y="6619659"/>
              <a:ext cx="1716723" cy="1716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7026980" y="295524"/>
            <a:ext cx="6395981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SNC8600+ SNC1600 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3AE0DE-465C-48A7-98F9-E9F8AA2D7075}"/>
              </a:ext>
            </a:extLst>
          </p:cNvPr>
          <p:cNvSpPr txBox="1"/>
          <p:nvPr/>
        </p:nvSpPr>
        <p:spPr>
          <a:xfrm>
            <a:off x="8152002" y="2017414"/>
            <a:ext cx="753090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i="0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cs typeface="Microsoft Sans Serif" panose="020B0604020202020204" pitchFamily="34" charset="0"/>
                <a:sym typeface="Helvetica Neue"/>
              </a:rPr>
              <a:t>单传感器通话专利应用产品</a:t>
            </a:r>
            <a:endParaRPr kumimoji="0" lang="en-US" altLang="zh-CN" sz="4800" i="0" strike="noStrike" cap="none" spc="0" normalizeH="0" baseline="0" dirty="0">
              <a:ln>
                <a:noFill/>
              </a:ln>
              <a:solidFill>
                <a:srgbClr val="650F18"/>
              </a:solidFill>
              <a:effectLst/>
              <a:uFillTx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Helvetica Neue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D39DD9-DEE5-49EE-AE87-5B1473C02367}"/>
              </a:ext>
            </a:extLst>
          </p:cNvPr>
          <p:cNvGrpSpPr/>
          <p:nvPr/>
        </p:nvGrpSpPr>
        <p:grpSpPr>
          <a:xfrm>
            <a:off x="2558250" y="3066839"/>
            <a:ext cx="18844987" cy="9630075"/>
            <a:chOff x="2558250" y="2910646"/>
            <a:chExt cx="18844987" cy="96300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B09F015-465E-4CCD-9157-60A22BA2E074}"/>
                </a:ext>
              </a:extLst>
            </p:cNvPr>
            <p:cNvSpPr txBox="1"/>
            <p:nvPr/>
          </p:nvSpPr>
          <p:spPr>
            <a:xfrm>
              <a:off x="18586163" y="3066839"/>
              <a:ext cx="2606482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蓝牙抗噪耳机</a:t>
              </a:r>
              <a:endParaRPr kumimoji="0" lang="en-US" altLang="zh-CN" i="0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5083399-85D6-4553-911B-B977388CD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7116" y="8325615"/>
              <a:ext cx="1895348" cy="33520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6ADA2FA-F279-4482-9172-C18A8CAD0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217" y="3888120"/>
              <a:ext cx="2474797" cy="247479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9CD2426-AB2C-406E-9411-0D83B5C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2006" y="4102643"/>
              <a:ext cx="2474797" cy="2474797"/>
            </a:xfrm>
            <a:prstGeom prst="rect">
              <a:avLst/>
            </a:prstGeom>
          </p:spPr>
        </p:pic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4A202F15-6DE7-483E-994B-FCAD5F2E6B5F}"/>
                </a:ext>
              </a:extLst>
            </p:cNvPr>
            <p:cNvSpPr/>
            <p:nvPr/>
          </p:nvSpPr>
          <p:spPr>
            <a:xfrm rot="12457319">
              <a:off x="5707280" y="5135530"/>
              <a:ext cx="1890082" cy="353273"/>
            </a:xfrm>
            <a:prstGeom prst="rightArrow">
              <a:avLst>
                <a:gd name="adj1" fmla="val 50000"/>
                <a:gd name="adj2" fmla="val 24387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224" name="图片 223">
              <a:extLst>
                <a:ext uri="{FF2B5EF4-FFF2-40B4-BE49-F238E27FC236}">
                  <a16:creationId xmlns:a16="http://schemas.microsoft.com/office/drawing/2014/main" id="{C86E60F2-3D5B-4C97-9C3F-4E899872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90638" y="4606766"/>
              <a:ext cx="9033854" cy="6494160"/>
            </a:xfrm>
            <a:prstGeom prst="rect">
              <a:avLst/>
            </a:prstGeom>
          </p:spPr>
        </p:pic>
        <p:sp>
          <p:nvSpPr>
            <p:cNvPr id="225" name="箭头: 右 224">
              <a:extLst>
                <a:ext uri="{FF2B5EF4-FFF2-40B4-BE49-F238E27FC236}">
                  <a16:creationId xmlns:a16="http://schemas.microsoft.com/office/drawing/2014/main" id="{D4E62D9B-62DB-41A9-94BE-61C52B415EA2}"/>
                </a:ext>
              </a:extLst>
            </p:cNvPr>
            <p:cNvSpPr/>
            <p:nvPr/>
          </p:nvSpPr>
          <p:spPr>
            <a:xfrm rot="19697353">
              <a:off x="16545126" y="5187881"/>
              <a:ext cx="1890082" cy="353273"/>
            </a:xfrm>
            <a:prstGeom prst="rightArrow">
              <a:avLst>
                <a:gd name="adj1" fmla="val 50000"/>
                <a:gd name="adj2" fmla="val 24387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391EB1AF-7885-4EA3-A283-3B148A555D83}"/>
                </a:ext>
              </a:extLst>
            </p:cNvPr>
            <p:cNvSpPr txBox="1"/>
            <p:nvPr/>
          </p:nvSpPr>
          <p:spPr>
            <a:xfrm>
              <a:off x="2933217" y="11904009"/>
              <a:ext cx="2606482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u="none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防噪直播系统</a:t>
              </a:r>
            </a:p>
          </p:txBody>
        </p:sp>
        <p:pic>
          <p:nvPicPr>
            <p:cNvPr id="228" name="图片 227">
              <a:extLst>
                <a:ext uri="{FF2B5EF4-FFF2-40B4-BE49-F238E27FC236}">
                  <a16:creationId xmlns:a16="http://schemas.microsoft.com/office/drawing/2014/main" id="{27484F24-8BCE-487F-9BF8-C3DFAF112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539" y="9613552"/>
              <a:ext cx="2570465" cy="2049304"/>
            </a:xfrm>
            <a:prstGeom prst="rect">
              <a:avLst/>
            </a:prstGeom>
          </p:spPr>
        </p:pic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C0BC5EB4-27BD-452C-8623-369D10E9A589}"/>
                </a:ext>
              </a:extLst>
            </p:cNvPr>
            <p:cNvSpPr txBox="1"/>
            <p:nvPr/>
          </p:nvSpPr>
          <p:spPr>
            <a:xfrm>
              <a:off x="18796755" y="11904009"/>
              <a:ext cx="2606482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650F18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行业专用设备</a:t>
              </a:r>
              <a:endParaRPr kumimoji="0" lang="zh-CN" altLang="en-US" i="0" u="none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</p:txBody>
        </p:sp>
        <p:sp>
          <p:nvSpPr>
            <p:cNvPr id="230" name="箭头: 右 229">
              <a:extLst>
                <a:ext uri="{FF2B5EF4-FFF2-40B4-BE49-F238E27FC236}">
                  <a16:creationId xmlns:a16="http://schemas.microsoft.com/office/drawing/2014/main" id="{9DEA4AE7-A2BA-47E4-A1BF-F2CD60DF0973}"/>
                </a:ext>
              </a:extLst>
            </p:cNvPr>
            <p:cNvSpPr/>
            <p:nvPr/>
          </p:nvSpPr>
          <p:spPr>
            <a:xfrm rot="9142681" flipV="1">
              <a:off x="5707280" y="10433151"/>
              <a:ext cx="1890082" cy="353273"/>
            </a:xfrm>
            <a:prstGeom prst="rightArrow">
              <a:avLst>
                <a:gd name="adj1" fmla="val 50000"/>
                <a:gd name="adj2" fmla="val 24387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31" name="箭头: 右 230">
              <a:extLst>
                <a:ext uri="{FF2B5EF4-FFF2-40B4-BE49-F238E27FC236}">
                  <a16:creationId xmlns:a16="http://schemas.microsoft.com/office/drawing/2014/main" id="{25374903-1388-4EC8-AC39-730C50637350}"/>
                </a:ext>
              </a:extLst>
            </p:cNvPr>
            <p:cNvSpPr/>
            <p:nvPr/>
          </p:nvSpPr>
          <p:spPr>
            <a:xfrm rot="1902647" flipV="1">
              <a:off x="16649585" y="10485501"/>
              <a:ext cx="1890082" cy="353273"/>
            </a:xfrm>
            <a:prstGeom prst="rightArrow">
              <a:avLst>
                <a:gd name="adj1" fmla="val 50000"/>
                <a:gd name="adj2" fmla="val 24387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9EFFA255-1A91-40D0-BEF4-DB59978F7A18}"/>
                </a:ext>
              </a:extLst>
            </p:cNvPr>
            <p:cNvSpPr txBox="1"/>
            <p:nvPr/>
          </p:nvSpPr>
          <p:spPr>
            <a:xfrm>
              <a:off x="2558250" y="2910646"/>
              <a:ext cx="3129061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Type-C</a:t>
              </a:r>
              <a:r>
                <a:rPr kumimoji="0" lang="zh-CN" altLang="en-US" i="0" strike="noStrike" cap="none" spc="0" normalizeH="0" baseline="0" dirty="0">
                  <a:ln>
                    <a:noFill/>
                  </a:ln>
                  <a:solidFill>
                    <a:srgbClr val="650F18"/>
                  </a:solidFill>
                  <a:effectLst/>
                  <a:uFillTx/>
                  <a:latin typeface="Microsoft Sans Serif" panose="020B0604020202020204" pitchFamily="34" charset="0"/>
                  <a:cs typeface="Microsoft Sans Serif" panose="020B0604020202020204" pitchFamily="34" charset="0"/>
                  <a:sym typeface="Helvetica Neue"/>
                </a:rPr>
                <a:t>抗噪耳机</a:t>
              </a:r>
              <a:endParaRPr kumimoji="0" lang="en-US" altLang="zh-CN" i="0" strike="noStrike" cap="none" spc="0" normalizeH="0" baseline="0" dirty="0">
                <a:ln>
                  <a:noFill/>
                </a:ln>
                <a:solidFill>
                  <a:srgbClr val="650F18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7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25706</TotalTime>
  <Words>1042</Words>
  <Application>Microsoft Office PowerPoint</Application>
  <PresentationFormat>自定义</PresentationFormat>
  <Paragraphs>302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Helvetica Light</vt:lpstr>
      <vt:lpstr>Helvetica Neue</vt:lpstr>
      <vt:lpstr>Helvetica Neue Light</vt:lpstr>
      <vt:lpstr>Helvetica Neue Medium</vt:lpstr>
      <vt:lpstr>Helvetica Neue Thin</vt:lpstr>
      <vt:lpstr>Microsoft YaHei Light</vt:lpstr>
      <vt:lpstr>微软雅黑</vt:lpstr>
      <vt:lpstr>Arial</vt:lpstr>
      <vt:lpstr>Microsoft Sans Serif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 WANG</dc:creator>
  <cp:lastModifiedBy>Bai Rong</cp:lastModifiedBy>
  <cp:revision>677</cp:revision>
  <cp:lastPrinted>2019-06-15T11:37:54Z</cp:lastPrinted>
  <dcterms:modified xsi:type="dcterms:W3CDTF">2020-12-01T06:44:27Z</dcterms:modified>
</cp:coreProperties>
</file>