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78" r:id="rId4"/>
    <p:sldId id="285" r:id="rId5"/>
    <p:sldId id="286" r:id="rId6"/>
    <p:sldId id="279" r:id="rId7"/>
    <p:sldId id="280" r:id="rId8"/>
    <p:sldId id="281" r:id="rId9"/>
    <p:sldId id="282" r:id="rId10"/>
    <p:sldId id="276" r:id="rId11"/>
    <p:sldId id="277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3D6338-87FB-4218-BBC1-6C546C54321E}">
          <p14:sldIdLst>
            <p14:sldId id="256"/>
          </p14:sldIdLst>
        </p14:section>
        <p14:section name="市场调研" id="{324B5E6C-10E7-488F-B2D6-72216BCF76A3}">
          <p14:sldIdLst>
            <p14:sldId id="283"/>
            <p14:sldId id="278"/>
            <p14:sldId id="285"/>
            <p14:sldId id="286"/>
            <p14:sldId id="279"/>
          </p14:sldIdLst>
        </p14:section>
        <p14:section name="需求痛点梳理" id="{5778A11E-86BD-41D2-B8BF-74FF47D5FE1E}">
          <p14:sldIdLst>
            <p14:sldId id="280"/>
          </p14:sldIdLst>
        </p14:section>
        <p14:section name="安全帽分类" id="{4EBE7DC4-6E48-4CC1-8F4F-8E9F97F502AE}">
          <p14:sldIdLst>
            <p14:sldId id="281"/>
            <p14:sldId id="282"/>
          </p14:sldIdLst>
        </p14:section>
        <p14:section name="初版解决方案" id="{45C8E85A-A998-4096-BC82-D69BF26D797C}">
          <p14:sldIdLst>
            <p14:sldId id="276"/>
            <p14:sldId id="27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041"/>
  </p:normalViewPr>
  <p:slideViewPr>
    <p:cSldViewPr snapToGrid="0" snapToObjects="1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8E9D-1FA9-DF46-963A-E1BBCE64FD1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983E-23AA-614C-97BC-C26F979012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12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95D9A-E8E3-E4C5-965C-508FA23F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D2DB5-4032-CEAF-0ACA-0ED146CC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FFA5-EF15-94C1-62A9-5482161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4151C-F1D7-3AF9-F751-45F8875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44217-66B9-3BF5-3CF9-D4381B74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5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6DA8B-39FC-EA86-E2B8-4D4C35B2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3D682-6143-A823-C256-FB8E50BD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E5D48-59A6-0EF2-1343-4E93993E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C8C9-476A-EDAB-C010-6E1D634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B8A0-0FC9-B896-C9E8-CEE99EE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1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A6A39-F676-09AC-E3B7-3697BB8A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E018A-148A-3ABA-FDCA-159EF36F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FC5BF-BD57-8E41-333A-4ED6353F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EA14F-EBDB-FFEF-1BA2-C31E8A4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92188-2F4D-6B99-8097-0E068CBC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00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63645-6393-E740-E254-F84B952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447D-2A41-7F90-BBB5-421DE641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FD4CC-5ECD-6643-B1FF-C0171F4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4E374-2D29-6462-70C7-05CA2A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5907-E411-AFB8-E7A3-F5BF419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29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F257A-E406-1247-E1CC-B70088C9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DB822-CA77-A340-A09D-9B9F965E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4D570-8115-902B-06E0-6937417F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02A75-2A73-C6F2-E42A-75D78B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91041-AAE5-4E3E-5CF5-D58249FD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5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60AFC-08E1-BC05-F880-A32D0BA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E1627-AEF9-8D45-25D4-CFBD4C1CC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FD8B1-D6CA-79AB-5320-8D9A0123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3B1F8-4C5D-058A-D0F0-FF28F996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BDE73-F385-9775-27B1-20851C4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D066B-F9F8-10E3-07F4-E2235E4D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0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0C38-73FD-A405-EEB6-18930A7F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F6ECB-4D17-2FF0-2E1B-84AE0C57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41A37-C115-DAB1-CB6E-1C95FCB5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12926-F6C5-0768-7972-397DF5F6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F6143-E11C-385F-D50C-4C4FABC60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2442AA-42A4-17E3-0E7B-24F59929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CD118-844A-B2CE-A419-0A94C00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515C1-C9EB-806E-3FBD-DB771D3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0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CA16-E199-FC28-6EB6-E441B25D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3436D-FBC4-01BB-F943-1768F6AB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E75DA-6DF5-1BDF-771A-EC05A88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0FD9C-4EE4-D778-1A51-1BF68A6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9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7B314A-E0D9-88AA-D7E2-FA0D787F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20FDE-17C4-6B37-BE4B-8D4247C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B5311-93F2-368D-4BF6-14737A9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814F-6681-D55D-D0C1-D86872D2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8578A-FF85-D864-31DF-4AE7560B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62A36-2C60-C81A-EECD-4E880429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190BF-D8BD-DE30-9CBB-BE912B49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73207-B757-9128-BE9B-8C8885DB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47A82-0ABA-8D10-DE93-9869722E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0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8BD2-3A4F-3D42-110B-BC1C13E2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EE39F-0AD3-7797-7144-837AC4567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B2DE1-DF93-6FC1-640C-43DB8F2C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8BCDF-42E2-E9B1-EFCD-B690444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8EE5A-FF56-9E25-95DB-A5B99D96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674F6-A593-AAB7-7630-D1E3195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ACA8C9-B3D5-79AB-A175-91FE7DCF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EB1A9-17E4-A04B-690A-198D3D48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ED9F8-5613-65BD-5BB1-25667853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5785-8A0D-9042-A327-928C94299F67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A2C68-68C5-87AC-6CA5-EBEC726EF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8766-5E53-688D-1000-C8951000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FBCA-D9B0-7C44-B19F-11DBEEB97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2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ADB1-4A92-0EC3-D848-C4E731385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dirty="0"/>
              <a:t>智能蓝牙头盔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4E890-6F0A-A3A4-B65C-7B8069EED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endParaRPr kumimoji="1" lang="en-US" altLang="zh-CN" dirty="0"/>
          </a:p>
          <a:p>
            <a:r>
              <a:rPr kumimoji="1" lang="en-US" altLang="zh-CN" dirty="0"/>
              <a:t>2023-4-18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4010B-5AC9-E262-2122-2B58DD9B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AIoT</a:t>
            </a:r>
            <a:r>
              <a:rPr lang="zh-CN" altLang="en-US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 智能头盔方案 功能定义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099A-8E60-F6DD-A160-89096B73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389" y="1690688"/>
            <a:ext cx="6958027" cy="46656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800" dirty="0"/>
              <a:t>支持</a:t>
            </a:r>
            <a:r>
              <a:rPr lang="en-US" altLang="zh-CN" sz="1800" dirty="0" err="1">
                <a:ea typeface="宋体" charset="0"/>
              </a:rPr>
              <a:t>TicMotion</a:t>
            </a:r>
            <a:r>
              <a:rPr lang="zh-CN" altLang="en-US" sz="1800" dirty="0">
                <a:ea typeface="宋体" charset="0"/>
              </a:rPr>
              <a:t>算法，控制</a:t>
            </a:r>
            <a:r>
              <a:rPr lang="zh-CN" altLang="en-US" sz="1800" dirty="0"/>
              <a:t>体感</a:t>
            </a:r>
            <a:r>
              <a:rPr lang="en-US" altLang="zh-CN" sz="1800" dirty="0"/>
              <a:t>Sensor</a:t>
            </a:r>
            <a:r>
              <a:rPr lang="zh-CN" altLang="en-US" sz="1800" dirty="0"/>
              <a:t>，接挂电话</a:t>
            </a:r>
          </a:p>
          <a:p>
            <a:pPr lvl="1"/>
            <a:r>
              <a:rPr lang="zh-CN" altLang="en-US" sz="1600" dirty="0"/>
              <a:t>当电话来电时，点头接电话，摇头挂电话</a:t>
            </a:r>
            <a:endParaRPr lang="en-US" altLang="zh-CN" sz="1600" dirty="0"/>
          </a:p>
          <a:p>
            <a:r>
              <a:rPr lang="zh-CN" altLang="en-US" sz="1800" dirty="0"/>
              <a:t>支持降风噪算法</a:t>
            </a:r>
          </a:p>
          <a:p>
            <a:pPr lvl="1"/>
            <a:r>
              <a:rPr lang="zh-CN" altLang="en-US" sz="1600" dirty="0"/>
              <a:t>植入降风噪算法，</a:t>
            </a:r>
            <a:r>
              <a:rPr lang="en-US" altLang="zh-CN" sz="1600" dirty="0"/>
              <a:t>40</a:t>
            </a:r>
            <a:r>
              <a:rPr lang="zh-CN" altLang="en-US" sz="1600" dirty="0"/>
              <a:t>迈打电话时，对方依然可以清晰听到声音</a:t>
            </a:r>
          </a:p>
          <a:p>
            <a:r>
              <a:rPr lang="zh-CN" altLang="en-US" sz="1800" dirty="0"/>
              <a:t>支持</a:t>
            </a:r>
            <a:r>
              <a:rPr lang="en-US" altLang="zh-CN" sz="1800" dirty="0"/>
              <a:t>ENC</a:t>
            </a:r>
            <a:r>
              <a:rPr lang="zh-CN" altLang="en-US" sz="1800" dirty="0"/>
              <a:t>通话降噪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600" dirty="0"/>
              <a:t>双</a:t>
            </a:r>
            <a:r>
              <a:rPr lang="en-US" altLang="zh-CN" sz="1600" dirty="0"/>
              <a:t>mic</a:t>
            </a:r>
            <a:r>
              <a:rPr lang="zh-CN" altLang="en-US" sz="1600" dirty="0"/>
              <a:t>通话降噪，打电话时降低环境噪音，让对方听的更加清晰</a:t>
            </a:r>
          </a:p>
          <a:p>
            <a:r>
              <a:rPr lang="zh-CN" altLang="en-US" sz="1800" dirty="0"/>
              <a:t>离线语音操作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600" dirty="0">
                <a:sym typeface="+mn-ea"/>
              </a:rPr>
              <a:t>支持语音唤醒手机语音助理，语音控制上一首、下一首、开始播放、暂停播放、增大音量、减小音量、接听、挂断。</a:t>
            </a:r>
          </a:p>
          <a:p>
            <a:r>
              <a:rPr lang="zh-CN" altLang="en-US" sz="1800" dirty="0">
                <a:sym typeface="+mn-ea"/>
              </a:rPr>
              <a:t>后续拓展</a:t>
            </a:r>
            <a:r>
              <a:rPr lang="en-US" altLang="zh-CN" sz="1800" dirty="0">
                <a:sym typeface="+mn-ea"/>
              </a:rPr>
              <a:t>4G cat1</a:t>
            </a:r>
            <a:r>
              <a:rPr lang="zh-CN" altLang="en-US" sz="1800" dirty="0">
                <a:sym typeface="+mn-ea"/>
              </a:rPr>
              <a:t>对讲</a:t>
            </a:r>
          </a:p>
          <a:p>
            <a:pPr lvl="1"/>
            <a:r>
              <a:rPr lang="zh-CN" altLang="en-US" sz="1600" dirty="0">
                <a:sym typeface="+mn-ea"/>
              </a:rPr>
              <a:t>当插入</a:t>
            </a:r>
            <a:r>
              <a:rPr lang="en-US" altLang="zh-CN" sz="1600" dirty="0">
                <a:sym typeface="+mn-ea"/>
              </a:rPr>
              <a:t>4G cat1</a:t>
            </a:r>
            <a:r>
              <a:rPr lang="zh-CN" altLang="en-US" sz="1600" dirty="0">
                <a:sym typeface="+mn-ea"/>
              </a:rPr>
              <a:t>对讲模块，头盔耳机切换到</a:t>
            </a:r>
            <a:r>
              <a:rPr lang="en-US" altLang="zh-CN" sz="1600" dirty="0">
                <a:sym typeface="+mn-ea"/>
              </a:rPr>
              <a:t>4G</a:t>
            </a:r>
            <a:r>
              <a:rPr lang="zh-CN" altLang="en-US" sz="1600" dirty="0">
                <a:sym typeface="+mn-ea"/>
              </a:rPr>
              <a:t>对讲模式，并且可以离线语音调换频道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开关闭讲话</a:t>
            </a:r>
          </a:p>
          <a:p>
            <a:pPr lvl="1"/>
            <a:r>
              <a:rPr lang="zh-CN" altLang="en-US" sz="1600" dirty="0">
                <a:sym typeface="+mn-ea"/>
              </a:rPr>
              <a:t>离线语音命令词</a:t>
            </a:r>
            <a:endParaRPr lang="zh-CN" altLang="en-US" sz="2000" dirty="0">
              <a:sym typeface="+mn-ea"/>
            </a:endParaRPr>
          </a:p>
          <a:p>
            <a:pPr lvl="2"/>
            <a:r>
              <a:rPr lang="zh-CN" altLang="en-US" sz="1600" dirty="0">
                <a:sym typeface="+mn-ea"/>
              </a:rPr>
              <a:t>开启讲话，关闭讲话，开启播报，关闭播报</a:t>
            </a:r>
          </a:p>
          <a:p>
            <a:pPr lvl="2"/>
            <a:r>
              <a:rPr lang="zh-CN" altLang="en-US" sz="1600" dirty="0">
                <a:sym typeface="+mn-ea"/>
              </a:rPr>
              <a:t>调到频道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、调到频道</a:t>
            </a:r>
            <a:r>
              <a:rPr lang="en-US" altLang="zh-CN" sz="1600" dirty="0">
                <a:sym typeface="+mn-ea"/>
              </a:rPr>
              <a:t>2</a:t>
            </a:r>
            <a:endParaRPr lang="zh-CN" altLang="en-US" sz="1600" dirty="0">
              <a:sym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D415-ED5D-5584-5D34-0683F49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2023/3/28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B38F-5B00-D816-9079-5270DBB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Soundec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5C826-23BD-4A93-36CE-1440CC4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4DD9-19E9-4AB5-81F1-0924461723A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DE84C-F3C0-CC8E-5013-D3280D1EF9EF}"/>
              </a:ext>
            </a:extLst>
          </p:cNvPr>
          <p:cNvSpPr txBox="1"/>
          <p:nvPr/>
        </p:nvSpPr>
        <p:spPr>
          <a:xfrm>
            <a:off x="1938020" y="5435432"/>
            <a:ext cx="944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000">
                <a:ea typeface="宋体" charset="0"/>
                <a:sym typeface="+mn-ea"/>
              </a:rPr>
              <a:t>图片仅供参考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1BA32F-2613-6F81-CF81-C7AB5A1E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1973412"/>
            <a:ext cx="2548255" cy="2805430"/>
          </a:xfrm>
          <a:prstGeom prst="rect">
            <a:avLst/>
          </a:prstGeom>
        </p:spPr>
      </p:pic>
      <p:cxnSp>
        <p:nvCxnSpPr>
          <p:cNvPr id="9" name="直接箭头连接符 10">
            <a:extLst>
              <a:ext uri="{FF2B5EF4-FFF2-40B4-BE49-F238E27FC236}">
                <a16:creationId xmlns:a16="http://schemas.microsoft.com/office/drawing/2014/main" id="{7BBDFEE9-5451-29F9-438A-DCC666AE7166}"/>
              </a:ext>
            </a:extLst>
          </p:cNvPr>
          <p:cNvCxnSpPr/>
          <p:nvPr/>
        </p:nvCxnSpPr>
        <p:spPr>
          <a:xfrm>
            <a:off x="3236595" y="3042752"/>
            <a:ext cx="48768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76FAC4-A2B8-58D0-5E3C-F92FA995BDB0}"/>
              </a:ext>
            </a:extLst>
          </p:cNvPr>
          <p:cNvSpPr txBox="1"/>
          <p:nvPr/>
        </p:nvSpPr>
        <p:spPr>
          <a:xfrm>
            <a:off x="3724275" y="2920197"/>
            <a:ext cx="465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喇叭</a:t>
            </a:r>
          </a:p>
        </p:txBody>
      </p: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A372918C-2895-BCB5-B718-893231713D3F}"/>
              </a:ext>
            </a:extLst>
          </p:cNvPr>
          <p:cNvCxnSpPr/>
          <p:nvPr/>
        </p:nvCxnSpPr>
        <p:spPr>
          <a:xfrm>
            <a:off x="2734945" y="3474552"/>
            <a:ext cx="85979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B6965-B55A-5EBD-EF43-07C9D61CE527}"/>
              </a:ext>
            </a:extLst>
          </p:cNvPr>
          <p:cNvSpPr txBox="1"/>
          <p:nvPr/>
        </p:nvSpPr>
        <p:spPr>
          <a:xfrm>
            <a:off x="3724275" y="3377397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双</a:t>
            </a:r>
            <a:r>
              <a:rPr lang="en-US" altLang="zh-CN" sz="1000"/>
              <a:t>mic</a:t>
            </a:r>
          </a:p>
        </p:txBody>
      </p:sp>
      <p:cxnSp>
        <p:nvCxnSpPr>
          <p:cNvPr id="13" name="直接箭头连接符 7">
            <a:extLst>
              <a:ext uri="{FF2B5EF4-FFF2-40B4-BE49-F238E27FC236}">
                <a16:creationId xmlns:a16="http://schemas.microsoft.com/office/drawing/2014/main" id="{F5FEA417-C15D-F410-0582-50B2E792FA71}"/>
              </a:ext>
            </a:extLst>
          </p:cNvPr>
          <p:cNvCxnSpPr/>
          <p:nvPr/>
        </p:nvCxnSpPr>
        <p:spPr>
          <a:xfrm>
            <a:off x="3351530" y="3287862"/>
            <a:ext cx="303530" cy="0"/>
          </a:xfrm>
          <a:prstGeom prst="straightConnector1">
            <a:avLst/>
          </a:prstGeom>
          <a:ln>
            <a:solidFill>
              <a:srgbClr val="3A90F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2E70D6-1F28-C1E8-B67B-BEBCE92BB044}"/>
              </a:ext>
            </a:extLst>
          </p:cNvPr>
          <p:cNvSpPr txBox="1"/>
          <p:nvPr/>
        </p:nvSpPr>
        <p:spPr>
          <a:xfrm>
            <a:off x="3724275" y="3165307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参考</a:t>
            </a:r>
            <a:r>
              <a:rPr lang="en-US" altLang="zh-CN" sz="1000"/>
              <a:t>mic</a:t>
            </a:r>
          </a:p>
        </p:txBody>
      </p:sp>
    </p:spTree>
    <p:extLst>
      <p:ext uri="{BB962C8B-B14F-4D97-AF65-F5344CB8AC3E}">
        <p14:creationId xmlns:p14="http://schemas.microsoft.com/office/powerpoint/2010/main" val="169220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1324-3BA2-8100-D7A6-24426C8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AIoT</a:t>
            </a:r>
            <a:r>
              <a:rPr lang="zh-CN" altLang="en-US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 </a:t>
            </a:r>
            <a:r>
              <a:rPr lang="zh-CN" altLang="en-US" b="1"/>
              <a:t>智能头盔方案 </a:t>
            </a:r>
            <a:r>
              <a:rPr lang="zh-CN" altLang="en-US" b="1" dirty="0"/>
              <a:t>系统框图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EC77C-2D85-2406-0974-F4CDEDB7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2574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主控</a:t>
            </a:r>
            <a:r>
              <a:rPr lang="en-US" altLang="zh-CN" sz="2800" dirty="0">
                <a:solidFill>
                  <a:schemeClr val="tx1"/>
                </a:solidFill>
              </a:rPr>
              <a:t>DSP</a:t>
            </a:r>
            <a:r>
              <a:rPr lang="zh-CN" altLang="en-US" sz="2800" dirty="0">
                <a:solidFill>
                  <a:schemeClr val="tx1"/>
                </a:solidFill>
              </a:rPr>
              <a:t>选型：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SNC8600</a:t>
            </a:r>
          </a:p>
          <a:p>
            <a:pPr lvl="1"/>
            <a:r>
              <a:rPr lang="zh-CN" altLang="en-US" dirty="0"/>
              <a:t>支持声学算法</a:t>
            </a:r>
            <a:endParaRPr lang="en-US" altLang="zh-CN" dirty="0"/>
          </a:p>
          <a:p>
            <a:pPr lvl="1"/>
            <a:r>
              <a:rPr lang="zh-CN" altLang="en-US" dirty="0"/>
              <a:t>支持体感算法</a:t>
            </a:r>
            <a:endParaRPr lang="en-US" altLang="zh-CN" dirty="0"/>
          </a:p>
          <a:p>
            <a:pPr lvl="1"/>
            <a:r>
              <a:rPr lang="en-US" altLang="zh-CN" dirty="0" err="1"/>
              <a:t>Uart</a:t>
            </a:r>
            <a:r>
              <a:rPr lang="zh-CN" altLang="en-US" dirty="0"/>
              <a:t>私有标准协议通讯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DAC</a:t>
            </a:r>
            <a:r>
              <a:rPr lang="zh-CN" altLang="en-US" dirty="0"/>
              <a:t>输出推动扬声器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I2S</a:t>
            </a:r>
            <a:r>
              <a:rPr lang="zh-CN" altLang="en-US" dirty="0"/>
              <a:t>通讯和蓝牙音频传输</a:t>
            </a:r>
            <a:endParaRPr lang="en-US" altLang="zh-CN" dirty="0"/>
          </a:p>
          <a:p>
            <a:r>
              <a:rPr kumimoji="1" lang="zh-CN" altLang="en-US" dirty="0"/>
              <a:t>蓝牙选型：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</a:t>
            </a:r>
            <a:r>
              <a:rPr kumimoji="1" lang="en-US" altLang="zh-CN" dirty="0"/>
              <a:t>I2S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Uart</a:t>
            </a:r>
            <a:r>
              <a:rPr kumimoji="1" lang="zh-CN" altLang="en-US" dirty="0"/>
              <a:t>接口的任意蓝牙型号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不需要包含</a:t>
            </a:r>
            <a:r>
              <a:rPr kumimoji="1" lang="en-US" altLang="zh-CN" dirty="0"/>
              <a:t>DSP</a:t>
            </a:r>
            <a:r>
              <a:rPr kumimoji="1" lang="zh-CN" altLang="en-US" dirty="0"/>
              <a:t>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需要支持：</a:t>
            </a:r>
            <a:r>
              <a:rPr kumimoji="1" lang="en-US" altLang="zh-CN" dirty="0"/>
              <a:t>A2DP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HFP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r>
              <a:rPr kumimoji="1" lang="en-US" altLang="zh-CN" dirty="0"/>
              <a:t>Speaker</a:t>
            </a:r>
            <a:r>
              <a:rPr kumimoji="1" lang="zh-CN" altLang="en-US" dirty="0"/>
              <a:t>选型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指向性喇叭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26E7B-B05E-28BF-B5BF-04BCFD58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2023/3/28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9B77F-0036-25C9-D7DC-59E18917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Soundec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4A1AE-EB1D-13A8-7310-F83A348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4DD9-19E9-4AB5-81F1-0924461723A7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6F58CA2-9D97-EC95-3E5A-D858A4AE0405}"/>
              </a:ext>
            </a:extLst>
          </p:cNvPr>
          <p:cNvGrpSpPr/>
          <p:nvPr/>
        </p:nvGrpSpPr>
        <p:grpSpPr>
          <a:xfrm>
            <a:off x="10156768" y="4044240"/>
            <a:ext cx="1294858" cy="1893032"/>
            <a:chOff x="9272149" y="3084592"/>
            <a:chExt cx="1294858" cy="1893032"/>
          </a:xfrm>
        </p:grpSpPr>
        <p:sp>
          <p:nvSpPr>
            <p:cNvPr id="57" name="矩形: 圆角 123">
              <a:extLst>
                <a:ext uri="{FF2B5EF4-FFF2-40B4-BE49-F238E27FC236}">
                  <a16:creationId xmlns:a16="http://schemas.microsoft.com/office/drawing/2014/main" id="{9D3EB97B-B59A-8B11-DADA-B568A90FA334}"/>
                </a:ext>
              </a:extLst>
            </p:cNvPr>
            <p:cNvSpPr/>
            <p:nvPr/>
          </p:nvSpPr>
          <p:spPr>
            <a:xfrm>
              <a:off x="9272162" y="3084592"/>
              <a:ext cx="1294845" cy="18930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marL="72000" algn="r"/>
              <a:r>
                <a:rPr lang="zh-CN" altLang="en-US" sz="1050" b="1" dirty="0">
                  <a:solidFill>
                    <a:schemeClr val="tx1"/>
                  </a:solidFill>
                </a:rPr>
                <a:t>蓝牙透传解决方案</a:t>
              </a:r>
              <a:endParaRPr lang="en-US" altLang="zh-CN" sz="1050" b="1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1000" b="1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1000" b="1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1000" b="1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1000" b="1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800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900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900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900" dirty="0">
                <a:solidFill>
                  <a:schemeClr val="tx1"/>
                </a:solidFill>
              </a:endParaRPr>
            </a:p>
            <a:p>
              <a:pPr marL="72000" algn="r"/>
              <a:endParaRPr lang="en-US" altLang="zh-CN" sz="900" dirty="0">
                <a:solidFill>
                  <a:schemeClr val="tx1"/>
                </a:solidFill>
              </a:endParaRPr>
            </a:p>
            <a:p>
              <a:pPr marL="72000" algn="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DC8E7AF-B628-2110-2B8A-AB2D90F8D339}"/>
                </a:ext>
              </a:extLst>
            </p:cNvPr>
            <p:cNvGrpSpPr/>
            <p:nvPr/>
          </p:nvGrpSpPr>
          <p:grpSpPr>
            <a:xfrm flipH="1">
              <a:off x="9272149" y="3525201"/>
              <a:ext cx="1090571" cy="771186"/>
              <a:chOff x="6289480" y="4837290"/>
              <a:chExt cx="1090571" cy="771186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58C6D6F-5FC2-D369-6078-C490AA357ADE}"/>
                  </a:ext>
                </a:extLst>
              </p:cNvPr>
              <p:cNvSpPr txBox="1"/>
              <p:nvPr/>
            </p:nvSpPr>
            <p:spPr>
              <a:xfrm>
                <a:off x="6289480" y="4837290"/>
                <a:ext cx="1090571" cy="77118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050" dirty="0"/>
                  <a:t>I2S</a:t>
                </a:r>
              </a:p>
              <a:p>
                <a:pPr algn="r"/>
                <a:r>
                  <a:rPr lang="en-US" altLang="zh-CN" sz="700" dirty="0"/>
                  <a:t>(Master)</a:t>
                </a:r>
                <a:endParaRPr lang="zh-CN" altLang="en-US" sz="700" dirty="0"/>
              </a:p>
            </p:txBody>
          </p:sp>
          <p:sp>
            <p:nvSpPr>
              <p:cNvPr id="64" name="箭头: 五边形 146">
                <a:extLst>
                  <a:ext uri="{FF2B5EF4-FFF2-40B4-BE49-F238E27FC236}">
                    <a16:creationId xmlns:a16="http://schemas.microsoft.com/office/drawing/2014/main" id="{E68B7019-8C87-1035-286E-1AFEC9223CE9}"/>
                  </a:ext>
                </a:extLst>
              </p:cNvPr>
              <p:cNvSpPr/>
              <p:nvPr/>
            </p:nvSpPr>
            <p:spPr>
              <a:xfrm>
                <a:off x="6704912" y="5430106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SDO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箭头: 五边形 147">
                <a:extLst>
                  <a:ext uri="{FF2B5EF4-FFF2-40B4-BE49-F238E27FC236}">
                    <a16:creationId xmlns:a16="http://schemas.microsoft.com/office/drawing/2014/main" id="{51DA1ECB-9710-D771-E26C-EEA121512B53}"/>
                  </a:ext>
                </a:extLst>
              </p:cNvPr>
              <p:cNvSpPr/>
              <p:nvPr/>
            </p:nvSpPr>
            <p:spPr>
              <a:xfrm>
                <a:off x="6699828" y="4878440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LRCK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箭头: 五边形 148">
                <a:extLst>
                  <a:ext uri="{FF2B5EF4-FFF2-40B4-BE49-F238E27FC236}">
                    <a16:creationId xmlns:a16="http://schemas.microsoft.com/office/drawing/2014/main" id="{EFAE8501-7D2C-C1AF-12D1-4983193D5270}"/>
                  </a:ext>
                </a:extLst>
              </p:cNvPr>
              <p:cNvSpPr/>
              <p:nvPr/>
            </p:nvSpPr>
            <p:spPr>
              <a:xfrm>
                <a:off x="6699828" y="5063405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BCK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箭头: 五边形 149">
                <a:extLst>
                  <a:ext uri="{FF2B5EF4-FFF2-40B4-BE49-F238E27FC236}">
                    <a16:creationId xmlns:a16="http://schemas.microsoft.com/office/drawing/2014/main" id="{7BB78025-15CA-08BC-380A-4509252FAEE2}"/>
                  </a:ext>
                </a:extLst>
              </p:cNvPr>
              <p:cNvSpPr/>
              <p:nvPr/>
            </p:nvSpPr>
            <p:spPr>
              <a:xfrm>
                <a:off x="6700643" y="5251675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SDI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149A9D5-F442-9202-A6C3-5A3E95106455}"/>
                </a:ext>
              </a:extLst>
            </p:cNvPr>
            <p:cNvGrpSpPr/>
            <p:nvPr/>
          </p:nvGrpSpPr>
          <p:grpSpPr>
            <a:xfrm flipH="1">
              <a:off x="9278884" y="4417230"/>
              <a:ext cx="1090571" cy="452363"/>
              <a:chOff x="4525309" y="4267691"/>
              <a:chExt cx="1090571" cy="452363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46F932-35E0-FC96-DD33-3BCB45B4F101}"/>
                  </a:ext>
                </a:extLst>
              </p:cNvPr>
              <p:cNvSpPr txBox="1"/>
              <p:nvPr/>
            </p:nvSpPr>
            <p:spPr>
              <a:xfrm>
                <a:off x="4525309" y="4267691"/>
                <a:ext cx="1090571" cy="4523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zh-CN" altLang="en-US" sz="1050" dirty="0"/>
                  <a:t>                  </a:t>
                </a:r>
                <a:r>
                  <a:rPr lang="en-US" altLang="zh-CN" sz="1050" dirty="0" err="1"/>
                  <a:t>Uart</a:t>
                </a:r>
                <a:endParaRPr lang="en-US" altLang="zh-CN" sz="1050" dirty="0"/>
              </a:p>
              <a:p>
                <a:endParaRPr lang="zh-CN" altLang="en-US" sz="700" dirty="0"/>
              </a:p>
            </p:txBody>
          </p:sp>
          <p:sp>
            <p:nvSpPr>
              <p:cNvPr id="61" name="箭头: 五边形 25">
                <a:extLst>
                  <a:ext uri="{FF2B5EF4-FFF2-40B4-BE49-F238E27FC236}">
                    <a16:creationId xmlns:a16="http://schemas.microsoft.com/office/drawing/2014/main" id="{04946BE2-7470-5760-A67A-E172CC779CA1}"/>
                  </a:ext>
                </a:extLst>
              </p:cNvPr>
              <p:cNvSpPr/>
              <p:nvPr/>
            </p:nvSpPr>
            <p:spPr>
              <a:xfrm>
                <a:off x="4935657" y="4332591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Tx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箭头: 五边形 26">
                <a:extLst>
                  <a:ext uri="{FF2B5EF4-FFF2-40B4-BE49-F238E27FC236}">
                    <a16:creationId xmlns:a16="http://schemas.microsoft.com/office/drawing/2014/main" id="{25E02F8B-379D-0BF7-3495-2919BFBD0670}"/>
                  </a:ext>
                </a:extLst>
              </p:cNvPr>
              <p:cNvSpPr/>
              <p:nvPr/>
            </p:nvSpPr>
            <p:spPr>
              <a:xfrm>
                <a:off x="4935657" y="4517556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Rx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738428E2-6596-F177-E853-1362773824A8}"/>
              </a:ext>
            </a:extLst>
          </p:cNvPr>
          <p:cNvSpPr txBox="1"/>
          <p:nvPr/>
        </p:nvSpPr>
        <p:spPr>
          <a:xfrm flipH="1">
            <a:off x="10219658" y="3092217"/>
            <a:ext cx="1125093" cy="549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altLang="zh-CN" sz="1050" dirty="0"/>
          </a:p>
          <a:p>
            <a:r>
              <a:rPr lang="en-US" altLang="zh-CN" sz="1050" dirty="0"/>
              <a:t>Speaker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F25DDE9-0EEE-65EB-3BAE-28EC1CC8B02E}"/>
              </a:ext>
            </a:extLst>
          </p:cNvPr>
          <p:cNvGrpSpPr/>
          <p:nvPr/>
        </p:nvGrpSpPr>
        <p:grpSpPr>
          <a:xfrm>
            <a:off x="5512734" y="2055914"/>
            <a:ext cx="4232874" cy="3881358"/>
            <a:chOff x="5512734" y="2055914"/>
            <a:chExt cx="4232874" cy="38813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BE10A9-6371-A1CF-ACE5-1E5F205E6C54}"/>
                </a:ext>
              </a:extLst>
            </p:cNvPr>
            <p:cNvSpPr/>
            <p:nvPr/>
          </p:nvSpPr>
          <p:spPr>
            <a:xfrm>
              <a:off x="6527217" y="2055914"/>
              <a:ext cx="3214332" cy="38813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100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</a:rPr>
                <a:t>DSP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SNC8600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B0B3AFF-1EEA-D958-2AB2-C2528795DB3D}"/>
                </a:ext>
              </a:extLst>
            </p:cNvPr>
            <p:cNvSpPr/>
            <p:nvPr/>
          </p:nvSpPr>
          <p:spPr>
            <a:xfrm>
              <a:off x="7552590" y="3824989"/>
              <a:ext cx="1090572" cy="5712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</a:rPr>
                <a:t>算法</a:t>
              </a:r>
            </a:p>
          </p:txBody>
        </p:sp>
        <p:cxnSp>
          <p:nvCxnSpPr>
            <p:cNvPr id="10" name="连接符: 肘形 18">
              <a:extLst>
                <a:ext uri="{FF2B5EF4-FFF2-40B4-BE49-F238E27FC236}">
                  <a16:creationId xmlns:a16="http://schemas.microsoft.com/office/drawing/2014/main" id="{5D47F4A3-9D10-6AD7-DDC4-2480209D9303}"/>
                </a:ext>
              </a:extLst>
            </p:cNvPr>
            <p:cNvCxnSpPr>
              <a:cxnSpLocks/>
              <a:stCxn id="26" idx="3"/>
              <a:endCxn id="9" idx="2"/>
            </p:cNvCxnSpPr>
            <p:nvPr/>
          </p:nvCxnSpPr>
          <p:spPr>
            <a:xfrm>
              <a:off x="7120454" y="3635320"/>
              <a:ext cx="432136" cy="475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9">
              <a:extLst>
                <a:ext uri="{FF2B5EF4-FFF2-40B4-BE49-F238E27FC236}">
                  <a16:creationId xmlns:a16="http://schemas.microsoft.com/office/drawing/2014/main" id="{D90730B2-C5CB-AE8C-5365-7284D7A1ED35}"/>
                </a:ext>
              </a:extLst>
            </p:cNvPr>
            <p:cNvCxnSpPr>
              <a:cxnSpLocks/>
              <a:stCxn id="27" idx="3"/>
              <a:endCxn id="9" idx="2"/>
            </p:cNvCxnSpPr>
            <p:nvPr/>
          </p:nvCxnSpPr>
          <p:spPr>
            <a:xfrm flipV="1">
              <a:off x="7120454" y="4110620"/>
              <a:ext cx="432136" cy="11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20">
              <a:extLst>
                <a:ext uri="{FF2B5EF4-FFF2-40B4-BE49-F238E27FC236}">
                  <a16:creationId xmlns:a16="http://schemas.microsoft.com/office/drawing/2014/main" id="{CA392860-BD11-65FE-74B2-24F71F28E8F7}"/>
                </a:ext>
              </a:extLst>
            </p:cNvPr>
            <p:cNvCxnSpPr>
              <a:cxnSpLocks/>
              <a:stCxn id="9" idx="0"/>
              <a:endCxn id="30" idx="1"/>
            </p:cNvCxnSpPr>
            <p:nvPr/>
          </p:nvCxnSpPr>
          <p:spPr>
            <a:xfrm rot="5400000" flipH="1" flipV="1">
              <a:off x="8141938" y="3321629"/>
              <a:ext cx="459298" cy="5474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BAD3B67-0B5F-C770-C0E3-709B3921001A}"/>
                </a:ext>
              </a:extLst>
            </p:cNvPr>
            <p:cNvGrpSpPr/>
            <p:nvPr/>
          </p:nvGrpSpPr>
          <p:grpSpPr>
            <a:xfrm>
              <a:off x="8650965" y="4485944"/>
              <a:ext cx="1090571" cy="771186"/>
              <a:chOff x="4525297" y="4465402"/>
              <a:chExt cx="1090571" cy="771186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36B090A-BF4B-B6BC-FE29-8F68F92B3597}"/>
                  </a:ext>
                </a:extLst>
              </p:cNvPr>
              <p:cNvSpPr txBox="1"/>
              <p:nvPr/>
            </p:nvSpPr>
            <p:spPr>
              <a:xfrm>
                <a:off x="4525297" y="4465402"/>
                <a:ext cx="1090571" cy="77118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050" dirty="0"/>
                  <a:t>I2S</a:t>
                </a:r>
              </a:p>
              <a:p>
                <a:r>
                  <a:rPr lang="en-US" altLang="zh-CN" sz="700" dirty="0"/>
                  <a:t>(Slaver)</a:t>
                </a:r>
                <a:endParaRPr lang="zh-CN" altLang="en-US" sz="700" dirty="0"/>
              </a:p>
            </p:txBody>
          </p:sp>
          <p:sp>
            <p:nvSpPr>
              <p:cNvPr id="36" name="箭头: 五边形 24">
                <a:extLst>
                  <a:ext uri="{FF2B5EF4-FFF2-40B4-BE49-F238E27FC236}">
                    <a16:creationId xmlns:a16="http://schemas.microsoft.com/office/drawing/2014/main" id="{B7E2C1DD-8EB8-0157-4CF1-181B8FEF0126}"/>
                  </a:ext>
                </a:extLst>
              </p:cNvPr>
              <p:cNvSpPr/>
              <p:nvPr/>
            </p:nvSpPr>
            <p:spPr>
              <a:xfrm>
                <a:off x="4940729" y="5058218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SDO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箭头: 五边形 25">
                <a:extLst>
                  <a:ext uri="{FF2B5EF4-FFF2-40B4-BE49-F238E27FC236}">
                    <a16:creationId xmlns:a16="http://schemas.microsoft.com/office/drawing/2014/main" id="{7DF06A68-7EDF-EEB4-69B9-6115BA226BD9}"/>
                  </a:ext>
                </a:extLst>
              </p:cNvPr>
              <p:cNvSpPr/>
              <p:nvPr/>
            </p:nvSpPr>
            <p:spPr>
              <a:xfrm>
                <a:off x="4935645" y="4506552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LRCK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箭头: 五边形 26">
                <a:extLst>
                  <a:ext uri="{FF2B5EF4-FFF2-40B4-BE49-F238E27FC236}">
                    <a16:creationId xmlns:a16="http://schemas.microsoft.com/office/drawing/2014/main" id="{C768A822-9A62-4E9A-126C-5B9FD3638388}"/>
                  </a:ext>
                </a:extLst>
              </p:cNvPr>
              <p:cNvSpPr/>
              <p:nvPr/>
            </p:nvSpPr>
            <p:spPr>
              <a:xfrm>
                <a:off x="4935645" y="4691517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BCK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箭头: 五边形 27">
                <a:extLst>
                  <a:ext uri="{FF2B5EF4-FFF2-40B4-BE49-F238E27FC236}">
                    <a16:creationId xmlns:a16="http://schemas.microsoft.com/office/drawing/2014/main" id="{6C165CB4-9970-B7D3-86D9-EBDFADB293F6}"/>
                  </a:ext>
                </a:extLst>
              </p:cNvPr>
              <p:cNvSpPr/>
              <p:nvPr/>
            </p:nvSpPr>
            <p:spPr>
              <a:xfrm>
                <a:off x="4936460" y="4879787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SDI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903EB9-C65E-08D1-D7B1-C1D03F838EDE}"/>
                </a:ext>
              </a:extLst>
            </p:cNvPr>
            <p:cNvGrpSpPr/>
            <p:nvPr/>
          </p:nvGrpSpPr>
          <p:grpSpPr>
            <a:xfrm>
              <a:off x="8645298" y="2958043"/>
              <a:ext cx="1095490" cy="815296"/>
              <a:chOff x="4522773" y="5422125"/>
              <a:chExt cx="1095490" cy="815296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874F6C-3E50-F821-8D39-9E068092774A}"/>
                  </a:ext>
                </a:extLst>
              </p:cNvPr>
              <p:cNvSpPr txBox="1"/>
              <p:nvPr/>
            </p:nvSpPr>
            <p:spPr>
              <a:xfrm>
                <a:off x="4522773" y="5422125"/>
                <a:ext cx="1090572" cy="8152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050" dirty="0"/>
                  <a:t>DAC</a:t>
                </a:r>
                <a:endParaRPr lang="zh-CN" altLang="en-US" sz="700" dirty="0"/>
              </a:p>
            </p:txBody>
          </p:sp>
          <p:sp>
            <p:nvSpPr>
              <p:cNvPr id="31" name="箭头: 五边形 29">
                <a:extLst>
                  <a:ext uri="{FF2B5EF4-FFF2-40B4-BE49-F238E27FC236}">
                    <a16:creationId xmlns:a16="http://schemas.microsoft.com/office/drawing/2014/main" id="{94777173-C39D-AA49-B097-B00AD165C1BF}"/>
                  </a:ext>
                </a:extLst>
              </p:cNvPr>
              <p:cNvSpPr/>
              <p:nvPr/>
            </p:nvSpPr>
            <p:spPr>
              <a:xfrm>
                <a:off x="4938009" y="5501212"/>
                <a:ext cx="673200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AOHPRP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五边形 30">
                <a:extLst>
                  <a:ext uri="{FF2B5EF4-FFF2-40B4-BE49-F238E27FC236}">
                    <a16:creationId xmlns:a16="http://schemas.microsoft.com/office/drawing/2014/main" id="{EC8DAF3B-EC87-57CF-FF3F-2D6A0407830A}"/>
                  </a:ext>
                </a:extLst>
              </p:cNvPr>
              <p:cNvSpPr/>
              <p:nvPr/>
            </p:nvSpPr>
            <p:spPr>
              <a:xfrm>
                <a:off x="4945063" y="5683553"/>
                <a:ext cx="673200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AOHPRN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五边形 31">
                <a:extLst>
                  <a:ext uri="{FF2B5EF4-FFF2-40B4-BE49-F238E27FC236}">
                    <a16:creationId xmlns:a16="http://schemas.microsoft.com/office/drawing/2014/main" id="{293B89CC-D31F-3AC1-1816-FD4B1B4D81BA}"/>
                  </a:ext>
                </a:extLst>
              </p:cNvPr>
              <p:cNvSpPr/>
              <p:nvPr/>
            </p:nvSpPr>
            <p:spPr>
              <a:xfrm>
                <a:off x="4945062" y="5865894"/>
                <a:ext cx="673200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AOHPLP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五边形 32">
                <a:extLst>
                  <a:ext uri="{FF2B5EF4-FFF2-40B4-BE49-F238E27FC236}">
                    <a16:creationId xmlns:a16="http://schemas.microsoft.com/office/drawing/2014/main" id="{F257138B-9B8B-8EFD-4476-D220976540AA}"/>
                  </a:ext>
                </a:extLst>
              </p:cNvPr>
              <p:cNvSpPr/>
              <p:nvPr/>
            </p:nvSpPr>
            <p:spPr>
              <a:xfrm>
                <a:off x="4939387" y="6048235"/>
                <a:ext cx="673200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AOHPLN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连接符: 肘形 35">
              <a:extLst>
                <a:ext uri="{FF2B5EF4-FFF2-40B4-BE49-F238E27FC236}">
                  <a16:creationId xmlns:a16="http://schemas.microsoft.com/office/drawing/2014/main" id="{6B604263-5312-340C-21C1-11332CB0AD39}"/>
                </a:ext>
              </a:extLst>
            </p:cNvPr>
            <p:cNvCxnSpPr>
              <a:cxnSpLocks/>
              <a:stCxn id="9" idx="4"/>
              <a:endCxn id="36" idx="1"/>
            </p:cNvCxnSpPr>
            <p:nvPr/>
          </p:nvCxnSpPr>
          <p:spPr>
            <a:xfrm rot="16200000" flipH="1">
              <a:off x="8204881" y="4289244"/>
              <a:ext cx="754510" cy="96852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DE7A8D0-8740-251E-AABC-01D9ABD28672}"/>
                </a:ext>
              </a:extLst>
            </p:cNvPr>
            <p:cNvGrpSpPr/>
            <p:nvPr/>
          </p:nvGrpSpPr>
          <p:grpSpPr>
            <a:xfrm>
              <a:off x="8655037" y="5377034"/>
              <a:ext cx="1090571" cy="452363"/>
              <a:chOff x="4537184" y="4291441"/>
              <a:chExt cx="1090571" cy="45236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252056B-88D2-DFC0-17D8-4295600CE7EA}"/>
                  </a:ext>
                </a:extLst>
              </p:cNvPr>
              <p:cNvSpPr txBox="1"/>
              <p:nvPr/>
            </p:nvSpPr>
            <p:spPr>
              <a:xfrm>
                <a:off x="4537184" y="4291441"/>
                <a:ext cx="1090571" cy="4523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050" dirty="0" err="1"/>
                  <a:t>Uart</a:t>
                </a:r>
                <a:endParaRPr lang="en-US" altLang="zh-CN" sz="1050" dirty="0"/>
              </a:p>
              <a:p>
                <a:endParaRPr lang="zh-CN" altLang="en-US" sz="700" dirty="0"/>
              </a:p>
            </p:txBody>
          </p:sp>
          <p:sp>
            <p:nvSpPr>
              <p:cNvPr id="19" name="箭头: 五边形 25">
                <a:extLst>
                  <a:ext uri="{FF2B5EF4-FFF2-40B4-BE49-F238E27FC236}">
                    <a16:creationId xmlns:a16="http://schemas.microsoft.com/office/drawing/2014/main" id="{E649E294-4AD6-5DA2-031A-38432E611E22}"/>
                  </a:ext>
                </a:extLst>
              </p:cNvPr>
              <p:cNvSpPr/>
              <p:nvPr/>
            </p:nvSpPr>
            <p:spPr>
              <a:xfrm>
                <a:off x="4935657" y="4332591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Tx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箭头: 五边形 26">
                <a:extLst>
                  <a:ext uri="{FF2B5EF4-FFF2-40B4-BE49-F238E27FC236}">
                    <a16:creationId xmlns:a16="http://schemas.microsoft.com/office/drawing/2014/main" id="{7F0E548B-0867-674A-FE6C-B25CCF9E4E40}"/>
                  </a:ext>
                </a:extLst>
              </p:cNvPr>
              <p:cNvSpPr/>
              <p:nvPr/>
            </p:nvSpPr>
            <p:spPr>
              <a:xfrm>
                <a:off x="4935657" y="4517556"/>
                <a:ext cx="673501" cy="144000"/>
              </a:xfrm>
              <a:prstGeom prst="homePlat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Rx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4D4E7BC-2CC5-D021-B637-800A8BDF19B0}"/>
                </a:ext>
              </a:extLst>
            </p:cNvPr>
            <p:cNvGrpSpPr/>
            <p:nvPr/>
          </p:nvGrpSpPr>
          <p:grpSpPr>
            <a:xfrm>
              <a:off x="5512734" y="3512209"/>
              <a:ext cx="1607720" cy="1194523"/>
              <a:chOff x="5512734" y="3512209"/>
              <a:chExt cx="1607720" cy="119452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883763F-494B-90C9-8293-11A63C9373A8}"/>
                  </a:ext>
                </a:extLst>
              </p:cNvPr>
              <p:cNvSpPr txBox="1"/>
              <p:nvPr/>
            </p:nvSpPr>
            <p:spPr>
              <a:xfrm>
                <a:off x="5887935" y="3523639"/>
                <a:ext cx="361031" cy="22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1000" dirty="0"/>
                  <a:t>MIC1</a:t>
                </a:r>
                <a:endParaRPr lang="zh-CN" altLang="en-US" sz="10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11FAF85-1B63-3C24-BB7B-1A5FC0665079}"/>
                  </a:ext>
                </a:extLst>
              </p:cNvPr>
              <p:cNvSpPr txBox="1"/>
              <p:nvPr/>
            </p:nvSpPr>
            <p:spPr>
              <a:xfrm>
                <a:off x="6527216" y="3512209"/>
                <a:ext cx="593238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PDM1</a:t>
                </a:r>
                <a:endParaRPr lang="zh-CN" altLang="en-US" sz="10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13038B6-D310-89E9-02DB-3336C187533D}"/>
                  </a:ext>
                </a:extLst>
              </p:cNvPr>
              <p:cNvSpPr txBox="1"/>
              <p:nvPr/>
            </p:nvSpPr>
            <p:spPr>
              <a:xfrm>
                <a:off x="6527216" y="3988708"/>
                <a:ext cx="593238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PDM2</a:t>
                </a:r>
                <a:endParaRPr lang="zh-CN" altLang="en-US" sz="1000" dirty="0"/>
              </a:p>
            </p:txBody>
          </p:sp>
          <p:cxnSp>
            <p:nvCxnSpPr>
              <p:cNvPr id="28" name="直接箭头连接符 15">
                <a:extLst>
                  <a:ext uri="{FF2B5EF4-FFF2-40B4-BE49-F238E27FC236}">
                    <a16:creationId xmlns:a16="http://schemas.microsoft.com/office/drawing/2014/main" id="{29810EB4-42C5-C30D-8333-1CCA35B1F9A0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 flipV="1">
                <a:off x="6248966" y="3635320"/>
                <a:ext cx="278250" cy="16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16">
                <a:extLst>
                  <a:ext uri="{FF2B5EF4-FFF2-40B4-BE49-F238E27FC236}">
                    <a16:creationId xmlns:a16="http://schemas.microsoft.com/office/drawing/2014/main" id="{307776AE-41DF-3D80-EFEE-A9AF38666B2E}"/>
                  </a:ext>
                </a:extLst>
              </p:cNvPr>
              <p:cNvCxnSpPr>
                <a:cxnSpLocks/>
                <a:stCxn id="24" idx="3"/>
                <a:endCxn id="27" idx="1"/>
              </p:cNvCxnSpPr>
              <p:nvPr/>
            </p:nvCxnSpPr>
            <p:spPr>
              <a:xfrm flipV="1">
                <a:off x="6248205" y="4111819"/>
                <a:ext cx="279011" cy="1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AC5B86FD-86CC-B5CC-680F-676373644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12734" y="3515687"/>
                <a:ext cx="361031" cy="304026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22FA72F3-46C7-874D-0E22-C5BDE675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1259" y="3959806"/>
                <a:ext cx="361031" cy="304026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4BB30D-F7A4-3632-195F-3C6E73CE2B05}"/>
                  </a:ext>
                </a:extLst>
              </p:cNvPr>
              <p:cNvSpPr txBox="1"/>
              <p:nvPr/>
            </p:nvSpPr>
            <p:spPr>
              <a:xfrm>
                <a:off x="5887174" y="4000319"/>
                <a:ext cx="361031" cy="22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1000" dirty="0"/>
                  <a:t>MIC2</a:t>
                </a:r>
                <a:endParaRPr lang="zh-CN" altLang="en-US" sz="1000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FB92AFC-9564-B772-4835-B8BC46B59A66}"/>
                  </a:ext>
                </a:extLst>
              </p:cNvPr>
              <p:cNvSpPr txBox="1"/>
              <p:nvPr/>
            </p:nvSpPr>
            <p:spPr>
              <a:xfrm>
                <a:off x="6527216" y="4431608"/>
                <a:ext cx="593238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PDM3</a:t>
                </a:r>
                <a:endParaRPr lang="zh-CN" altLang="en-US" sz="1000" dirty="0"/>
              </a:p>
            </p:txBody>
          </p:sp>
          <p:cxnSp>
            <p:nvCxnSpPr>
              <p:cNvPr id="43" name="直接箭头连接符 16">
                <a:extLst>
                  <a:ext uri="{FF2B5EF4-FFF2-40B4-BE49-F238E27FC236}">
                    <a16:creationId xmlns:a16="http://schemas.microsoft.com/office/drawing/2014/main" id="{3C0AD5FC-13AA-5B78-61E3-7322035E9080}"/>
                  </a:ext>
                </a:extLst>
              </p:cNvPr>
              <p:cNvCxnSpPr>
                <a:cxnSpLocks/>
                <a:stCxn id="45" idx="3"/>
                <a:endCxn id="42" idx="1"/>
              </p:cNvCxnSpPr>
              <p:nvPr/>
            </p:nvCxnSpPr>
            <p:spPr>
              <a:xfrm flipV="1">
                <a:off x="6248205" y="4554719"/>
                <a:ext cx="279011" cy="1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6E20708B-56D6-C629-992F-C5C7FC6B9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1259" y="4402706"/>
                <a:ext cx="361031" cy="304026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2C4E997-BFCD-626C-5470-4A065134A45B}"/>
                  </a:ext>
                </a:extLst>
              </p:cNvPr>
              <p:cNvSpPr txBox="1"/>
              <p:nvPr/>
            </p:nvSpPr>
            <p:spPr>
              <a:xfrm>
                <a:off x="5887174" y="4443219"/>
                <a:ext cx="361031" cy="22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1000" dirty="0"/>
                  <a:t>MIC3</a:t>
                </a:r>
                <a:endParaRPr lang="zh-CN" altLang="en-US" sz="1000" dirty="0"/>
              </a:p>
            </p:txBody>
          </p:sp>
        </p:grpSp>
        <p:cxnSp>
          <p:nvCxnSpPr>
            <p:cNvPr id="46" name="连接符: 肘形 19">
              <a:extLst>
                <a:ext uri="{FF2B5EF4-FFF2-40B4-BE49-F238E27FC236}">
                  <a16:creationId xmlns:a16="http://schemas.microsoft.com/office/drawing/2014/main" id="{01A2F8FA-7F3A-7F69-5B6F-62C6FED9CD6E}"/>
                </a:ext>
              </a:extLst>
            </p:cNvPr>
            <p:cNvCxnSpPr>
              <a:cxnSpLocks/>
              <a:stCxn id="42" idx="3"/>
              <a:endCxn id="9" idx="2"/>
            </p:cNvCxnSpPr>
            <p:nvPr/>
          </p:nvCxnSpPr>
          <p:spPr>
            <a:xfrm flipV="1">
              <a:off x="7120454" y="4110620"/>
              <a:ext cx="432136" cy="444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D95B7FF-AA59-FA56-BCDF-96E286BEAB70}"/>
                </a:ext>
              </a:extLst>
            </p:cNvPr>
            <p:cNvSpPr txBox="1"/>
            <p:nvPr/>
          </p:nvSpPr>
          <p:spPr>
            <a:xfrm>
              <a:off x="8644210" y="2259771"/>
              <a:ext cx="1090571" cy="45236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1050" dirty="0"/>
                <a:t>I2C</a:t>
              </a:r>
            </a:p>
            <a:p>
              <a:endParaRPr lang="zh-CN" altLang="en-US" sz="700" dirty="0"/>
            </a:p>
          </p:txBody>
        </p:sp>
        <p:sp>
          <p:nvSpPr>
            <p:cNvPr id="81" name="箭头: 五边形 25">
              <a:extLst>
                <a:ext uri="{FF2B5EF4-FFF2-40B4-BE49-F238E27FC236}">
                  <a16:creationId xmlns:a16="http://schemas.microsoft.com/office/drawing/2014/main" id="{4C71BBC0-285C-A342-A018-C7E92A8A8CFB}"/>
                </a:ext>
              </a:extLst>
            </p:cNvPr>
            <p:cNvSpPr/>
            <p:nvPr/>
          </p:nvSpPr>
          <p:spPr>
            <a:xfrm>
              <a:off x="9054558" y="2300921"/>
              <a:ext cx="673501" cy="14400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SCK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箭头: 五边形 26">
              <a:extLst>
                <a:ext uri="{FF2B5EF4-FFF2-40B4-BE49-F238E27FC236}">
                  <a16:creationId xmlns:a16="http://schemas.microsoft.com/office/drawing/2014/main" id="{113BB1FE-7751-0673-85B8-6F0D989EEE36}"/>
                </a:ext>
              </a:extLst>
            </p:cNvPr>
            <p:cNvSpPr/>
            <p:nvPr/>
          </p:nvSpPr>
          <p:spPr>
            <a:xfrm>
              <a:off x="9054558" y="2485886"/>
              <a:ext cx="673501" cy="14400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SDA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D6C862E0-D739-AB32-0494-F4E152B0C081}"/>
              </a:ext>
            </a:extLst>
          </p:cNvPr>
          <p:cNvSpPr txBox="1"/>
          <p:nvPr/>
        </p:nvSpPr>
        <p:spPr>
          <a:xfrm flipH="1">
            <a:off x="10215352" y="2211307"/>
            <a:ext cx="1129399" cy="549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体感</a:t>
            </a:r>
            <a:r>
              <a:rPr lang="en-US" altLang="zh-CN" sz="1050" dirty="0"/>
              <a:t>Sensor</a:t>
            </a:r>
          </a:p>
        </p:txBody>
      </p:sp>
      <p:cxnSp>
        <p:nvCxnSpPr>
          <p:cNvPr id="84" name="连接符: 肘形 20">
            <a:extLst>
              <a:ext uri="{FF2B5EF4-FFF2-40B4-BE49-F238E27FC236}">
                <a16:creationId xmlns:a16="http://schemas.microsoft.com/office/drawing/2014/main" id="{7C189BD6-C3AF-1B4C-B2FA-08B08FFC8997}"/>
              </a:ext>
            </a:extLst>
          </p:cNvPr>
          <p:cNvCxnSpPr>
            <a:cxnSpLocks/>
            <a:stCxn id="30" idx="3"/>
            <a:endCxn id="68" idx="3"/>
          </p:cNvCxnSpPr>
          <p:nvPr/>
        </p:nvCxnSpPr>
        <p:spPr>
          <a:xfrm>
            <a:off x="9735870" y="3365691"/>
            <a:ext cx="483788" cy="1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20">
            <a:extLst>
              <a:ext uri="{FF2B5EF4-FFF2-40B4-BE49-F238E27FC236}">
                <a16:creationId xmlns:a16="http://schemas.microsoft.com/office/drawing/2014/main" id="{74259868-A67F-DC0D-645F-E90DA874BC83}"/>
              </a:ext>
            </a:extLst>
          </p:cNvPr>
          <p:cNvCxnSpPr>
            <a:cxnSpLocks/>
            <a:stCxn id="83" idx="3"/>
            <a:endCxn id="80" idx="3"/>
          </p:cNvCxnSpPr>
          <p:nvPr/>
        </p:nvCxnSpPr>
        <p:spPr>
          <a:xfrm rot="10800000" flipV="1">
            <a:off x="9734782" y="2485885"/>
            <a:ext cx="480571" cy="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20">
            <a:extLst>
              <a:ext uri="{FF2B5EF4-FFF2-40B4-BE49-F238E27FC236}">
                <a16:creationId xmlns:a16="http://schemas.microsoft.com/office/drawing/2014/main" id="{4C4C2989-C5A6-4DE0-50EE-F096633E76F9}"/>
              </a:ext>
            </a:extLst>
          </p:cNvPr>
          <p:cNvCxnSpPr>
            <a:cxnSpLocks/>
            <a:stCxn id="35" idx="3"/>
            <a:endCxn id="63" idx="3"/>
          </p:cNvCxnSpPr>
          <p:nvPr/>
        </p:nvCxnSpPr>
        <p:spPr>
          <a:xfrm flipV="1">
            <a:off x="9741536" y="4870442"/>
            <a:ext cx="415232" cy="1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20">
            <a:extLst>
              <a:ext uri="{FF2B5EF4-FFF2-40B4-BE49-F238E27FC236}">
                <a16:creationId xmlns:a16="http://schemas.microsoft.com/office/drawing/2014/main" id="{56E01A94-4EF6-E033-E719-61E9C7DF2356}"/>
              </a:ext>
            </a:extLst>
          </p:cNvPr>
          <p:cNvCxnSpPr>
            <a:cxnSpLocks/>
            <a:stCxn id="18" idx="3"/>
            <a:endCxn id="60" idx="3"/>
          </p:cNvCxnSpPr>
          <p:nvPr/>
        </p:nvCxnSpPr>
        <p:spPr>
          <a:xfrm flipV="1">
            <a:off x="9745608" y="5603060"/>
            <a:ext cx="417895" cy="1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20">
            <a:extLst>
              <a:ext uri="{FF2B5EF4-FFF2-40B4-BE49-F238E27FC236}">
                <a16:creationId xmlns:a16="http://schemas.microsoft.com/office/drawing/2014/main" id="{68DFB7D9-6533-BC71-A0F1-F4017E23AA09}"/>
              </a:ext>
            </a:extLst>
          </p:cNvPr>
          <p:cNvCxnSpPr>
            <a:cxnSpLocks/>
            <a:stCxn id="63" idx="3"/>
            <a:endCxn id="35" idx="3"/>
          </p:cNvCxnSpPr>
          <p:nvPr/>
        </p:nvCxnSpPr>
        <p:spPr>
          <a:xfrm rot="10800000" flipV="1">
            <a:off x="9741536" y="4870441"/>
            <a:ext cx="415232" cy="1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20">
            <a:extLst>
              <a:ext uri="{FF2B5EF4-FFF2-40B4-BE49-F238E27FC236}">
                <a16:creationId xmlns:a16="http://schemas.microsoft.com/office/drawing/2014/main" id="{8D81F83D-D03C-7F7A-3CFF-B2C48B6ED303}"/>
              </a:ext>
            </a:extLst>
          </p:cNvPr>
          <p:cNvCxnSpPr>
            <a:cxnSpLocks/>
            <a:stCxn id="60" idx="3"/>
            <a:endCxn id="18" idx="3"/>
          </p:cNvCxnSpPr>
          <p:nvPr/>
        </p:nvCxnSpPr>
        <p:spPr>
          <a:xfrm rot="10800000" flipV="1">
            <a:off x="9745609" y="5603060"/>
            <a:ext cx="417895" cy="1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8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54F1F-BE56-F100-14A1-6A88406E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其他结构</a:t>
            </a:r>
            <a:r>
              <a:rPr lang="en-US" altLang="zh-CN" dirty="0"/>
              <a:t>-</a:t>
            </a:r>
            <a:r>
              <a:rPr lang="zh-CN" altLang="en-US" dirty="0"/>
              <a:t>外观考虑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CA44A-8D59-6E5E-9A92-BDBA536F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防水</a:t>
            </a:r>
            <a:endParaRPr lang="en-US" altLang="zh-CN" dirty="0"/>
          </a:p>
          <a:p>
            <a:pPr lvl="1"/>
            <a:r>
              <a:rPr lang="zh-CN" altLang="en-US" dirty="0"/>
              <a:t>下雨时，耳机和麦克风的进水问题处理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头盔报废制度</a:t>
            </a:r>
            <a:endParaRPr lang="en-US" altLang="zh-CN" dirty="0"/>
          </a:p>
          <a:p>
            <a:pPr lvl="1"/>
            <a:r>
              <a:rPr lang="zh-CN" altLang="en-US" dirty="0"/>
              <a:t>有无？</a:t>
            </a:r>
            <a:r>
              <a:rPr lang="en-US" altLang="zh-CN" dirty="0"/>
              <a:t>TBC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4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A93DBA-047A-D7FC-ABDD-FA072EF6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944178"/>
            <a:ext cx="4629150" cy="29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CDDF17-95DF-1725-3249-F37F658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安全帽的国家标准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46BD-FF74-5B01-27D0-78E327B3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参考国家标准：安全帽要符合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GB 2811-2019《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安全帽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》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要求，安全帽的选用要符合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GB/T 30041-2013《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头部防护 安全帽选用规范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》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要求。刚度、稳定性、耐穿透性、吸收碰撞能量性，符合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GB811-2010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标准；安全帽的测试方法，符合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GB2812-2006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标准</a:t>
            </a:r>
            <a:r>
              <a:rPr lang="zh-CN" altLang="en-US" sz="1600" dirty="0">
                <a:solidFill>
                  <a:srgbClr val="191919"/>
                </a:solidFill>
                <a:latin typeface="PingFang SC"/>
              </a:rPr>
              <a:t>。</a:t>
            </a:r>
            <a:endParaRPr lang="en-US" altLang="zh-CN" sz="1600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安全帽由帽壳、帽衬、下颊带和后箍组成</a:t>
            </a:r>
            <a:r>
              <a:rPr lang="zh-CN" altLang="en-US" sz="1600" dirty="0">
                <a:solidFill>
                  <a:srgbClr val="191919"/>
                </a:solidFill>
                <a:latin typeface="PingFang SC"/>
              </a:rPr>
              <a:t>。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PingFang SC"/>
              </a:rPr>
              <a:t>帽壳和帽衬之间留有一定空间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，可缓冲、分散瞬时冲击力，从而避免或减轻对头部的直接伤害。冲击吸性性能、耐穿刺性能、侧向刚性、电绝缘性、阻燃性是对安全帽的基本技术性能的要求。</a:t>
            </a:r>
            <a:endParaRPr lang="en-US" altLang="zh-CN" sz="16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安全帽规格要求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垂直间距：按规定条件测量，其值应在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25-50mm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之间。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水平间距：按规定条件测量，其值应在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5-20mm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之间。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佩戴高度：按规定条件测量，其值应在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80-90mm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之间。</a:t>
            </a:r>
          </a:p>
          <a:p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帽箍尺寸：分下列三个号码：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小号：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51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－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56cm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中号：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57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－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60cm</a:t>
            </a:r>
          </a:p>
          <a:p>
            <a:pPr lvl="1"/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大号：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61</a:t>
            </a:r>
            <a:r>
              <a:rPr lang="zh-CN" altLang="en-US" sz="1400" b="0" i="0" dirty="0">
                <a:solidFill>
                  <a:srgbClr val="191919"/>
                </a:solidFill>
                <a:effectLst/>
                <a:latin typeface="PingFang SC"/>
              </a:rPr>
              <a:t>－</a:t>
            </a: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64cm</a:t>
            </a: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重量：一顶完整的安全帽，重量应尽可能减轻，不应超过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400G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。</a:t>
            </a: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帽沿尺寸：最小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10mm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，最大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35mm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。帽沿倾斜度以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20°-60°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为宜。</a:t>
            </a: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通气孔：安全帽两侧可设通气孔。</a:t>
            </a: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帽舌：最小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10mm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，最大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PingFang SC"/>
              </a:rPr>
              <a:t>55mm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。</a:t>
            </a:r>
          </a:p>
          <a:p>
            <a:pPr algn="l"/>
            <a:r>
              <a:rPr lang="zh-CN" altLang="en-US" sz="1600" b="0" i="0" dirty="0">
                <a:solidFill>
                  <a:srgbClr val="191919"/>
                </a:solidFill>
                <a:effectLst/>
                <a:latin typeface="PingFang SC"/>
              </a:rPr>
              <a:t>颜色：安全帽的颜色一般以浅色或醒目的颜色为宜，如白色、浅黄色等。</a:t>
            </a:r>
          </a:p>
        </p:txBody>
      </p:sp>
    </p:spTree>
    <p:extLst>
      <p:ext uri="{BB962C8B-B14F-4D97-AF65-F5344CB8AC3E}">
        <p14:creationId xmlns:p14="http://schemas.microsoft.com/office/powerpoint/2010/main" val="17589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1FE3-4D3C-2AAD-E2AA-286EF91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市场产品调研 </a:t>
            </a:r>
            <a:r>
              <a:rPr lang="en-US" altLang="zh-CN" dirty="0"/>
              <a:t>– </a:t>
            </a:r>
            <a:r>
              <a:rPr lang="zh-CN" altLang="en-US" dirty="0"/>
              <a:t>智能头盔 </a:t>
            </a:r>
            <a:r>
              <a:rPr lang="en-US" altLang="zh-CN" dirty="0"/>
              <a:t>- </a:t>
            </a:r>
            <a:r>
              <a:rPr lang="zh-CN" altLang="en-US" dirty="0"/>
              <a:t>行业市场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302EAB-CCB0-26B5-2D4F-F545C262E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89991"/>
              </p:ext>
            </p:extLst>
          </p:nvPr>
        </p:nvGraphicFramePr>
        <p:xfrm>
          <a:off x="838200" y="1825625"/>
          <a:ext cx="10515600" cy="355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226116206"/>
                    </a:ext>
                  </a:extLst>
                </a:gridCol>
                <a:gridCol w="3309620">
                  <a:extLst>
                    <a:ext uri="{9D8B030D-6E8A-4147-A177-3AD203B41FA5}">
                      <a16:colId xmlns:a16="http://schemas.microsoft.com/office/drawing/2014/main" val="704849759"/>
                    </a:ext>
                  </a:extLst>
                </a:gridCol>
                <a:gridCol w="1654048">
                  <a:extLst>
                    <a:ext uri="{9D8B030D-6E8A-4147-A177-3AD203B41FA5}">
                      <a16:colId xmlns:a16="http://schemas.microsoft.com/office/drawing/2014/main" val="4266396178"/>
                    </a:ext>
                  </a:extLst>
                </a:gridCol>
                <a:gridCol w="2374392">
                  <a:extLst>
                    <a:ext uri="{9D8B030D-6E8A-4147-A177-3AD203B41FA5}">
                      <a16:colId xmlns:a16="http://schemas.microsoft.com/office/drawing/2014/main" val="40507041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299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产品上市时间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8756"/>
                  </a:ext>
                </a:extLst>
              </a:tr>
              <a:tr h="1703412">
                <a:tc>
                  <a:txBody>
                    <a:bodyPr/>
                    <a:lstStyle/>
                    <a:p>
                      <a:r>
                        <a:rPr lang="zh-CN" altLang="en-US" dirty="0"/>
                        <a:t>饿了么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语音控制、智能外呼、自动警示灯，佩戴识别、碰撞检测、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自动接打电话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3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顺丰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0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315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3D1CDF7-E9BC-2B6D-4D6C-B68CC7B8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03" y="2226529"/>
            <a:ext cx="1658581" cy="1202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CBC29D-70B6-C36D-BD75-14751A7B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64" y="2226529"/>
            <a:ext cx="1485679" cy="12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1FE3-4D3C-2AAD-E2AA-286EF91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市场产品调研 </a:t>
            </a:r>
            <a:r>
              <a:rPr lang="en-US" altLang="zh-CN" dirty="0"/>
              <a:t>– </a:t>
            </a:r>
            <a:r>
              <a:rPr lang="zh-CN" altLang="en-US" dirty="0"/>
              <a:t>智能头盔 </a:t>
            </a:r>
            <a:r>
              <a:rPr lang="en-US" altLang="zh-CN" dirty="0"/>
              <a:t>– </a:t>
            </a:r>
            <a:r>
              <a:rPr lang="zh-CN" altLang="en-US" dirty="0"/>
              <a:t>民用市场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302EAB-CCB0-26B5-2D4F-F545C262E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04532"/>
              </p:ext>
            </p:extLst>
          </p:nvPr>
        </p:nvGraphicFramePr>
        <p:xfrm>
          <a:off x="838200" y="1825625"/>
          <a:ext cx="10515600" cy="22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226116206"/>
                    </a:ext>
                  </a:extLst>
                </a:gridCol>
                <a:gridCol w="3309620">
                  <a:extLst>
                    <a:ext uri="{9D8B030D-6E8A-4147-A177-3AD203B41FA5}">
                      <a16:colId xmlns:a16="http://schemas.microsoft.com/office/drawing/2014/main" val="704849759"/>
                    </a:ext>
                  </a:extLst>
                </a:gridCol>
                <a:gridCol w="1654048">
                  <a:extLst>
                    <a:ext uri="{9D8B030D-6E8A-4147-A177-3AD203B41FA5}">
                      <a16:colId xmlns:a16="http://schemas.microsoft.com/office/drawing/2014/main" val="4266396178"/>
                    </a:ext>
                  </a:extLst>
                </a:gridCol>
                <a:gridCol w="2374392">
                  <a:extLst>
                    <a:ext uri="{9D8B030D-6E8A-4147-A177-3AD203B41FA5}">
                      <a16:colId xmlns:a16="http://schemas.microsoft.com/office/drawing/2014/main" val="40507041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299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产品上市时间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875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骑行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3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0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3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1FE3-4D3C-2AAD-E2AA-286EF91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市场产品调研 </a:t>
            </a:r>
            <a:r>
              <a:rPr lang="en-US" altLang="zh-CN" dirty="0"/>
              <a:t>– </a:t>
            </a:r>
            <a:r>
              <a:rPr lang="zh-CN" altLang="en-US" dirty="0"/>
              <a:t>电动车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302EAB-CCB0-26B5-2D4F-F545C262E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5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226116206"/>
                    </a:ext>
                  </a:extLst>
                </a:gridCol>
                <a:gridCol w="3309620">
                  <a:extLst>
                    <a:ext uri="{9D8B030D-6E8A-4147-A177-3AD203B41FA5}">
                      <a16:colId xmlns:a16="http://schemas.microsoft.com/office/drawing/2014/main" val="704849759"/>
                    </a:ext>
                  </a:extLst>
                </a:gridCol>
                <a:gridCol w="1654048">
                  <a:extLst>
                    <a:ext uri="{9D8B030D-6E8A-4147-A177-3AD203B41FA5}">
                      <a16:colId xmlns:a16="http://schemas.microsoft.com/office/drawing/2014/main" val="4266396178"/>
                    </a:ext>
                  </a:extLst>
                </a:gridCol>
                <a:gridCol w="2374392">
                  <a:extLst>
                    <a:ext uri="{9D8B030D-6E8A-4147-A177-3AD203B41FA5}">
                      <a16:colId xmlns:a16="http://schemas.microsoft.com/office/drawing/2014/main" val="40507041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299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产品上市时间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8756"/>
                  </a:ext>
                </a:extLst>
              </a:tr>
              <a:tr h="17034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3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1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0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3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37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6261-9EB2-FD67-7020-0F8519C8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市场存量调研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BA31C-A104-910A-73C5-DFB530F0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电动车市场规模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普通自行车头盔</a:t>
            </a:r>
            <a:endParaRPr lang="en-US" altLang="zh-CN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普通摩托车头盔</a:t>
            </a:r>
            <a:endParaRPr lang="en-US" altLang="zh-CN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摩托车标准在刚度、耐穿透性等方面会优于自行车头盔，参考价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91B87-0514-E095-BEBF-32DEA50F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3D1B3-AAA9-B21A-4403-2313D97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主要需求</a:t>
            </a:r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骑行过程中可以接打电话</a:t>
            </a:r>
            <a:endParaRPr lang="en-US" altLang="zh-CN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当前骑手自购蓝牙耳机连接手机，耳机需要长时间佩戴，戴久了耳朵痛、头痛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02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99A2-EEE8-0C0B-99A8-5FBC4992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工控类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04C63-7449-AF83-4046-43F7FA50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建筑工地</a:t>
            </a:r>
            <a:endParaRPr lang="en-US" altLang="zh-CN" dirty="0"/>
          </a:p>
          <a:p>
            <a:r>
              <a:rPr lang="zh-CN" altLang="en-US" dirty="0"/>
              <a:t>厂房标准作业</a:t>
            </a:r>
          </a:p>
        </p:txBody>
      </p:sp>
    </p:spTree>
    <p:extLst>
      <p:ext uri="{BB962C8B-B14F-4D97-AF65-F5344CB8AC3E}">
        <p14:creationId xmlns:p14="http://schemas.microsoft.com/office/powerpoint/2010/main" val="343789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A489-3ABE-5AB2-3E6C-77C7CA6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22A89-15EA-2439-7E10-D24644A3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电动车用户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端普通消费者</a:t>
            </a:r>
            <a:endParaRPr lang="en-US" altLang="zh-CN" dirty="0"/>
          </a:p>
          <a:p>
            <a:r>
              <a:rPr lang="zh-CN" altLang="en-US" dirty="0"/>
              <a:t>行业用户</a:t>
            </a:r>
            <a:endParaRPr lang="en-US" altLang="zh-CN" dirty="0"/>
          </a:p>
          <a:p>
            <a:pPr lvl="1"/>
            <a:r>
              <a:rPr lang="zh-CN" altLang="en-US" dirty="0"/>
              <a:t>美团、饿了么、顺丰、抖音外卖、代驾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75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775</Words>
  <Application>Microsoft Office PowerPoint</Application>
  <PresentationFormat>宽屏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PingFang SC</vt:lpstr>
      <vt:lpstr>等线</vt:lpstr>
      <vt:lpstr>等线 Light</vt:lpstr>
      <vt:lpstr>Arial</vt:lpstr>
      <vt:lpstr>Office 主题​​</vt:lpstr>
      <vt:lpstr>智能蓝牙头盔</vt:lpstr>
      <vt:lpstr>安全帽的国家标准</vt:lpstr>
      <vt:lpstr>市场产品调研 – 智能头盔 - 行业市场</vt:lpstr>
      <vt:lpstr>市场产品调研 – 智能头盔 – 民用市场</vt:lpstr>
      <vt:lpstr>市场产品调研 – 电动车</vt:lpstr>
      <vt:lpstr>市场存量调研</vt:lpstr>
      <vt:lpstr>PowerPoint 演示文稿</vt:lpstr>
      <vt:lpstr>工控类</vt:lpstr>
      <vt:lpstr>消费类</vt:lpstr>
      <vt:lpstr>AIoT — 智能头盔方案 功能定义</vt:lpstr>
      <vt:lpstr>AIoT — 智能头盔方案 系统框图</vt:lpstr>
      <vt:lpstr>其他结构-外观考虑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智能蓝牙头盔</dc:title>
  <dc:creator>Bai Rong</dc:creator>
  <cp:lastModifiedBy>Bai Rong</cp:lastModifiedBy>
  <cp:revision>55</cp:revision>
  <dcterms:created xsi:type="dcterms:W3CDTF">2023-04-21T04:24:56Z</dcterms:created>
  <dcterms:modified xsi:type="dcterms:W3CDTF">2023-04-26T10:48:49Z</dcterms:modified>
</cp:coreProperties>
</file>