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90" r:id="rId3"/>
    <p:sldId id="257" r:id="rId4"/>
    <p:sldId id="273" r:id="rId5"/>
    <p:sldId id="265" r:id="rId6"/>
    <p:sldId id="4089" r:id="rId7"/>
    <p:sldId id="40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子" initials="黄" lastIdx="1" clrIdx="0"/>
  <p:cmAuthor id="2" name="X240S" initials="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F06"/>
    <a:srgbClr val="CDCED0"/>
    <a:srgbClr val="4997FE"/>
    <a:srgbClr val="5774FF"/>
    <a:srgbClr val="F0FFEB"/>
    <a:srgbClr val="EDAD55"/>
    <a:srgbClr val="A77C42"/>
    <a:srgbClr val="CCBC7F"/>
    <a:srgbClr val="FFB90C"/>
    <a:srgbClr val="F1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754"/>
  </p:normalViewPr>
  <p:slideViewPr>
    <p:cSldViewPr snapToGrid="0">
      <p:cViewPr>
        <p:scale>
          <a:sx n="99" d="100"/>
          <a:sy n="9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4817-50A1-4FB6-A7C8-F35426714EF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52850-C505-408A-8957-9B580654B4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FAB1-4F63-411A-9392-CAC011383423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九音科技</a:t>
            </a:r>
            <a:br>
              <a:rPr lang="en-US" altLang="zh-CN" dirty="0"/>
            </a:br>
            <a:r>
              <a:rPr lang="zh-CN" altLang="en-US" dirty="0"/>
              <a:t>麦克风阵列解决方案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AD5A5-6910-F7B7-9AD2-6113266D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F24F-FF0E-ECA4-AC18-C1F20E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dirty="0" err="1"/>
              <a:t>Soundec</a:t>
            </a:r>
            <a:r>
              <a:rPr kumimoji="1" lang="zh-CN" altLang="zh-CN" dirty="0"/>
              <a:t>麦克风阵列方案，涵盖</a:t>
            </a:r>
            <a:r>
              <a:rPr kumimoji="1" lang="en-US" altLang="zh-CN" dirty="0"/>
              <a:t>2</a:t>
            </a:r>
            <a:r>
              <a:rPr kumimoji="1" lang="zh-CN" altLang="zh-CN" dirty="0"/>
              <a:t>麦克风，</a:t>
            </a:r>
            <a:r>
              <a:rPr kumimoji="1" lang="en-US" altLang="zh-CN" dirty="0"/>
              <a:t>4</a:t>
            </a:r>
            <a:r>
              <a:rPr kumimoji="1" lang="zh-CN" altLang="zh-CN" dirty="0"/>
              <a:t>麦克风阵列；</a:t>
            </a:r>
            <a:endParaRPr kumimoji="1" lang="en-US" altLang="zh-CN" dirty="0"/>
          </a:p>
          <a:p>
            <a:r>
              <a:rPr kumimoji="1" lang="zh-CN" altLang="zh-CN" dirty="0"/>
              <a:t>采用专业</a:t>
            </a:r>
            <a:r>
              <a:rPr kumimoji="1" lang="en-US" altLang="zh-CN" dirty="0"/>
              <a:t>DSP</a:t>
            </a:r>
            <a:r>
              <a:rPr kumimoji="1" lang="zh-CN" altLang="zh-CN" dirty="0"/>
              <a:t>芯片，内置高性能音频</a:t>
            </a:r>
            <a:r>
              <a:rPr kumimoji="1" lang="en-US" altLang="zh-CN" dirty="0"/>
              <a:t>Codec(24 bit ADC,SNR </a:t>
            </a:r>
            <a:r>
              <a:rPr kumimoji="1" lang="zh-CN" altLang="zh-CN" dirty="0"/>
              <a:t>≥</a:t>
            </a:r>
            <a:r>
              <a:rPr kumimoji="1" lang="en-US" altLang="zh-CN" dirty="0"/>
              <a:t> 106, 24 bit DAC, SNR </a:t>
            </a:r>
            <a:r>
              <a:rPr kumimoji="1" lang="zh-CN" altLang="zh-CN" dirty="0"/>
              <a:t>≥</a:t>
            </a:r>
            <a:r>
              <a:rPr kumimoji="1" lang="en-US" altLang="zh-CN" dirty="0"/>
              <a:t> 100)</a:t>
            </a:r>
            <a:r>
              <a:rPr kumimoji="1" lang="zh-CN" altLang="zh-CN" dirty="0"/>
              <a:t>，</a:t>
            </a:r>
            <a:r>
              <a:rPr kumimoji="1" lang="en-US" altLang="zh-CN" dirty="0"/>
              <a:t>HIFI3</a:t>
            </a:r>
            <a:r>
              <a:rPr kumimoji="1" lang="zh-CN" altLang="zh-CN" dirty="0"/>
              <a:t>内核</a:t>
            </a:r>
            <a:r>
              <a:rPr kumimoji="1" lang="en-US" altLang="zh-CN" dirty="0"/>
              <a:t>(600M MIPS@3 slots)</a:t>
            </a:r>
            <a:r>
              <a:rPr kumimoji="1" lang="zh-CN" altLang="zh-CN" dirty="0"/>
              <a:t>，</a:t>
            </a:r>
            <a:r>
              <a:rPr kumimoji="1" lang="en-US" altLang="zh-CN" dirty="0"/>
              <a:t>512K Bytes</a:t>
            </a:r>
            <a:r>
              <a:rPr kumimoji="1" lang="zh-CN" altLang="zh-CN" dirty="0"/>
              <a:t>内存；</a:t>
            </a:r>
            <a:endParaRPr kumimoji="1" lang="en-US" altLang="zh-CN" dirty="0"/>
          </a:p>
          <a:p>
            <a:r>
              <a:rPr kumimoji="1" lang="zh-CN" altLang="zh-CN" dirty="0"/>
              <a:t>在强劲的算力和充足的内存支持下，性能表现优异，可以实现半径</a:t>
            </a:r>
            <a:r>
              <a:rPr kumimoji="1" lang="en-US" altLang="zh-CN" dirty="0"/>
              <a:t>0.1~10</a:t>
            </a:r>
            <a:r>
              <a:rPr kumimoji="1" lang="zh-CN" altLang="zh-CN" dirty="0"/>
              <a:t>米范围的清晰拾音，抑制背景噪声（包括稳态和非稳态），双讲消回声、去混响等主要功能；</a:t>
            </a:r>
            <a:endParaRPr kumimoji="1" lang="en-US" altLang="zh-CN" dirty="0"/>
          </a:p>
          <a:p>
            <a:r>
              <a:rPr kumimoji="1" lang="zh-CN" altLang="zh-CN" dirty="0"/>
              <a:t>适用于不同尺寸的会议室，满足多人会话需求。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A0D24E-B2C9-7451-8E1D-7E0EC125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2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一、产品功能特点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448B1-C18F-C2DF-B8A4-3CC372FDD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F773319-2EE8-4415-291B-D43A2FBD1AB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8679760"/>
              </p:ext>
            </p:extLst>
          </p:nvPr>
        </p:nvGraphicFramePr>
        <p:xfrm>
          <a:off x="1027984" y="1880315"/>
          <a:ext cx="9172083" cy="2818232"/>
        </p:xfrm>
        <a:graphic>
          <a:graphicData uri="http://schemas.openxmlformats.org/drawingml/2006/table">
            <a:tbl>
              <a:tblPr/>
              <a:tblGrid>
                <a:gridCol w="253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主要性能参数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高清音质还原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lnSpc>
                          <a:spcPct val="13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高清音质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、声场识别、声场效果构建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、支持声音随动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回声消除</a:t>
                      </a:r>
                      <a:endParaRPr 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13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业界高水平回声消除</a:t>
                      </a:r>
                      <a:endParaRPr lang="en-US" altLang="zh-CN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AI</a:t>
                      </a: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远场拾音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360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度远程拾音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、无麦克风喇叭自拾音、全球专利芯片算法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    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5462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主流认证</a:t>
                      </a:r>
                      <a:endParaRPr lang="en-US" sz="15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腾讯会议认证、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Teams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认证、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Zoom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认证、</a:t>
                      </a: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Skype</a:t>
                      </a:r>
                      <a:r>
                        <a:rPr lang="zh-CN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认证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00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/>
          <p:cNvSpPr>
            <a:spLocks noGrp="1"/>
          </p:cNvSpPr>
          <p:nvPr>
            <p:ph type="title"/>
          </p:nvPr>
        </p:nvSpPr>
        <p:spPr>
          <a:xfrm>
            <a:off x="758117" y="365556"/>
            <a:ext cx="10515600" cy="1325563"/>
          </a:xfrm>
        </p:spPr>
        <p:txBody>
          <a:bodyPr/>
          <a:lstStyle/>
          <a:p>
            <a:r>
              <a:rPr lang="zh-CN" altLang="en-US" dirty="0"/>
              <a:t>二、方案框图</a:t>
            </a:r>
          </a:p>
        </p:txBody>
      </p:sp>
      <p:pic>
        <p:nvPicPr>
          <p:cNvPr id="283" name="图片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81779" y="2409180"/>
            <a:ext cx="9702661" cy="3725346"/>
            <a:chOff x="981779" y="2409180"/>
            <a:chExt cx="9702661" cy="3725346"/>
          </a:xfrm>
        </p:grpSpPr>
        <p:cxnSp>
          <p:nvCxnSpPr>
            <p:cNvPr id="181" name="连接符: 肘形 180"/>
            <p:cNvCxnSpPr>
              <a:stCxn id="330" idx="3"/>
              <a:endCxn id="60" idx="3"/>
            </p:cNvCxnSpPr>
            <p:nvPr/>
          </p:nvCxnSpPr>
          <p:spPr>
            <a:xfrm rot="10800000">
              <a:off x="7585785" y="3955606"/>
              <a:ext cx="679887" cy="1990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4" name="连接符: 肘形 203"/>
            <p:cNvCxnSpPr>
              <a:stCxn id="60" idx="1"/>
              <a:endCxn id="119" idx="1"/>
            </p:cNvCxnSpPr>
            <p:nvPr/>
          </p:nvCxnSpPr>
          <p:spPr>
            <a:xfrm rot="10800000">
              <a:off x="6723232" y="3365903"/>
              <a:ext cx="1" cy="589703"/>
            </a:xfrm>
            <a:prstGeom prst="bent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6723232" y="3707463"/>
              <a:ext cx="862552" cy="496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PA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连接符: 肘形 131"/>
            <p:cNvCxnSpPr>
              <a:stCxn id="60" idx="1"/>
              <a:endCxn id="206" idx="1"/>
            </p:cNvCxnSpPr>
            <p:nvPr/>
          </p:nvCxnSpPr>
          <p:spPr>
            <a:xfrm rot="10800000" flipV="1">
              <a:off x="5892880" y="3955604"/>
              <a:ext cx="830353" cy="19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93" name="组合 192"/>
            <p:cNvGrpSpPr/>
            <p:nvPr/>
          </p:nvGrpSpPr>
          <p:grpSpPr>
            <a:xfrm>
              <a:off x="8265671" y="2411263"/>
              <a:ext cx="2418769" cy="3723263"/>
              <a:chOff x="8716804" y="2438311"/>
              <a:chExt cx="2418769" cy="372326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9672611" y="4045687"/>
                <a:ext cx="449480" cy="7081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矩形: 圆角 265"/>
              <p:cNvSpPr/>
              <p:nvPr/>
            </p:nvSpPr>
            <p:spPr>
              <a:xfrm>
                <a:off x="8726743" y="2438311"/>
                <a:ext cx="2408827" cy="3723263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Bluetooth </a:t>
                </a: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Solution</a:t>
                </a: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箭头: 五边形 266"/>
              <p:cNvSpPr/>
              <p:nvPr/>
            </p:nvSpPr>
            <p:spPr>
              <a:xfrm flipH="1">
                <a:off x="8726745" y="4841686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I2S_SDO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箭头: 五边形 283"/>
              <p:cNvSpPr/>
              <p:nvPr/>
            </p:nvSpPr>
            <p:spPr>
              <a:xfrm flipH="1">
                <a:off x="8726745" y="5440695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UART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箭头: 五边形 329"/>
              <p:cNvSpPr/>
              <p:nvPr/>
            </p:nvSpPr>
            <p:spPr>
              <a:xfrm flipH="1">
                <a:off x="8716804" y="4073746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DAC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箭头: 五边形 438"/>
              <p:cNvSpPr/>
              <p:nvPr/>
            </p:nvSpPr>
            <p:spPr>
              <a:xfrm>
                <a:off x="10415573" y="4401389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箭头: 五边形 231"/>
              <p:cNvSpPr/>
              <p:nvPr/>
            </p:nvSpPr>
            <p:spPr>
              <a:xfrm flipH="1">
                <a:off x="8726745" y="5123144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I2S_SDI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连接符: 肘形 274"/>
              <p:cNvCxnSpPr>
                <a:stCxn id="232" idx="1"/>
                <a:endCxn id="439" idx="1"/>
              </p:cNvCxnSpPr>
              <p:nvPr/>
            </p:nvCxnSpPr>
            <p:spPr>
              <a:xfrm flipV="1">
                <a:off x="9446745" y="4509389"/>
                <a:ext cx="968828" cy="72175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8" name="连接符: 肘形 277"/>
              <p:cNvCxnSpPr>
                <a:stCxn id="330" idx="1"/>
                <a:endCxn id="267" idx="1"/>
              </p:cNvCxnSpPr>
              <p:nvPr/>
            </p:nvCxnSpPr>
            <p:spPr>
              <a:xfrm>
                <a:off x="9436804" y="4181746"/>
                <a:ext cx="9941" cy="767940"/>
              </a:xfrm>
              <a:prstGeom prst="bentConnector3">
                <a:avLst>
                  <a:gd name="adj1" fmla="val 239956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Bluetooth Svg Png Icon Free Download (#448308) - OnlineWebFonts.CO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0203" y="2644588"/>
                <a:ext cx="570739" cy="570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9" name="组合 228"/>
            <p:cNvGrpSpPr/>
            <p:nvPr/>
          </p:nvGrpSpPr>
          <p:grpSpPr>
            <a:xfrm>
              <a:off x="981779" y="2409180"/>
              <a:ext cx="4921039" cy="3723263"/>
              <a:chOff x="981779" y="2409180"/>
              <a:chExt cx="4921039" cy="3723263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2021661" y="2409180"/>
                <a:ext cx="3881155" cy="3723263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 SNC8X</a:t>
                </a:r>
              </a:p>
              <a:p>
                <a:pPr algn="ctr"/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4866247" y="3502137"/>
                <a:ext cx="1036569" cy="663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altLang="zh-CN" sz="1200" dirty="0">
                    <a:solidFill>
                      <a:schemeClr val="tx1"/>
                    </a:solidFill>
                  </a:rPr>
                  <a:t>AEC Reference   </a:t>
                </a:r>
              </a:p>
              <a:p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 flipH="1">
                <a:off x="2021918" y="3488518"/>
                <a:ext cx="1299724" cy="13707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altLang="zh-CN" sz="1200" dirty="0">
                    <a:solidFill>
                      <a:schemeClr val="tx1"/>
                    </a:solidFill>
                  </a:rPr>
                  <a:t>DMIC PDM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Data</a:t>
                </a: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椭圆 1082"/>
              <p:cNvSpPr/>
              <p:nvPr/>
            </p:nvSpPr>
            <p:spPr>
              <a:xfrm>
                <a:off x="3631203" y="4037439"/>
                <a:ext cx="939474" cy="8789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</a:rPr>
                  <a:t>Alg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箭头: 五边形 129"/>
              <p:cNvSpPr/>
              <p:nvPr/>
            </p:nvSpPr>
            <p:spPr>
              <a:xfrm>
                <a:off x="5182818" y="5266562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I2S_SDO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箭头: 五边形 200"/>
              <p:cNvSpPr/>
              <p:nvPr/>
            </p:nvSpPr>
            <p:spPr>
              <a:xfrm>
                <a:off x="2021663" y="4066362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箭头: 五边形 202"/>
              <p:cNvSpPr/>
              <p:nvPr/>
            </p:nvSpPr>
            <p:spPr>
              <a:xfrm>
                <a:off x="2021663" y="3802964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箭头: 五边形 205"/>
              <p:cNvSpPr/>
              <p:nvPr/>
            </p:nvSpPr>
            <p:spPr>
              <a:xfrm flipH="1">
                <a:off x="5172879" y="3849510"/>
                <a:ext cx="720000" cy="216000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ADC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箭头: 五边形 289"/>
              <p:cNvSpPr/>
              <p:nvPr/>
            </p:nvSpPr>
            <p:spPr>
              <a:xfrm>
                <a:off x="5182818" y="5584113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UART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箭头: 五边形 222"/>
              <p:cNvSpPr/>
              <p:nvPr/>
            </p:nvSpPr>
            <p:spPr>
              <a:xfrm>
                <a:off x="5182818" y="4985104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I2S_SDI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连接符: 肘形 98"/>
              <p:cNvCxnSpPr>
                <a:stCxn id="100" idx="3"/>
                <a:endCxn id="203" idx="1"/>
              </p:cNvCxnSpPr>
              <p:nvPr/>
            </p:nvCxnSpPr>
            <p:spPr>
              <a:xfrm>
                <a:off x="1701779" y="3730782"/>
                <a:ext cx="319884" cy="180182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5" name="箭头: 五边形 164"/>
              <p:cNvSpPr/>
              <p:nvPr/>
            </p:nvSpPr>
            <p:spPr>
              <a:xfrm>
                <a:off x="2021663" y="4593159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箭头: 五边形 165"/>
              <p:cNvSpPr/>
              <p:nvPr/>
            </p:nvSpPr>
            <p:spPr>
              <a:xfrm>
                <a:off x="2021663" y="4329760"/>
                <a:ext cx="720000" cy="216000"/>
              </a:xfrm>
              <a:prstGeom prst="homePlate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连接符: 肘形 166"/>
              <p:cNvCxnSpPr>
                <a:stCxn id="102" idx="3"/>
                <a:endCxn id="201" idx="1"/>
              </p:cNvCxnSpPr>
              <p:nvPr/>
            </p:nvCxnSpPr>
            <p:spPr>
              <a:xfrm>
                <a:off x="1701779" y="4023973"/>
                <a:ext cx="319884" cy="150389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2" name="连接符: 肘形 171"/>
              <p:cNvCxnSpPr>
                <a:stCxn id="104" idx="3"/>
                <a:endCxn id="165" idx="1"/>
              </p:cNvCxnSpPr>
              <p:nvPr/>
            </p:nvCxnSpPr>
            <p:spPr>
              <a:xfrm>
                <a:off x="1701779" y="4610354"/>
                <a:ext cx="319884" cy="90805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连接符: 肘形 232"/>
              <p:cNvCxnSpPr>
                <a:stCxn id="103" idx="3"/>
                <a:endCxn id="166" idx="1"/>
              </p:cNvCxnSpPr>
              <p:nvPr/>
            </p:nvCxnSpPr>
            <p:spPr>
              <a:xfrm>
                <a:off x="1701779" y="4317164"/>
                <a:ext cx="319884" cy="120596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/>
              <p:cNvCxnSpPr>
                <a:stCxn id="188" idx="1"/>
                <a:endCxn id="1083" idx="2"/>
              </p:cNvCxnSpPr>
              <p:nvPr/>
            </p:nvCxnSpPr>
            <p:spPr>
              <a:xfrm>
                <a:off x="3321642" y="4173885"/>
                <a:ext cx="309561" cy="303030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连接符: 肘形 43"/>
              <p:cNvCxnSpPr>
                <a:stCxn id="186" idx="1"/>
                <a:endCxn id="1083" idx="6"/>
              </p:cNvCxnSpPr>
              <p:nvPr/>
            </p:nvCxnSpPr>
            <p:spPr>
              <a:xfrm rot="10800000" flipV="1">
                <a:off x="4570677" y="3833949"/>
                <a:ext cx="295570" cy="642966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/>
              <p:cNvCxnSpPr>
                <a:stCxn id="1083" idx="4"/>
                <a:endCxn id="130" idx="1"/>
              </p:cNvCxnSpPr>
              <p:nvPr/>
            </p:nvCxnSpPr>
            <p:spPr>
              <a:xfrm rot="16200000" flipH="1">
                <a:off x="4412794" y="4604537"/>
                <a:ext cx="458171" cy="1081878"/>
              </a:xfrm>
              <a:prstGeom prst="bentConnector2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0" name="矩形 99"/>
              <p:cNvSpPr/>
              <p:nvPr/>
            </p:nvSpPr>
            <p:spPr>
              <a:xfrm>
                <a:off x="981779" y="3622782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981779" y="3915973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981779" y="4209164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981779" y="4502354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6723231" y="3191841"/>
              <a:ext cx="720000" cy="348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Speaker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连接符: 肘形 201"/>
            <p:cNvCxnSpPr>
              <a:stCxn id="284" idx="3"/>
              <a:endCxn id="290" idx="3"/>
            </p:cNvCxnSpPr>
            <p:nvPr/>
          </p:nvCxnSpPr>
          <p:spPr>
            <a:xfrm rot="10800000" flipV="1">
              <a:off x="5902818" y="5521647"/>
              <a:ext cx="2372794" cy="170466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连接符: 肘形 204"/>
            <p:cNvCxnSpPr>
              <a:stCxn id="267" idx="3"/>
              <a:endCxn id="223" idx="3"/>
            </p:cNvCxnSpPr>
            <p:nvPr/>
          </p:nvCxnSpPr>
          <p:spPr>
            <a:xfrm rot="10800000" flipV="1">
              <a:off x="5902818" y="4922638"/>
              <a:ext cx="2372794" cy="170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连接符: 肘形 209"/>
            <p:cNvCxnSpPr>
              <a:stCxn id="130" idx="3"/>
              <a:endCxn id="232" idx="3"/>
            </p:cNvCxnSpPr>
            <p:nvPr/>
          </p:nvCxnSpPr>
          <p:spPr>
            <a:xfrm flipV="1">
              <a:off x="5902818" y="5204096"/>
              <a:ext cx="2372794" cy="170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9F0D-A9B8-8664-BEAF-96F06995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三、产品性能指标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DAE74C-B942-52BA-C97D-5033092973A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0282917"/>
              </p:ext>
            </p:extLst>
          </p:nvPr>
        </p:nvGraphicFramePr>
        <p:xfrm>
          <a:off x="1027984" y="1880315"/>
          <a:ext cx="9172083" cy="3683358"/>
        </p:xfrm>
        <a:graphic>
          <a:graphicData uri="http://schemas.openxmlformats.org/drawingml/2006/table">
            <a:tbl>
              <a:tblPr/>
              <a:tblGrid>
                <a:gridCol w="32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5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Soundec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麦克风阵列性能参数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78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拾音距离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拾音距离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&gt;10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米，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米内响度一致，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米内可清晰拾音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回声消除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消除深度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-80dB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6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混响抑制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算法收敛时间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抑制深度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-46dB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降噪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（稳态）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降噪深度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-56dB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46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降噪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（非稳态）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降噪深度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-62dB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DE481830-5F0E-C43E-7495-948041C8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进音方式：推荐下进音，结构上更好密封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7961433"/>
              </p:ext>
            </p:extLst>
          </p:nvPr>
        </p:nvGraphicFramePr>
        <p:xfrm>
          <a:off x="838200" y="2958465"/>
          <a:ext cx="10913745" cy="3307080"/>
        </p:xfrm>
        <a:graphic>
          <a:graphicData uri="http://schemas.openxmlformats.org/drawingml/2006/table">
            <a:tbl>
              <a:tblPr/>
              <a:tblGrid>
                <a:gridCol w="334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典型值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3.3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Omni-Directional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b="0">
                          <a:solidFill>
                            <a:srgbClr val="4F4F4F"/>
                          </a:solidFill>
                          <a:effectLst/>
                        </a:rPr>
                        <a:t>1 kHz, 94 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-26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dBFS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A-weighting at 1kHz 1Pa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65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dB(A)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1KHz, 94dB SPL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0.5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Acoustic Overload Point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 THD @ 10%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120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扬声器规格建议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15B9B1E-B2C1-16A9-6811-4BEB5ED70D6B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6937547"/>
              </p:ext>
            </p:extLst>
          </p:nvPr>
        </p:nvGraphicFramePr>
        <p:xfrm>
          <a:off x="838200" y="2688009"/>
          <a:ext cx="10913745" cy="2858476"/>
        </p:xfrm>
        <a:graphic>
          <a:graphicData uri="http://schemas.openxmlformats.org/drawingml/2006/table">
            <a:tbl>
              <a:tblPr/>
              <a:tblGrid>
                <a:gridCol w="23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建议值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最大声压级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2.83V/1W/10cm With baffle at 2 kHz in 0.2cc box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94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额定阻抗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功率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@1K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3V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欧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/3W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灵敏度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SPL at 1.0kHz in Average (0dB SPL=20</a:t>
                      </a:r>
                      <a:r>
                        <a:rPr lang="el-GR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μ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Pa) Measuring condition: 0.5W (Sine wave) 0.1m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82 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士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</a:rPr>
                        <a:t>频响范围</a:t>
                      </a:r>
                      <a:endParaRPr 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20</a:t>
                      </a:r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～</a:t>
                      </a:r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20K</a:t>
                      </a:r>
                      <a:endParaRPr lang="zh-CN" altLang="en-US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Hz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THD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1kHz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%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27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heme/theme1.xml><?xml version="1.0" encoding="utf-8"?>
<a:theme xmlns:a="http://schemas.openxmlformats.org/drawingml/2006/main" name="1_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487</Words>
  <Application>Microsoft Macintosh PowerPoint</Application>
  <PresentationFormat>宽屏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1_Office 主题​​</vt:lpstr>
      <vt:lpstr>九音科技 麦克风阵列解决方案</vt:lpstr>
      <vt:lpstr>解决方案概述</vt:lpstr>
      <vt:lpstr>一、产品功能特点</vt:lpstr>
      <vt:lpstr>二、方案框图</vt:lpstr>
      <vt:lpstr>三、产品性能指标</vt:lpstr>
      <vt:lpstr>麦克风规格建议</vt:lpstr>
      <vt:lpstr>扬声器规格建议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Bai Rong</cp:lastModifiedBy>
  <cp:revision>215</cp:revision>
  <dcterms:created xsi:type="dcterms:W3CDTF">2023-02-23T04:56:44Z</dcterms:created>
  <dcterms:modified xsi:type="dcterms:W3CDTF">2023-04-19T12:41:46Z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BFDFA031A0733DE84CEFF6635AB741D7</vt:lpwstr>
  </property>
</Properties>
</file>