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648" r:id="rId1"/>
  </p:sldMasterIdLst>
  <p:sldIdLst>
    <p:sldId id="4089" r:id="rId2"/>
    <p:sldId id="267" r:id="rId3"/>
    <p:sldId id="257" r:id="rId4"/>
    <p:sldId id="264" r:id="rId5"/>
    <p:sldId id="265" r:id="rId6"/>
    <p:sldId id="266" r:id="rId7"/>
    <p:sldId id="268" r:id="rId8"/>
    <p:sldId id="408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4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九音科技</a:t>
            </a:r>
            <a:br>
              <a:rPr lang="en-US" altLang="zh-CN" dirty="0"/>
            </a:br>
            <a:r>
              <a:rPr lang="zh-CN" altLang="en-US" dirty="0"/>
              <a:t>耳机耳放类解决方案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1776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dirty="0"/>
              <a:t>SNC8x</a:t>
            </a:r>
            <a:r>
              <a:rPr lang="en-US" dirty="0"/>
              <a:t>x</a:t>
            </a:r>
            <a:r>
              <a:rPr dirty="0"/>
              <a:t>未上电情况下，上位机控制SNC8x的DFU引脚先拉低，再向SNC8x</a:t>
            </a:r>
            <a:r>
              <a:rPr lang="en-US" dirty="0"/>
              <a:t>x</a:t>
            </a:r>
            <a:r>
              <a:rPr dirty="0"/>
              <a:t>上电，即可进入DFU模式。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引出</a:t>
            </a:r>
            <a:r>
              <a:rPr lang="en-US" altLang="zh-CN" dirty="0">
                <a:sym typeface="+mn-ea"/>
              </a:rPr>
              <a:t>USB</a:t>
            </a:r>
            <a:r>
              <a:rPr lang="zh-CN" altLang="en-US" dirty="0">
                <a:sym typeface="+mn-ea"/>
              </a:rPr>
              <a:t>接口（</a:t>
            </a:r>
            <a:r>
              <a:rPr lang="en-US" dirty="0">
                <a:sym typeface="+mn-ea"/>
              </a:rPr>
              <a:t>DP,DM,</a:t>
            </a:r>
            <a:r>
              <a:rPr lang="en-US" altLang="zh-CN" dirty="0">
                <a:sym typeface="+mn-ea"/>
              </a:rPr>
              <a:t>GND</a:t>
            </a:r>
            <a:r>
              <a:rPr lang="zh-CN" altLang="en-US" dirty="0">
                <a:sym typeface="+mn-ea"/>
              </a:rPr>
              <a:t>）做算法调试；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引出串口（</a:t>
            </a:r>
            <a:r>
              <a:rPr lang="en-US" altLang="zh-CN" dirty="0">
                <a:sym typeface="+mn-ea"/>
              </a:rPr>
              <a:t>RX,TX,GND</a:t>
            </a:r>
            <a:r>
              <a:rPr lang="zh-CN" altLang="en-US" dirty="0">
                <a:sym typeface="+mn-ea"/>
              </a:rPr>
              <a:t>）做软件调试；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5285" y="2638425"/>
            <a:ext cx="38735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AB7959-FFC1-82A4-EC87-1560ADF01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详情见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70125" y="1825625"/>
            <a:ext cx="5003800" cy="3752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9BE8AF-3561-95AE-DE91-4ED14DBF2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AD5A5-6910-F7B7-9AD2-6113266D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6F24F-FF0E-ECA4-AC18-C1F20E12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本方案为</a:t>
            </a:r>
            <a:r>
              <a:rPr kumimoji="1" lang="en-US" altLang="zh-CN" dirty="0"/>
              <a:t>USB</a:t>
            </a:r>
            <a:r>
              <a:rPr kumimoji="1" lang="zh-CN" altLang="en-US" dirty="0"/>
              <a:t>耳机耳放类通用解决方案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SNC8600</a:t>
            </a:r>
            <a:r>
              <a:rPr kumimoji="1" lang="zh-CN" altLang="en-US" dirty="0"/>
              <a:t> </a:t>
            </a:r>
            <a:r>
              <a:rPr kumimoji="1" lang="en-US" altLang="zh-CN" dirty="0"/>
              <a:t>USB</a:t>
            </a:r>
            <a:r>
              <a:rPr kumimoji="1" lang="zh-CN" altLang="en-US" dirty="0"/>
              <a:t> 和 高性能</a:t>
            </a:r>
            <a:r>
              <a:rPr kumimoji="1" lang="en-US" altLang="zh-CN" dirty="0"/>
              <a:t>DAC</a:t>
            </a:r>
            <a:r>
              <a:rPr kumimoji="1" lang="zh-CN" altLang="en-US" dirty="0"/>
              <a:t>特性</a:t>
            </a:r>
            <a:endParaRPr kumimoji="1" lang="en-US" altLang="zh-CN" dirty="0"/>
          </a:p>
          <a:p>
            <a:r>
              <a:rPr kumimoji="1" lang="zh-CN" altLang="en-US" dirty="0"/>
              <a:t>支持使用内部</a:t>
            </a:r>
            <a:r>
              <a:rPr kumimoji="1" lang="en-US" altLang="zh-CN" dirty="0"/>
              <a:t>8</a:t>
            </a:r>
            <a:r>
              <a:rPr kumimoji="1" lang="zh-CN" altLang="en-US" dirty="0"/>
              <a:t>段</a:t>
            </a:r>
            <a:r>
              <a:rPr kumimoji="1" lang="en-US" altLang="zh-CN" dirty="0"/>
              <a:t>EQ</a:t>
            </a:r>
            <a:r>
              <a:rPr kumimoji="1" lang="zh-CN" altLang="en-US" dirty="0"/>
              <a:t>，内置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种音效，同时支持用户自定义其他效果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298F6-7C16-4837-A262-F8E936D2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一、产品功能特点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E8C3B-0F99-AC1D-962C-6047F17A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586ECD-DE6C-2CE7-5ACA-292E386B3BF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6302062"/>
              </p:ext>
            </p:extLst>
          </p:nvPr>
        </p:nvGraphicFramePr>
        <p:xfrm>
          <a:off x="838200" y="2181609"/>
          <a:ext cx="9172083" cy="3597156"/>
        </p:xfrm>
        <a:graphic>
          <a:graphicData uri="http://schemas.openxmlformats.org/drawingml/2006/table">
            <a:tbl>
              <a:tblPr/>
              <a:tblGrid>
                <a:gridCol w="230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588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UAC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协议支持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</a:rPr>
                        <a:t>UAC1.0/2.0，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</a:rPr>
                        <a:t>按键切换或自适应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8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采样率支持</a:t>
                      </a:r>
                    </a:p>
                    <a:p>
                      <a:pPr algn="ctr"/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UAC1.0: 44.1k/48k/88.2k/96k/176.4k/192k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16bit/24bit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08">
                <a:tc vMerge="1"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UAC2.0: 44.1k/48k/88.2k/96k/176.4k/192k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16bit/24bit/32bit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输出支持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平衡输出，或平衡转单端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多种音效模式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直通模式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无损放大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852">
                <a:tc vMerge="1"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音乐模式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匹配不同耳机的音频特性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8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20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电影模式</a:t>
                      </a:r>
                      <a:r>
                        <a:rPr lang="en-US" altLang="zh-CN" sz="1500" b="0" kern="120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500" b="0" kern="120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动态高低频增强，影院级体验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39366"/>
                  </a:ext>
                </a:extLst>
              </a:tr>
              <a:tr h="4538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20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支持用户自定义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41096"/>
                  </a:ext>
                </a:extLst>
              </a:tr>
              <a:tr h="453852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灯效支持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调控多种灯效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098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3474-A7B2-A404-1274-55BBFF2A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二、系统框图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79F90F9-F7E6-251A-25BD-167B05D3426C}"/>
              </a:ext>
            </a:extLst>
          </p:cNvPr>
          <p:cNvGrpSpPr/>
          <p:nvPr/>
        </p:nvGrpSpPr>
        <p:grpSpPr>
          <a:xfrm>
            <a:off x="1493413" y="2382684"/>
            <a:ext cx="7864343" cy="2854333"/>
            <a:chOff x="3188678" y="3132814"/>
            <a:chExt cx="6615783" cy="194999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2A1EE51-5E81-9200-6BBE-B1A84115B027}"/>
                </a:ext>
              </a:extLst>
            </p:cNvPr>
            <p:cNvSpPr/>
            <p:nvPr/>
          </p:nvSpPr>
          <p:spPr>
            <a:xfrm>
              <a:off x="4236316" y="3132814"/>
              <a:ext cx="2800587" cy="19499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SNC8x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74A4AB-6BA2-2D49-D50B-DA11F1CC7CA3}"/>
                </a:ext>
              </a:extLst>
            </p:cNvPr>
            <p:cNvSpPr/>
            <p:nvPr/>
          </p:nvSpPr>
          <p:spPr>
            <a:xfrm>
              <a:off x="4236316" y="3992791"/>
              <a:ext cx="709653" cy="34067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4803D04-C5A6-EBE9-D9F2-0FBDD728C363}"/>
                </a:ext>
              </a:extLst>
            </p:cNvPr>
            <p:cNvSpPr/>
            <p:nvPr/>
          </p:nvSpPr>
          <p:spPr>
            <a:xfrm>
              <a:off x="6319767" y="4001295"/>
              <a:ext cx="717136" cy="3321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DAC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4F49433-4488-CDC9-E7D5-6D07AD95AFC0}"/>
                </a:ext>
              </a:extLst>
            </p:cNvPr>
            <p:cNvSpPr/>
            <p:nvPr/>
          </p:nvSpPr>
          <p:spPr>
            <a:xfrm>
              <a:off x="7758880" y="3153131"/>
              <a:ext cx="793156" cy="867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差分转单端</a:t>
              </a: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369C2D8-9962-58C1-AF88-B7D05DD7AEAE}"/>
                </a:ext>
              </a:extLst>
            </p:cNvPr>
            <p:cNvCxnSpPr>
              <a:cxnSpLocks/>
              <a:stCxn id="44" idx="1"/>
              <a:endCxn id="48" idx="2"/>
            </p:cNvCxnSpPr>
            <p:nvPr/>
          </p:nvCxnSpPr>
          <p:spPr>
            <a:xfrm rot="10800000">
              <a:off x="3667954" y="3877746"/>
              <a:ext cx="568363" cy="285381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" descr="¿Qué significado tiene el diseño de los iconos en la tecnología?">
              <a:extLst>
                <a:ext uri="{FF2B5EF4-FFF2-40B4-BE49-F238E27FC236}">
                  <a16:creationId xmlns:a16="http://schemas.microsoft.com/office/drawing/2014/main" id="{09EDFA16-9EC6-63AE-3960-E06779D79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38293">
              <a:off x="3313271" y="3635933"/>
              <a:ext cx="230103" cy="47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738CD5C5-BF5C-585C-FE50-6A2EFED02DFD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rot="10800000">
              <a:off x="4945970" y="4163126"/>
              <a:ext cx="1373798" cy="425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99B1640-E15E-18C0-2024-1650BE676F4E}"/>
                </a:ext>
              </a:extLst>
            </p:cNvPr>
            <p:cNvSpPr/>
            <p:nvPr/>
          </p:nvSpPr>
          <p:spPr>
            <a:xfrm>
              <a:off x="5210669" y="3847625"/>
              <a:ext cx="815010" cy="6172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Alg</a:t>
              </a:r>
              <a:endParaRPr lang="zh-CN" altLang="en-US" sz="14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186B8DE-A789-2C02-A338-9947EB9E59A8}"/>
                </a:ext>
              </a:extLst>
            </p:cNvPr>
            <p:cNvSpPr/>
            <p:nvPr/>
          </p:nvSpPr>
          <p:spPr>
            <a:xfrm>
              <a:off x="8949688" y="3561233"/>
              <a:ext cx="854773" cy="3321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Aux Out</a:t>
              </a:r>
              <a:endParaRPr lang="zh-CN" altLang="en-US" sz="1400" dirty="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FFC688A4-E341-E009-CDCD-383A75CACD00}"/>
                </a:ext>
              </a:extLst>
            </p:cNvPr>
            <p:cNvCxnSpPr>
              <a:cxnSpLocks/>
              <a:stCxn id="51" idx="1"/>
              <a:endCxn id="46" idx="3"/>
            </p:cNvCxnSpPr>
            <p:nvPr/>
          </p:nvCxnSpPr>
          <p:spPr>
            <a:xfrm rot="10800000">
              <a:off x="8552036" y="3586756"/>
              <a:ext cx="397652" cy="140560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D1FCB03-DC5E-32E2-607B-F043F9CAA1E4}"/>
                </a:ext>
              </a:extLst>
            </p:cNvPr>
            <p:cNvSpPr/>
            <p:nvPr/>
          </p:nvSpPr>
          <p:spPr>
            <a:xfrm>
              <a:off x="7766519" y="4519416"/>
              <a:ext cx="854773" cy="547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Speaker</a:t>
              </a:r>
              <a:endParaRPr lang="zh-CN" altLang="en-US" sz="1400" dirty="0"/>
            </a:p>
          </p:txBody>
        </p: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28239CD-7EDA-BBD5-B72B-131B7869B58B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rot="10800000" flipV="1">
            <a:off x="6067892" y="3047147"/>
            <a:ext cx="858232" cy="84989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0D8CE4A6-56F7-3A7C-71A4-C606A13CA92D}"/>
              </a:ext>
            </a:extLst>
          </p:cNvPr>
          <p:cNvCxnSpPr>
            <a:cxnSpLocks/>
            <a:stCxn id="53" idx="1"/>
            <a:endCxn id="45" idx="3"/>
          </p:cNvCxnSpPr>
          <p:nvPr/>
        </p:nvCxnSpPr>
        <p:spPr>
          <a:xfrm rot="10800000">
            <a:off x="6067893" y="3897044"/>
            <a:ext cx="867313" cy="91599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B79D6E4-B23F-1165-3DD6-EDD8B87CFABB}"/>
              </a:ext>
            </a:extLst>
          </p:cNvPr>
          <p:cNvSpPr/>
          <p:nvPr/>
        </p:nvSpPr>
        <p:spPr>
          <a:xfrm>
            <a:off x="2738765" y="4308548"/>
            <a:ext cx="843582" cy="498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C37BD7-6076-81A5-E077-E3C85FB13CEF}"/>
              </a:ext>
            </a:extLst>
          </p:cNvPr>
          <p:cNvSpPr/>
          <p:nvPr/>
        </p:nvSpPr>
        <p:spPr>
          <a:xfrm>
            <a:off x="1143557" y="4321427"/>
            <a:ext cx="1016090" cy="4862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ECM</a:t>
            </a:r>
            <a:r>
              <a:rPr lang="zh-CN" altLang="en-US" sz="1400" dirty="0"/>
              <a:t> </a:t>
            </a:r>
            <a:r>
              <a:rPr lang="en-US" altLang="zh-CN" sz="1400" dirty="0"/>
              <a:t>Mic</a:t>
            </a:r>
            <a:endParaRPr lang="zh-CN" altLang="en-US" sz="1400" dirty="0"/>
          </a:p>
        </p:txBody>
      </p:sp>
      <p:cxnSp>
        <p:nvCxnSpPr>
          <p:cNvPr id="21" name="连接符: 肘形 53">
            <a:extLst>
              <a:ext uri="{FF2B5EF4-FFF2-40B4-BE49-F238E27FC236}">
                <a16:creationId xmlns:a16="http://schemas.microsoft.com/office/drawing/2014/main" id="{4C0ECC4C-7F24-0A35-F472-1391794A7B24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rot="10800000" flipV="1">
            <a:off x="2159647" y="4557878"/>
            <a:ext cx="579118" cy="66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96407A6-330E-4CEC-7004-C49F654F5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79F0D-A9B8-8664-BEAF-96F06995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三、产品性能指标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F13862-0F02-3196-9E1F-C562B71EC6B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8189194"/>
              </p:ext>
            </p:extLst>
          </p:nvPr>
        </p:nvGraphicFramePr>
        <p:xfrm>
          <a:off x="1027984" y="1880315"/>
          <a:ext cx="9172083" cy="4185633"/>
        </p:xfrm>
        <a:graphic>
          <a:graphicData uri="http://schemas.openxmlformats.org/drawingml/2006/table">
            <a:tbl>
              <a:tblPr/>
              <a:tblGrid>
                <a:gridCol w="32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4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主要性能参数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接口类型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</a:rPr>
                        <a:t>Type-C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转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</a:rPr>
                        <a:t>3.5mm/4.4mm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最高采样率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</a:rPr>
                        <a:t>32bit /192KHz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连接方式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TypeC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输出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</a:rPr>
                        <a:t>1Vrms@16Ω/ 2Vrms@32Ω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THD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</a:rPr>
                        <a:t>&lt;0.0015%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动态范围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95462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SNR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0020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D347DF61-1CC1-CE6A-86B5-C22C78B95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77B5-0028-6721-0521-9A030612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四、方案扩展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B8515-1140-22A7-EFF1-89DDE638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可用于标准</a:t>
            </a:r>
            <a:r>
              <a:rPr kumimoji="1" lang="en-US" altLang="zh-CN" dirty="0"/>
              <a:t>USB</a:t>
            </a:r>
            <a:r>
              <a:rPr kumimoji="1" lang="zh-CN" altLang="en-US" dirty="0"/>
              <a:t>耳机</a:t>
            </a:r>
            <a:endParaRPr kumimoji="1" lang="en-US" altLang="zh-CN" dirty="0"/>
          </a:p>
          <a:p>
            <a:r>
              <a:rPr kumimoji="1" lang="zh-CN" altLang="en-US" dirty="0"/>
              <a:t>可用于标准</a:t>
            </a:r>
            <a:r>
              <a:rPr kumimoji="1" lang="en-US" altLang="zh-CN" dirty="0"/>
              <a:t>USB</a:t>
            </a:r>
            <a:r>
              <a:rPr kumimoji="1" lang="zh-CN" altLang="en-US" dirty="0"/>
              <a:t>转</a:t>
            </a:r>
            <a:r>
              <a:rPr kumimoji="1" lang="en-US" altLang="zh-CN" dirty="0"/>
              <a:t>3.5mm</a:t>
            </a:r>
            <a:r>
              <a:rPr kumimoji="1" lang="zh-CN" altLang="en-US" dirty="0"/>
              <a:t>转接器</a:t>
            </a:r>
            <a:endParaRPr kumimoji="1" lang="en-US" altLang="zh-CN" dirty="0"/>
          </a:p>
          <a:p>
            <a:r>
              <a:rPr kumimoji="1" lang="zh-CN" altLang="en-US" dirty="0"/>
              <a:t>可用于支持</a:t>
            </a:r>
            <a:r>
              <a:rPr kumimoji="1" lang="en-US" altLang="zh-CN" dirty="0"/>
              <a:t>192K@24bit</a:t>
            </a:r>
            <a:r>
              <a:rPr kumimoji="1" lang="zh-CN" altLang="en-US" dirty="0"/>
              <a:t>高采样率的</a:t>
            </a:r>
            <a:r>
              <a:rPr kumimoji="1" lang="en-US" altLang="zh-CN" dirty="0" err="1"/>
              <a:t>HiRes</a:t>
            </a:r>
            <a:r>
              <a:rPr kumimoji="1" lang="zh-CN" altLang="en-US" dirty="0"/>
              <a:t>高品质</a:t>
            </a:r>
            <a:r>
              <a:rPr kumimoji="1" lang="en-US" altLang="zh-CN" dirty="0"/>
              <a:t>USB</a:t>
            </a:r>
            <a:r>
              <a:rPr kumimoji="1" lang="zh-CN" altLang="en-US" dirty="0"/>
              <a:t>耳机</a:t>
            </a:r>
            <a:endParaRPr kumimoji="1" lang="en-US" altLang="zh-CN" dirty="0"/>
          </a:p>
          <a:p>
            <a:r>
              <a:rPr kumimoji="1" lang="zh-CN" altLang="en-US" dirty="0"/>
              <a:t>可用于支持</a:t>
            </a:r>
            <a:r>
              <a:rPr kumimoji="1" lang="en-US" altLang="zh-CN" dirty="0"/>
              <a:t>192K@24bit</a:t>
            </a:r>
            <a:r>
              <a:rPr kumimoji="1" lang="zh-CN" altLang="en-US" dirty="0"/>
              <a:t>高采样率的</a:t>
            </a:r>
            <a:r>
              <a:rPr kumimoji="1" lang="en-US" altLang="zh-CN" dirty="0" err="1"/>
              <a:t>HiRes</a:t>
            </a:r>
            <a:r>
              <a:rPr kumimoji="1" lang="zh-CN" altLang="en-US" dirty="0"/>
              <a:t>耳放</a:t>
            </a:r>
            <a:endParaRPr kumimoji="1" lang="en-US" altLang="zh-CN" dirty="0"/>
          </a:p>
          <a:p>
            <a:r>
              <a:rPr kumimoji="1" lang="zh-CN" altLang="en-US" dirty="0"/>
              <a:t>可用于</a:t>
            </a:r>
            <a:r>
              <a:rPr kumimoji="1" lang="en-US" altLang="zh-CN" dirty="0"/>
              <a:t>Hub</a:t>
            </a:r>
            <a:r>
              <a:rPr kumimoji="1" lang="zh-CN" altLang="en-US" dirty="0"/>
              <a:t>类产品的音频</a:t>
            </a:r>
            <a:r>
              <a:rPr kumimoji="1" lang="en-US" altLang="zh-CN" dirty="0"/>
              <a:t>DAC</a:t>
            </a:r>
            <a:r>
              <a:rPr kumimoji="1" lang="zh-CN" altLang="en-US" dirty="0"/>
              <a:t>部件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F3A101-C829-C43A-FA0B-AEC449C6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麦克风规格建议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Mic</a:t>
            </a:r>
            <a:r>
              <a:rPr lang="zh-CN" altLang="en-US" dirty="0"/>
              <a:t>选型：驻极体麦克风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8572968"/>
              </p:ext>
            </p:extLst>
          </p:nvPr>
        </p:nvGraphicFramePr>
        <p:xfrm>
          <a:off x="838200" y="2958465"/>
          <a:ext cx="10913745" cy="2757805"/>
        </p:xfrm>
        <a:graphic>
          <a:graphicData uri="http://schemas.openxmlformats.org/drawingml/2006/table">
            <a:tbl>
              <a:tblPr/>
              <a:tblGrid>
                <a:gridCol w="334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建议值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Supply Voltage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2.2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V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Directionality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 Omni-Directional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Sensitivity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b="0" dirty="0">
                          <a:solidFill>
                            <a:srgbClr val="4F4F4F"/>
                          </a:solidFill>
                          <a:effectLst/>
                        </a:rPr>
                        <a:t>1 kHz, 94 </a:t>
                      </a:r>
                      <a:r>
                        <a:rPr lang="pl-PL" sz="1500" b="0" dirty="0" err="1">
                          <a:solidFill>
                            <a:srgbClr val="4F4F4F"/>
                          </a:solidFill>
                          <a:effectLst/>
                        </a:rPr>
                        <a:t>dB</a:t>
                      </a:r>
                      <a:r>
                        <a:rPr lang="pl-PL" sz="1500" b="0" dirty="0">
                          <a:solidFill>
                            <a:srgbClr val="4F4F4F"/>
                          </a:solidFill>
                          <a:effectLst/>
                        </a:rPr>
                        <a:t>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-42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dB(V)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Signal-to-Noise Ratio (SNR)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A-weighting at 1kHz 1Pa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&gt;58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dB(A)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Total Harmonic Distortion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f=1KHz, Pin=100dB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％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65613" y="1469756"/>
            <a:ext cx="24099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9A10B4-A050-3A05-CA6C-56C267560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877" y="176926"/>
            <a:ext cx="63881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扬声器规格建议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9766455"/>
              </p:ext>
            </p:extLst>
          </p:nvPr>
        </p:nvGraphicFramePr>
        <p:xfrm>
          <a:off x="838200" y="2688009"/>
          <a:ext cx="10913745" cy="2858476"/>
        </p:xfrm>
        <a:graphic>
          <a:graphicData uri="http://schemas.openxmlformats.org/drawingml/2006/table">
            <a:tbl>
              <a:tblPr/>
              <a:tblGrid>
                <a:gridCol w="236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建议值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最大声压级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2.83V/1W/10cm With baffle at 2 kHz in 0.2cc box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94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额定阻抗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功率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@1K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100mV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32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欧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/30mW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、 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16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欧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/60mW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灵敏度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SPL at 1.0kHz in Average (0dB SPL=20</a:t>
                      </a:r>
                      <a:r>
                        <a:rPr lang="el-GR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μ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Pa) Measuring condition: 0.5W (Sine wave) 0.1m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94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频响范围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20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～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20K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Hz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THD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1kHz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%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65613" y="1469756"/>
            <a:ext cx="24099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2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/>
          <a:lstStyle/>
          <a:p>
            <a:r>
              <a:rPr lang="zh-CN" altLang="en-US" dirty="0"/>
              <a:t>如果配合上位机，则由上位机通过GPIO控制POWER_ON信号为高电平，使得VBAT电源输出到</a:t>
            </a:r>
            <a:r>
              <a:rPr lang="en-US" altLang="zh-CN" dirty="0"/>
              <a:t>SNC8xx</a:t>
            </a:r>
            <a:r>
              <a:rPr lang="zh-CN" altLang="en-US" dirty="0"/>
              <a:t>电源引脚AVD_PWR_ESR/AVD_PWR_RAR，从而控制</a:t>
            </a:r>
            <a:r>
              <a:rPr lang="en-US" altLang="zh-CN" dirty="0">
                <a:sym typeface="+mn-ea"/>
              </a:rPr>
              <a:t>SNC8xx</a:t>
            </a:r>
            <a:r>
              <a:rPr lang="zh-CN" altLang="en-US" dirty="0"/>
              <a:t>的工作电源。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2" name="图片 5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0482" y="2713355"/>
            <a:ext cx="8608060" cy="377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A90478-4F69-38DE-5210-40DF8611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519</Words>
  <Application>Microsoft Office PowerPoint</Application>
  <PresentationFormat>宽屏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九音科技 耳机耳放类解决方案</vt:lpstr>
      <vt:lpstr>解决方案概述</vt:lpstr>
      <vt:lpstr>一、产品功能特点</vt:lpstr>
      <vt:lpstr>二、系统框图</vt:lpstr>
      <vt:lpstr>三、产品性能指标</vt:lpstr>
      <vt:lpstr>四、方案扩展</vt:lpstr>
      <vt:lpstr>麦克风规格建议</vt:lpstr>
      <vt:lpstr>扬声器规格建议</vt:lpstr>
      <vt:lpstr>原理图设计建议</vt:lpstr>
      <vt:lpstr>原理图设计建议</vt:lpstr>
      <vt:lpstr>Layout建议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双唛降噪话务耳机数据流程图</dc:title>
  <dc:creator>cai nick</dc:creator>
  <cp:lastModifiedBy>Rong Bai</cp:lastModifiedBy>
  <cp:revision>192</cp:revision>
  <dcterms:created xsi:type="dcterms:W3CDTF">2023-02-13T08:50:38Z</dcterms:created>
  <dcterms:modified xsi:type="dcterms:W3CDTF">2023-05-16T08:54:13Z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CC25EE91E3FB155FDEF9E963EBAEF026</vt:lpwstr>
  </property>
  <property fmtid="{D5CDD505-2E9C-101B-9397-08002B2CF9AE}" pid="3" name="KSOProductBuildVer">
    <vt:lpwstr>2052-5.1.1.7676</vt:lpwstr>
  </property>
</Properties>
</file>