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3" r:id="rId5"/>
    <p:sldId id="258" r:id="rId6"/>
    <p:sldId id="264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05" autoAdjust="0"/>
  </p:normalViewPr>
  <p:slideViewPr>
    <p:cSldViewPr snapToGrid="0">
      <p:cViewPr varScale="1">
        <p:scale>
          <a:sx n="96" d="100"/>
          <a:sy n="96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xueqiu.com/S/00981%3Ffrom%3Dstatus_stock_matc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5CB-930E-A67A-1833-D50C474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芯片的对比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72D5FE-0101-C3AA-7865-E17052EA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73"/>
            <a:ext cx="10515600" cy="3237441"/>
          </a:xfrm>
        </p:spPr>
      </p:pic>
    </p:spTree>
    <p:extLst>
      <p:ext uri="{BB962C8B-B14F-4D97-AF65-F5344CB8AC3E}">
        <p14:creationId xmlns:p14="http://schemas.microsoft.com/office/powerpoint/2010/main" val="133840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79BBC-0EDD-391F-2488-99DD9FDE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BF63EB-A701-5FFE-8D02-3A38172C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A5957-C525-4FB7-BC09-7FEE6E8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A764E-111E-7573-559D-6263569A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瑞昱的生产供应链环节有无漏洞？</a:t>
            </a:r>
            <a:endParaRPr lang="en-US" altLang="zh-CN" dirty="0"/>
          </a:p>
          <a:p>
            <a:pPr lvl="1"/>
            <a:r>
              <a:rPr lang="zh-CN" altLang="en-US" dirty="0"/>
              <a:t>代工厂？</a:t>
            </a:r>
            <a:endParaRPr lang="en-US" altLang="zh-CN" dirty="0"/>
          </a:p>
          <a:p>
            <a:pPr lvl="2"/>
            <a:r>
              <a:rPr lang="zh-CN" altLang="en-US" dirty="0"/>
              <a:t>不同产品线在不同代工厂？</a:t>
            </a:r>
            <a:endParaRPr lang="en-US" altLang="zh-CN" dirty="0"/>
          </a:p>
          <a:p>
            <a:pPr lvl="3"/>
            <a:r>
              <a:rPr lang="zh-CN" altLang="en-US" dirty="0"/>
              <a:t>中芯国际</a:t>
            </a:r>
            <a:endParaRPr lang="en-US" altLang="zh-CN" dirty="0"/>
          </a:p>
          <a:p>
            <a:pPr lvl="3"/>
            <a:r>
              <a:rPr lang="zh-CN" altLang="en-US" dirty="0"/>
              <a:t>台积电</a:t>
            </a:r>
            <a:endParaRPr lang="en-US" altLang="zh-CN" dirty="0"/>
          </a:p>
          <a:p>
            <a:pPr lvl="3"/>
            <a:r>
              <a:rPr lang="zh-CN" altLang="en-US" dirty="0"/>
              <a:t>联电</a:t>
            </a:r>
            <a:endParaRPr lang="en-US" altLang="zh-CN" dirty="0"/>
          </a:p>
          <a:p>
            <a:pPr lvl="2"/>
            <a:r>
              <a:rPr lang="zh-CN" altLang="en-US" dirty="0"/>
              <a:t>政策对代工厂的利弊？</a:t>
            </a:r>
            <a:endParaRPr lang="en-US" altLang="zh-CN" dirty="0"/>
          </a:p>
          <a:p>
            <a:pPr lvl="3"/>
            <a:r>
              <a:rPr lang="zh-CN" altLang="en-US" dirty="0"/>
              <a:t>中芯国际被限制导致</a:t>
            </a:r>
            <a:r>
              <a:rPr lang="en-US" altLang="zh-CN" dirty="0" err="1"/>
              <a:t>realtek</a:t>
            </a:r>
            <a:r>
              <a:rPr lang="zh-CN" altLang="en-US" dirty="0"/>
              <a:t>断供过</a:t>
            </a:r>
            <a:endParaRPr lang="en-US" altLang="zh-CN" dirty="0"/>
          </a:p>
          <a:p>
            <a:pPr lvl="1"/>
            <a:r>
              <a:rPr lang="zh-CN" altLang="en-US" dirty="0"/>
              <a:t>封测厂？</a:t>
            </a:r>
            <a:endParaRPr lang="en-US" altLang="zh-CN" dirty="0"/>
          </a:p>
          <a:p>
            <a:pPr lvl="2"/>
            <a:r>
              <a:rPr lang="zh-CN" altLang="en-US" dirty="0"/>
              <a:t>日月光</a:t>
            </a:r>
            <a:endParaRPr lang="en-US" altLang="zh-CN" dirty="0"/>
          </a:p>
          <a:p>
            <a:pPr lvl="2"/>
            <a:r>
              <a:rPr lang="zh-CN" altLang="en-US" dirty="0"/>
              <a:t>力成</a:t>
            </a:r>
            <a:endParaRPr lang="en-US" altLang="zh-CN" dirty="0"/>
          </a:p>
          <a:p>
            <a:pPr lvl="2"/>
            <a:r>
              <a:rPr lang="zh-CN" altLang="en-US" dirty="0"/>
              <a:t>京元电子</a:t>
            </a:r>
            <a:endParaRPr lang="en-US" altLang="zh-CN" dirty="0"/>
          </a:p>
          <a:p>
            <a:pPr lvl="1"/>
            <a:r>
              <a:rPr lang="zh-CN" altLang="en-US" dirty="0"/>
              <a:t>晶元厂</a:t>
            </a:r>
            <a:endParaRPr lang="en-US" altLang="zh-CN" dirty="0"/>
          </a:p>
          <a:p>
            <a:pPr lvl="2"/>
            <a:r>
              <a:rPr lang="zh-CN" altLang="en-US" dirty="0"/>
              <a:t>环球晶圆</a:t>
            </a:r>
            <a:endParaRPr lang="en-US" altLang="zh-CN" dirty="0"/>
          </a:p>
          <a:p>
            <a:pPr lvl="2"/>
            <a:r>
              <a:rPr lang="zh-CN" altLang="en-US" dirty="0"/>
              <a:t>合晶</a:t>
            </a:r>
            <a:endParaRPr lang="en-US" altLang="zh-CN" dirty="0"/>
          </a:p>
          <a:p>
            <a:r>
              <a:rPr lang="zh-CN" altLang="en-US" dirty="0"/>
              <a:t>国内外政策对瑞昱有什么影响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瑞昱各产品线的份额</a:t>
            </a:r>
            <a:endParaRPr lang="en-US" altLang="zh-CN" dirty="0"/>
          </a:p>
          <a:p>
            <a:pPr lvl="1"/>
            <a:r>
              <a:rPr lang="en-US" altLang="zh-CN" dirty="0"/>
              <a:t>Audio</a:t>
            </a:r>
            <a:r>
              <a:rPr lang="zh-CN" altLang="en-US" dirty="0"/>
              <a:t>产品线的份额占比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zh-CN" altLang="en-US" dirty="0"/>
              <a:t>有机会</a:t>
            </a:r>
            <a:r>
              <a:rPr lang="en-US" altLang="zh-CN" dirty="0"/>
              <a:t>PK</a:t>
            </a:r>
            <a:r>
              <a:rPr lang="zh-CN" altLang="en-US" dirty="0"/>
              <a:t>的产品线</a:t>
            </a:r>
            <a:endParaRPr lang="en-US" altLang="zh-CN" dirty="0"/>
          </a:p>
          <a:p>
            <a:pPr lvl="2"/>
            <a:r>
              <a:rPr lang="zh-CN" altLang="en-US" dirty="0"/>
              <a:t>具体产品形态</a:t>
            </a:r>
            <a:endParaRPr lang="en-US" altLang="zh-CN" dirty="0"/>
          </a:p>
          <a:p>
            <a:pPr lvl="2"/>
            <a:r>
              <a:rPr lang="zh-CN" altLang="en-US" dirty="0"/>
              <a:t>产品主要面向的市场（国内？国外？）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8E53-9846-FBD8-29CE-4E1267D9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全球数字</a:t>
            </a:r>
            <a:r>
              <a:rPr lang="en-US" altLang="zh-CN" dirty="0"/>
              <a:t>IC</a:t>
            </a:r>
            <a:r>
              <a:rPr lang="zh-CN" altLang="en-US" dirty="0"/>
              <a:t>产业链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5A8A3-2948-DC0B-38BC-7E113036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0777"/>
            <a:ext cx="3486870" cy="18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91D247-D08D-3E8F-51C9-6EF633D9B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46136"/>
            <a:ext cx="3316758" cy="20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DE16DE7-D071-F6BA-1814-D8883959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535193"/>
            <a:ext cx="3316758" cy="20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A646F5-00B0-C026-FA81-30F3C2EE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38" y="4743829"/>
            <a:ext cx="2664484" cy="16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9FC4B1-CE75-01D7-DCB4-E6687897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54" y="4743829"/>
            <a:ext cx="2664484" cy="16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46E4DF-4538-7C59-D4CF-1E907FB6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2456774"/>
            <a:ext cx="3316758" cy="20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24CDD-AA31-9CC1-4C3C-9D7C359AE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054" y="2613226"/>
            <a:ext cx="2481096" cy="18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690B-3B15-62A2-FDFA-C44039ED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20~21</a:t>
            </a:r>
            <a:r>
              <a:rPr lang="zh-CN" altLang="en-US" dirty="0"/>
              <a:t>年供应链中断次数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539918-CEA2-A9F2-3874-AD58E46C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7" y="1841667"/>
            <a:ext cx="5351913" cy="4351338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E1FFA1-79AD-5F04-40D0-E4ADC46C85A2}"/>
              </a:ext>
            </a:extLst>
          </p:cNvPr>
          <p:cNvSpPr txBox="1">
            <a:spLocks/>
          </p:cNvSpPr>
          <p:nvPr/>
        </p:nvSpPr>
        <p:spPr>
          <a:xfrm>
            <a:off x="6281530" y="1825625"/>
            <a:ext cx="5072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美国的芯片禁售令，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对我国的芯片制造行业主要有几点影响：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我国芯片制造类公司如</a:t>
            </a:r>
            <a:r>
              <a:rPr lang="zh-CN" altLang="en-US" dirty="0">
                <a:latin typeface="-apple-system"/>
                <a:hlinkClick r:id="rId3"/>
              </a:rPr>
              <a:t>中芯国际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等，如要用到生产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制程及以下的芯片，购买的芯片制造设备中含有美国技术的，需要向美国申请许可证。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以上及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28nm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芯片生产，设计，都无什么影响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2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Realtek</a:t>
            </a:r>
            <a:r>
              <a:rPr lang="zh-CN" altLang="en-US" dirty="0"/>
              <a:t>不同产品线的收入占比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296071D-1C76-8574-2DF5-719C1399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48" y="578687"/>
            <a:ext cx="3954452" cy="37767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18DA0A-A4C8-B43A-0393-286A9FC7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4355412"/>
            <a:ext cx="12119810" cy="248302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E1110C-BFB0-B3EF-5949-25D70840798B}"/>
              </a:ext>
            </a:extLst>
          </p:cNvPr>
          <p:cNvGrpSpPr/>
          <p:nvPr/>
        </p:nvGrpSpPr>
        <p:grpSpPr>
          <a:xfrm>
            <a:off x="838200" y="1622771"/>
            <a:ext cx="4300261" cy="2395387"/>
            <a:chOff x="660163" y="1556808"/>
            <a:chExt cx="4300261" cy="23953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158DBCC-9D88-2218-7508-833D5289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63" y="1556808"/>
              <a:ext cx="4300261" cy="239538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39B620-91A9-0A9E-79C1-45A7A43AA3E6}"/>
                </a:ext>
              </a:extLst>
            </p:cNvPr>
            <p:cNvSpPr txBox="1"/>
            <p:nvPr/>
          </p:nvSpPr>
          <p:spPr>
            <a:xfrm>
              <a:off x="3997093" y="1628227"/>
              <a:ext cx="84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ui-sans-serif"/>
                </a:rPr>
                <a:t>2021</a:t>
              </a:r>
              <a:r>
                <a:rPr lang="zh-CN" altLang="en-US" sz="1400" dirty="0">
                  <a:solidFill>
                    <a:schemeClr val="bg1"/>
                  </a:solidFill>
                  <a:latin typeface="ui-sans-serif"/>
                </a:rPr>
                <a:t>年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TWS </a:t>
            </a:r>
            <a:r>
              <a:rPr lang="zh-CN" altLang="en-US" dirty="0"/>
              <a:t>产品线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74364-BA90-57E4-D0F4-B02A8A6B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6011B77-515C-D91E-A597-D97F210696CC}"/>
              </a:ext>
            </a:extLst>
          </p:cNvPr>
          <p:cNvGrpSpPr/>
          <p:nvPr/>
        </p:nvGrpSpPr>
        <p:grpSpPr>
          <a:xfrm>
            <a:off x="8010161" y="0"/>
            <a:ext cx="4181839" cy="2920416"/>
            <a:chOff x="8010161" y="0"/>
            <a:chExt cx="4181839" cy="29204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67B22C9-2271-A175-18A0-73AEC5BD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0161" y="0"/>
              <a:ext cx="4181839" cy="292041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90658D-582E-6C77-8BB3-5B921AD620A1}"/>
                </a:ext>
              </a:extLst>
            </p:cNvPr>
            <p:cNvSpPr txBox="1"/>
            <p:nvPr/>
          </p:nvSpPr>
          <p:spPr>
            <a:xfrm>
              <a:off x="8010161" y="2612639"/>
              <a:ext cx="1452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TWS</a:t>
              </a:r>
              <a:r>
                <a:rPr lang="zh-CN" altLang="en-US" sz="1400" b="1" dirty="0"/>
                <a:t>出货量对比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7A92-7DFE-AE61-0EAC-74B408C8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8DD60-AB20-4D76-39B7-7B1C8BF9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年：瑞昱为国内网通芯片大厂，若依去年产品营收比重而言，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30~35%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65~70%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相关，主要包含网通与多媒体产品。网通产品包含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芯片、以太网络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(Ethernet)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芯片、宽频接取设备芯片、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控制芯片等，占瑞昱整体营收比重逾半。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由于瑞昱部分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有用到美国厂商的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，因此客户中兴可能在美国禁售令延烧下，影响到瑞昱的芯片出货量，对此瑞昱表示，目前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月看起来第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季动能仍延续，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月须持续观察禁售令的政策。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2018: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相关产品部分，主要包含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 codec (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音频编解码器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 cam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等相关芯片。去年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产品线于蓝牙耳机应用明显成长，而今年新产品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 Type-c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也望开始贡献营收，今年底可望倍数成长，但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也受到竞争者压力明显。</a:t>
            </a:r>
          </a:p>
        </p:txBody>
      </p:sp>
    </p:spTree>
    <p:extLst>
      <p:ext uri="{BB962C8B-B14F-4D97-AF65-F5344CB8AC3E}">
        <p14:creationId xmlns:p14="http://schemas.microsoft.com/office/powerpoint/2010/main" val="231647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01C0-3D6B-8495-D49A-985EB7C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中国台湾电子公司月度营收情况 </a:t>
            </a:r>
            <a:r>
              <a:rPr lang="en-US" altLang="zh-CN" dirty="0"/>
              <a:t>– </a:t>
            </a:r>
            <a:r>
              <a:rPr lang="zh-CN" altLang="en-US" dirty="0"/>
              <a:t>数字</a:t>
            </a:r>
            <a:r>
              <a:rPr lang="en-US" altLang="zh-CN" dirty="0"/>
              <a:t>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3EA51-B487-ABE6-E9E1-DE33DE38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E41C1-DA3F-57D9-53FB-01C05847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2569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DBA5-853A-8BC1-075D-BB031EC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小米是国内使用瑞昱较多的品牌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56E23-CF2F-651A-36F9-4CF156E7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83" y="1825625"/>
            <a:ext cx="7075234" cy="4351338"/>
          </a:xfrm>
        </p:spPr>
      </p:pic>
    </p:spTree>
    <p:extLst>
      <p:ext uri="{BB962C8B-B14F-4D97-AF65-F5344CB8AC3E}">
        <p14:creationId xmlns:p14="http://schemas.microsoft.com/office/powerpoint/2010/main" val="261376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575</Words>
  <Application>Microsoft Office PowerPoint</Application>
  <PresentationFormat>宽屏</PresentationFormat>
  <Paragraphs>48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ui-sans-serif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全球数字IC产业链</vt:lpstr>
      <vt:lpstr>20~21年供应链中断次数</vt:lpstr>
      <vt:lpstr>Realtek不同产品线的收入占比</vt:lpstr>
      <vt:lpstr>TWS 产品线</vt:lpstr>
      <vt:lpstr>零散信息</vt:lpstr>
      <vt:lpstr>中国台湾电子公司月度营收情况 – 数字IC</vt:lpstr>
      <vt:lpstr>小米是国内使用瑞昱较多的品牌</vt:lpstr>
      <vt:lpstr>Audio芯片的对比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33</cp:revision>
  <dcterms:created xsi:type="dcterms:W3CDTF">2023-05-16T01:26:54Z</dcterms:created>
  <dcterms:modified xsi:type="dcterms:W3CDTF">2023-05-16T12:58:36Z</dcterms:modified>
</cp:coreProperties>
</file>