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69" r:id="rId5"/>
    <p:sldId id="257" r:id="rId6"/>
    <p:sldId id="267" r:id="rId7"/>
    <p:sldId id="408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74"/>
  </p:normalViewPr>
  <p:slideViewPr>
    <p:cSldViewPr snapToGrid="0">
      <p:cViewPr varScale="1">
        <p:scale>
          <a:sx n="95" d="100"/>
          <a:sy n="9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6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6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06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5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D9B0-6846-490C-A8D0-DD8E0BD6F7A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6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无线降噪麦克风解决方案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B98E-0D6E-4EA1-A078-43EBA6E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E6580-4DAC-4AF1-B9BF-A43B1D2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本方案是无线领夹式降噪麦克风，适合直播、拍摄、录音等各种场景下的拾音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本方案具有以下特点</a:t>
            </a:r>
            <a:endParaRPr lang="en-US" altLang="zh-CN" dirty="0"/>
          </a:p>
          <a:p>
            <a:pPr lvl="2"/>
            <a:r>
              <a:rPr lang="zh-CN" altLang="en-US" dirty="0"/>
              <a:t> 配合</a:t>
            </a:r>
            <a:r>
              <a:rPr lang="en-US" altLang="zh-CN" dirty="0"/>
              <a:t>2.4G</a:t>
            </a:r>
            <a:r>
              <a:rPr lang="zh-CN" altLang="en-US" dirty="0"/>
              <a:t>模块，无需配对自动连接，传输更快收音更稳定</a:t>
            </a:r>
            <a:endParaRPr lang="en-US" altLang="zh-CN" dirty="0"/>
          </a:p>
          <a:p>
            <a:pPr lvl="2"/>
            <a:r>
              <a:rPr lang="zh-CN" altLang="en-US" dirty="0"/>
              <a:t> 支持双麦指向拾音，环境降噪，清晰拾取人声</a:t>
            </a:r>
            <a:endParaRPr lang="en-US" altLang="zh-CN" dirty="0"/>
          </a:p>
          <a:p>
            <a:pPr lvl="2"/>
            <a:r>
              <a:rPr lang="zh-CN" altLang="en-US" dirty="0"/>
              <a:t> 实时监听，边录边听实时调整</a:t>
            </a:r>
            <a:endParaRPr lang="en-US" altLang="zh-CN" dirty="0"/>
          </a:p>
          <a:p>
            <a:pPr lvl="2"/>
            <a:r>
              <a:rPr lang="en-US" altLang="zh-CN" dirty="0"/>
              <a:t> USB</a:t>
            </a:r>
            <a:r>
              <a:rPr lang="zh-CN" altLang="en-US" dirty="0"/>
              <a:t>数字音频输出，可适配电脑、手机、相机等各种设备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带数字屏显，清晰显示电量信息、配对状态、拾音模式、拾音幅度等各种状态。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26A37-5826-4284-8D1F-A6A41628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1B7B-3C67-4D96-836C-71A2266C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一、产品功能特点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9A49-2A9F-4FB1-A250-817374D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15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功能组成</a:t>
            </a:r>
            <a:endParaRPr lang="en-US" altLang="zh-CN" sz="2400" dirty="0"/>
          </a:p>
          <a:p>
            <a:pPr lvl="1"/>
            <a:r>
              <a:rPr lang="zh-CN" altLang="en-US" sz="2000" dirty="0"/>
              <a:t>发射器和接收器配合使用，发射器带双麦阵列，接收器带按键、数字屏显、耳机监听输出、</a:t>
            </a:r>
            <a:r>
              <a:rPr lang="en-US" altLang="zh-CN" sz="2000" dirty="0"/>
              <a:t>USB</a:t>
            </a:r>
            <a:r>
              <a:rPr lang="zh-CN" altLang="en-US" sz="2000" dirty="0"/>
              <a:t>输出、发射器磁吸充电</a:t>
            </a:r>
            <a:endParaRPr lang="en-US" altLang="zh-CN" sz="2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功能使用说明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降噪开关可以切换降噪和原声两种模式，降噪模式双麦同时工作可以指向拾音并环境降噪，原声模式可以全向拾音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距离按键可以在降噪模式调节降噪深度，在原声模式调节拾音距离</a:t>
            </a:r>
            <a:endParaRPr lang="en-US" altLang="zh-CN" sz="2000" dirty="0"/>
          </a:p>
          <a:p>
            <a:pPr lvl="1"/>
            <a:r>
              <a:rPr lang="zh-CN" altLang="en-US" sz="2000" dirty="0"/>
              <a:t>接收器支持</a:t>
            </a:r>
            <a:r>
              <a:rPr lang="en-US" altLang="zh-CN" sz="2000" dirty="0"/>
              <a:t>3.5</a:t>
            </a:r>
            <a:r>
              <a:rPr lang="zh-CN" altLang="en-US" sz="2000" dirty="0"/>
              <a:t>耳机监听，</a:t>
            </a:r>
            <a:r>
              <a:rPr lang="en-US" altLang="zh-CN" sz="2000" dirty="0"/>
              <a:t>USB</a:t>
            </a:r>
            <a:r>
              <a:rPr lang="zh-CN" altLang="en-US" sz="2000" dirty="0"/>
              <a:t>输出</a:t>
            </a:r>
            <a:r>
              <a:rPr lang="en-US" altLang="zh-CN" sz="2000" dirty="0"/>
              <a:t>48K</a:t>
            </a:r>
            <a:r>
              <a:rPr lang="zh-CN" altLang="en-US" sz="2000" dirty="0"/>
              <a:t>高清数字音频</a:t>
            </a:r>
            <a:endParaRPr lang="en-US" altLang="zh-CN" sz="1400" dirty="0"/>
          </a:p>
          <a:p>
            <a:pPr lvl="1"/>
            <a:endParaRPr lang="zh-CN" altLang="en-US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A32634-BCDD-4D41-A1D0-F0917BA7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pic>
        <p:nvPicPr>
          <p:cNvPr id="9" name="图片 8" descr="电子仪器&#10;&#10;描述已自动生成">
            <a:extLst>
              <a:ext uri="{FF2B5EF4-FFF2-40B4-BE49-F238E27FC236}">
                <a16:creationId xmlns:a16="http://schemas.microsoft.com/office/drawing/2014/main" id="{E9C52F32-8B48-BE0E-88A4-DF4C93A2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5" r="1814" b="24650"/>
          <a:stretch/>
        </p:blipFill>
        <p:spPr>
          <a:xfrm>
            <a:off x="6913358" y="2343956"/>
            <a:ext cx="5152024" cy="2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33D38F-EDDE-78F6-1B73-374276A57E57}"/>
              </a:ext>
            </a:extLst>
          </p:cNvPr>
          <p:cNvGrpSpPr/>
          <p:nvPr/>
        </p:nvGrpSpPr>
        <p:grpSpPr>
          <a:xfrm>
            <a:off x="1068110" y="2086098"/>
            <a:ext cx="9828809" cy="3716640"/>
            <a:chOff x="1068110" y="2086098"/>
            <a:chExt cx="9828809" cy="3716640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CAED55BE-9DDF-4CB5-A81C-CC36D3B455D5}"/>
                </a:ext>
              </a:extLst>
            </p:cNvPr>
            <p:cNvGrpSpPr/>
            <p:nvPr/>
          </p:nvGrpSpPr>
          <p:grpSpPr>
            <a:xfrm>
              <a:off x="1068110" y="2090412"/>
              <a:ext cx="9828809" cy="3712326"/>
              <a:chOff x="976500" y="1953880"/>
              <a:chExt cx="9828809" cy="371232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F33AE2-F944-4603-973E-DE4FCF615363}"/>
                  </a:ext>
                </a:extLst>
              </p:cNvPr>
              <p:cNvSpPr/>
              <p:nvPr/>
            </p:nvSpPr>
            <p:spPr>
              <a:xfrm>
                <a:off x="1989948" y="1953882"/>
                <a:ext cx="2507609" cy="3712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SNC86**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5772F-76D9-4B47-9C7E-F9023678EA18}"/>
                  </a:ext>
                </a:extLst>
              </p:cNvPr>
              <p:cNvSpPr txBox="1"/>
              <p:nvPr/>
            </p:nvSpPr>
            <p:spPr>
              <a:xfrm>
                <a:off x="976500" y="2632843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Mic1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61A262-45D9-435E-BB1E-79EC1A480C29}"/>
                  </a:ext>
                </a:extLst>
              </p:cNvPr>
              <p:cNvSpPr txBox="1"/>
              <p:nvPr/>
            </p:nvSpPr>
            <p:spPr>
              <a:xfrm>
                <a:off x="976788" y="3067661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Mic2</a:t>
                </a:r>
                <a:endParaRPr lang="zh-CN" altLang="en-US" sz="14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A03B82-7083-4BB4-BE1D-0C5BAB7B3DC9}"/>
                  </a:ext>
                </a:extLst>
              </p:cNvPr>
              <p:cNvSpPr txBox="1"/>
              <p:nvPr/>
            </p:nvSpPr>
            <p:spPr>
              <a:xfrm>
                <a:off x="1989948" y="2636585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MIC1</a:t>
                </a:r>
                <a:endParaRPr lang="zh-CN" altLang="en-US" sz="14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D4BEB3-D806-4E31-8C2E-86AE766D329C}"/>
                  </a:ext>
                </a:extLst>
              </p:cNvPr>
              <p:cNvSpPr txBox="1"/>
              <p:nvPr/>
            </p:nvSpPr>
            <p:spPr>
              <a:xfrm>
                <a:off x="1989948" y="3071403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MIC2</a:t>
                </a:r>
                <a:endParaRPr lang="zh-CN" altLang="en-US" sz="1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DC15DD0-4C0D-4834-9EB7-4AE6D7A5F4D0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1533063" y="2786732"/>
                <a:ext cx="456885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4B3AB12-37C5-4DEE-A7C7-EC6FFF5280EB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>
                <a:off x="1533351" y="3221550"/>
                <a:ext cx="456597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A1377A-DE06-476A-9930-69AB724D28FC}"/>
                  </a:ext>
                </a:extLst>
              </p:cNvPr>
              <p:cNvSpPr/>
              <p:nvPr/>
            </p:nvSpPr>
            <p:spPr>
              <a:xfrm>
                <a:off x="3226859" y="2660843"/>
                <a:ext cx="650299" cy="6721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Alg</a:t>
                </a:r>
                <a:endParaRPr lang="zh-CN" altLang="en-US" sz="1400" dirty="0"/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6737E74-7492-4707-A437-C15A8BC48622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>
                <a:off x="2772842" y="2790474"/>
                <a:ext cx="454017" cy="2064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C266B195-8FD5-4291-8643-3CFD79A57991}"/>
                  </a:ext>
                </a:extLst>
              </p:cNvPr>
              <p:cNvCxnSpPr>
                <a:cxnSpLocks/>
                <a:stCxn id="21" idx="3"/>
                <a:endCxn id="30" idx="2"/>
              </p:cNvCxnSpPr>
              <p:nvPr/>
            </p:nvCxnSpPr>
            <p:spPr>
              <a:xfrm flipV="1">
                <a:off x="2772842" y="2996895"/>
                <a:ext cx="454017" cy="22839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D5B7D5A-BB50-4AA1-B207-F741526A9300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H="1">
                <a:off x="3268639" y="2996895"/>
                <a:ext cx="608519" cy="1214686"/>
              </a:xfrm>
              <a:prstGeom prst="bentConnector5">
                <a:avLst>
                  <a:gd name="adj1" fmla="val -37567"/>
                  <a:gd name="adj2" fmla="val 43885"/>
                  <a:gd name="adj3" fmla="val 137567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C49F5AB-D85A-4CE0-9A5B-045B3CD42EB5}"/>
                  </a:ext>
                </a:extLst>
              </p:cNvPr>
              <p:cNvSpPr/>
              <p:nvPr/>
            </p:nvSpPr>
            <p:spPr>
              <a:xfrm>
                <a:off x="5100425" y="1953880"/>
                <a:ext cx="2121473" cy="371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2.4G Tx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F040095-266E-4CF9-A410-96ABA0834BD3}"/>
                  </a:ext>
                </a:extLst>
              </p:cNvPr>
              <p:cNvSpPr txBox="1"/>
              <p:nvPr/>
            </p:nvSpPr>
            <p:spPr>
              <a:xfrm>
                <a:off x="5105606" y="3726960"/>
                <a:ext cx="1238743" cy="8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600" dirty="0"/>
                  <a:t>I2S</a:t>
                </a:r>
                <a:endParaRPr lang="en-US" altLang="zh-CN" sz="1400" dirty="0"/>
              </a:p>
              <a:p>
                <a:pPr algn="r"/>
                <a:r>
                  <a:rPr lang="en-US" altLang="zh-CN" sz="1000" dirty="0"/>
                  <a:t>(Master)</a:t>
                </a:r>
                <a:endParaRPr lang="zh-CN" altLang="en-US" sz="105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8A65DC0D-3510-459A-BFDF-7ADD88118EEE}"/>
                  </a:ext>
                </a:extLst>
              </p:cNvPr>
              <p:cNvCxnSpPr>
                <a:cxnSpLocks/>
                <a:stCxn id="69" idx="3"/>
                <a:endCxn id="76" idx="3"/>
              </p:cNvCxnSpPr>
              <p:nvPr/>
            </p:nvCxnSpPr>
            <p:spPr>
              <a:xfrm>
                <a:off x="4488689" y="4378549"/>
                <a:ext cx="617025" cy="138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5D6BA-F77F-463A-8958-144D478DCFD9}"/>
                  </a:ext>
                </a:extLst>
              </p:cNvPr>
              <p:cNvSpPr txBox="1"/>
              <p:nvPr/>
            </p:nvSpPr>
            <p:spPr>
              <a:xfrm>
                <a:off x="6658593" y="3805580"/>
                <a:ext cx="563305" cy="620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altLang="zh-CN" sz="1600" dirty="0"/>
                  <a:t>RF</a:t>
                </a:r>
                <a:endParaRPr lang="zh-CN" altLang="en-US" sz="1600" dirty="0"/>
              </a:p>
            </p:txBody>
          </p: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85088626-35F3-48CC-8209-FCAD35FB6D92}"/>
                  </a:ext>
                </a:extLst>
              </p:cNvPr>
              <p:cNvCxnSpPr>
                <a:cxnSpLocks/>
                <a:stCxn id="223" idx="3"/>
                <a:endCxn id="219" idx="3"/>
              </p:cNvCxnSpPr>
              <p:nvPr/>
            </p:nvCxnSpPr>
            <p:spPr>
              <a:xfrm rot="10800000" flipV="1">
                <a:off x="4488690" y="3858242"/>
                <a:ext cx="622708" cy="11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91892B3B-FC36-40A2-A415-61E2910CF5F0}"/>
                  </a:ext>
                </a:extLst>
              </p:cNvPr>
              <p:cNvCxnSpPr>
                <a:cxnSpLocks/>
                <a:stCxn id="76" idx="1"/>
                <a:endCxn id="347" idx="3"/>
              </p:cNvCxnSpPr>
              <p:nvPr/>
            </p:nvCxnSpPr>
            <p:spPr>
              <a:xfrm flipV="1">
                <a:off x="5710599" y="4212669"/>
                <a:ext cx="1126680" cy="167261"/>
              </a:xfrm>
              <a:prstGeom prst="bentConnector3">
                <a:avLst>
                  <a:gd name="adj1" fmla="val 66003"/>
                </a:avLst>
              </a:prstGeom>
              <a:ln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444A44F-158A-4A65-8227-C2F4144DE434}"/>
                  </a:ext>
                </a:extLst>
              </p:cNvPr>
              <p:cNvSpPr txBox="1"/>
              <p:nvPr/>
            </p:nvSpPr>
            <p:spPr>
              <a:xfrm>
                <a:off x="3517636" y="4963014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(Slaver)</a:t>
                </a:r>
                <a:endParaRPr lang="zh-CN" altLang="en-US" sz="1600" dirty="0"/>
              </a:p>
            </p:txBody>
          </p: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DC899990-DA69-42DF-B445-72FB9555FFD3}"/>
                  </a:ext>
                </a:extLst>
              </p:cNvPr>
              <p:cNvCxnSpPr>
                <a:cxnSpLocks/>
                <a:stCxn id="267" idx="1"/>
                <a:endCxn id="73" idx="3"/>
              </p:cNvCxnSpPr>
              <p:nvPr/>
            </p:nvCxnSpPr>
            <p:spPr>
              <a:xfrm rot="10800000"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92CACFF6-AE8F-4E14-AA05-57D2E736FCA7}"/>
                  </a:ext>
                </a:extLst>
              </p:cNvPr>
              <p:cNvCxnSpPr>
                <a:cxnSpLocks/>
                <a:stCxn id="73" idx="3"/>
                <a:endCxn id="267" idx="1"/>
              </p:cNvCxnSpPr>
              <p:nvPr/>
            </p:nvCxnSpPr>
            <p:spPr>
              <a:xfrm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箭头: 五边形 218">
                <a:extLst>
                  <a:ext uri="{FF2B5EF4-FFF2-40B4-BE49-F238E27FC236}">
                    <a16:creationId xmlns:a16="http://schemas.microsoft.com/office/drawing/2014/main" id="{845813BC-F381-4B5A-BAB4-118E152D7C37}"/>
                  </a:ext>
                </a:extLst>
              </p:cNvPr>
              <p:cNvSpPr/>
              <p:nvPr/>
            </p:nvSpPr>
            <p:spPr>
              <a:xfrm>
                <a:off x="3878625" y="3783468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220" name="箭头: 五边形 219">
                <a:extLst>
                  <a:ext uri="{FF2B5EF4-FFF2-40B4-BE49-F238E27FC236}">
                    <a16:creationId xmlns:a16="http://schemas.microsoft.com/office/drawing/2014/main" id="{1BE53AA9-999E-4E01-BDB5-4D2B3ADCB152}"/>
                  </a:ext>
                </a:extLst>
              </p:cNvPr>
              <p:cNvSpPr/>
              <p:nvPr/>
            </p:nvSpPr>
            <p:spPr>
              <a:xfrm>
                <a:off x="3878625" y="4015938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221" name="箭头: 五边形 220">
                <a:extLst>
                  <a:ext uri="{FF2B5EF4-FFF2-40B4-BE49-F238E27FC236}">
                    <a16:creationId xmlns:a16="http://schemas.microsoft.com/office/drawing/2014/main" id="{2EF4D5C4-DF7F-4DC1-8B9B-EF1BBF44F155}"/>
                  </a:ext>
                </a:extLst>
              </p:cNvPr>
              <p:cNvSpPr/>
              <p:nvPr/>
            </p:nvSpPr>
            <p:spPr>
              <a:xfrm>
                <a:off x="3879649" y="4252558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F20BBC3C-28C4-4534-A4F9-EBD7D8DFD2AB}"/>
                  </a:ext>
                </a:extLst>
              </p:cNvPr>
              <p:cNvSpPr/>
              <p:nvPr/>
            </p:nvSpPr>
            <p:spPr>
              <a:xfrm flipH="1">
                <a:off x="5111398" y="3774349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F248B1D-5E67-4992-A317-5B29CCA6F035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rot="10800000" flipV="1">
                <a:off x="4488690" y="4093891"/>
                <a:ext cx="622708" cy="8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785EBE7-7D6D-4F5D-9C82-D84C9AC8EFFE}"/>
                  </a:ext>
                </a:extLst>
              </p:cNvPr>
              <p:cNvSpPr txBox="1"/>
              <p:nvPr/>
            </p:nvSpPr>
            <p:spPr>
              <a:xfrm>
                <a:off x="5107249" y="4964738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(Master)</a:t>
                </a:r>
                <a:endParaRPr lang="zh-CN" altLang="en-US" sz="1600" dirty="0"/>
              </a:p>
            </p:txBody>
          </p:sp>
          <p:sp>
            <p:nvSpPr>
              <p:cNvPr id="347" name="箭头: 五边形 346">
                <a:extLst>
                  <a:ext uri="{FF2B5EF4-FFF2-40B4-BE49-F238E27FC236}">
                    <a16:creationId xmlns:a16="http://schemas.microsoft.com/office/drawing/2014/main" id="{39EED732-6D46-403C-A074-764072F6AFBA}"/>
                  </a:ext>
                </a:extLst>
              </p:cNvPr>
              <p:cNvSpPr/>
              <p:nvPr/>
            </p:nvSpPr>
            <p:spPr>
              <a:xfrm flipH="1">
                <a:off x="6837279" y="4134488"/>
                <a:ext cx="382340" cy="1563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Tx</a:t>
                </a:r>
                <a:endParaRPr lang="zh-CN" altLang="en-US" sz="12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43CA49D-0515-450C-A58F-A240FC01BB79}"/>
                  </a:ext>
                </a:extLst>
              </p:cNvPr>
              <p:cNvSpPr txBox="1"/>
              <p:nvPr/>
            </p:nvSpPr>
            <p:spPr>
              <a:xfrm>
                <a:off x="3275346" y="3737912"/>
                <a:ext cx="1226903" cy="80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600" dirty="0"/>
                  <a:t>I2S</a:t>
                </a:r>
              </a:p>
              <a:p>
                <a:r>
                  <a:rPr lang="en-US" altLang="zh-CN" sz="1050" dirty="0"/>
                  <a:t>(Slaver)</a:t>
                </a:r>
                <a:endParaRPr lang="zh-CN" altLang="en-US" sz="1050" dirty="0"/>
              </a:p>
            </p:txBody>
          </p:sp>
          <p:sp>
            <p:nvSpPr>
              <p:cNvPr id="69" name="箭头: 五边形 68">
                <a:extLst>
                  <a:ext uri="{FF2B5EF4-FFF2-40B4-BE49-F238E27FC236}">
                    <a16:creationId xmlns:a16="http://schemas.microsoft.com/office/drawing/2014/main" id="{2A123A8B-E79C-431E-ADF7-F23ACD76F697}"/>
                  </a:ext>
                </a:extLst>
              </p:cNvPr>
              <p:cNvSpPr/>
              <p:nvPr/>
            </p:nvSpPr>
            <p:spPr>
              <a:xfrm>
                <a:off x="3878624" y="4295350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SDO</a:t>
                </a:r>
                <a:endParaRPr lang="zh-CN" altLang="en-US" sz="1200" dirty="0"/>
              </a:p>
            </p:txBody>
          </p:sp>
          <p:sp>
            <p:nvSpPr>
              <p:cNvPr id="71" name="箭头: 五边形 70">
                <a:extLst>
                  <a:ext uri="{FF2B5EF4-FFF2-40B4-BE49-F238E27FC236}">
                    <a16:creationId xmlns:a16="http://schemas.microsoft.com/office/drawing/2014/main" id="{B356AD4B-E657-4641-AC97-891D8F43CB32}"/>
                  </a:ext>
                </a:extLst>
              </p:cNvPr>
              <p:cNvSpPr/>
              <p:nvPr/>
            </p:nvSpPr>
            <p:spPr>
              <a:xfrm>
                <a:off x="3885332" y="3794419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340CD48F-6248-42DE-8050-245B56CC2AC3}"/>
                  </a:ext>
                </a:extLst>
              </p:cNvPr>
              <p:cNvSpPr/>
              <p:nvPr/>
            </p:nvSpPr>
            <p:spPr>
              <a:xfrm>
                <a:off x="3885332" y="4026889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76" name="箭头: 五边形 75">
                <a:extLst>
                  <a:ext uri="{FF2B5EF4-FFF2-40B4-BE49-F238E27FC236}">
                    <a16:creationId xmlns:a16="http://schemas.microsoft.com/office/drawing/2014/main" id="{DD3C4CB1-89C9-4742-8381-6FD4E0E00CFA}"/>
                  </a:ext>
                </a:extLst>
              </p:cNvPr>
              <p:cNvSpPr/>
              <p:nvPr/>
            </p:nvSpPr>
            <p:spPr>
              <a:xfrm flipH="1">
                <a:off x="5105714" y="4296036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79" name="箭头: 五边形 78">
                <a:extLst>
                  <a:ext uri="{FF2B5EF4-FFF2-40B4-BE49-F238E27FC236}">
                    <a16:creationId xmlns:a16="http://schemas.microsoft.com/office/drawing/2014/main" id="{DA3D30FD-0502-42B5-8BCF-8CD31CFA2B97}"/>
                  </a:ext>
                </a:extLst>
              </p:cNvPr>
              <p:cNvSpPr/>
              <p:nvPr/>
            </p:nvSpPr>
            <p:spPr>
              <a:xfrm flipH="1">
                <a:off x="5118105" y="4020948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66E25B-20B3-4F89-AD90-6482553E3A2D}"/>
                  </a:ext>
                </a:extLst>
              </p:cNvPr>
              <p:cNvSpPr txBox="1"/>
              <p:nvPr/>
            </p:nvSpPr>
            <p:spPr>
              <a:xfrm>
                <a:off x="10385001" y="3974955"/>
                <a:ext cx="420308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PO</a:t>
                </a:r>
                <a:endParaRPr lang="zh-CN" altLang="en-US" sz="1400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95E9F9-DE0F-47BA-9016-31B9C85EA5D2}"/>
                </a:ext>
              </a:extLst>
            </p:cNvPr>
            <p:cNvSpPr/>
            <p:nvPr/>
          </p:nvSpPr>
          <p:spPr>
            <a:xfrm>
              <a:off x="8113389" y="2086098"/>
              <a:ext cx="2121473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2.4G Rx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11E99A-B5EE-4500-A0FD-F99A4358EB70}"/>
                </a:ext>
              </a:extLst>
            </p:cNvPr>
            <p:cNvSpPr txBox="1"/>
            <p:nvPr/>
          </p:nvSpPr>
          <p:spPr>
            <a:xfrm>
              <a:off x="8110960" y="3953273"/>
              <a:ext cx="563305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sp>
          <p:nvSpPr>
            <p:cNvPr id="85" name="箭头: 五边形 84">
              <a:extLst>
                <a:ext uri="{FF2B5EF4-FFF2-40B4-BE49-F238E27FC236}">
                  <a16:creationId xmlns:a16="http://schemas.microsoft.com/office/drawing/2014/main" id="{F4EA3F24-B2A9-4540-8474-5CC46FCAA532}"/>
                </a:ext>
              </a:extLst>
            </p:cNvPr>
            <p:cNvSpPr/>
            <p:nvPr/>
          </p:nvSpPr>
          <p:spPr>
            <a:xfrm>
              <a:off x="8110960" y="4282181"/>
              <a:ext cx="414849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B1BF8-A3A9-4E08-AEE7-3D19AE499CDD}"/>
                </a:ext>
              </a:extLst>
            </p:cNvPr>
            <p:cNvSpPr txBox="1"/>
            <p:nvPr/>
          </p:nvSpPr>
          <p:spPr>
            <a:xfrm>
              <a:off x="9575438" y="3954450"/>
              <a:ext cx="659424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95DDD8D8-F1E5-43EE-8D2B-D3C4EDE032F0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>
              <a:off x="8674265" y="4263659"/>
              <a:ext cx="901173" cy="11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626E1A42-5B22-489A-9672-9545E5959B4B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10234862" y="4264836"/>
              <a:ext cx="241749" cy="5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三、性能指标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240315-F1C1-E970-DFE3-76869049D9E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3857066"/>
              </p:ext>
            </p:extLst>
          </p:nvPr>
        </p:nvGraphicFramePr>
        <p:xfrm>
          <a:off x="990406" y="2171481"/>
          <a:ext cx="9172083" cy="3207179"/>
        </p:xfrm>
        <a:graphic>
          <a:graphicData uri="http://schemas.openxmlformats.org/drawingml/2006/table">
            <a:tbl>
              <a:tblPr/>
              <a:tblGrid>
                <a:gridCol w="253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主要性能参数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基本性能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kern="0" dirty="0">
                          <a:effectLst/>
                        </a:rPr>
                        <a:t>性能参数</a:t>
                      </a:r>
                      <a:endParaRPr lang="zh-CN" altLang="zh-CN" sz="15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拾音角度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kern="0" dirty="0">
                          <a:effectLst/>
                        </a:rPr>
                        <a:t> </a:t>
                      </a:r>
                      <a:r>
                        <a:rPr lang="en-US" altLang="zh-CN" sz="1500" b="0" kern="100" dirty="0">
                          <a:effectLst/>
                        </a:rPr>
                        <a:t>90</a:t>
                      </a:r>
                      <a:r>
                        <a:rPr lang="en-US" altLang="zh-CN" sz="1500" b="0" kern="1200" dirty="0">
                          <a:solidFill>
                            <a:schemeClr val="dk1"/>
                          </a:solidFill>
                          <a:effectLst/>
                        </a:rPr>
                        <a:t>°C</a:t>
                      </a:r>
                      <a:r>
                        <a:rPr lang="zh-CN" alt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（降噪模式）</a:t>
                      </a:r>
                      <a:r>
                        <a:rPr lang="en-US" altLang="zh-CN" sz="1500" b="0" kern="1200" dirty="0">
                          <a:solidFill>
                            <a:schemeClr val="dk1"/>
                          </a:solidFill>
                          <a:effectLst/>
                        </a:rPr>
                        <a:t>/180°</a:t>
                      </a:r>
                      <a:r>
                        <a:rPr lang="zh-CN" alt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（原声模式）</a:t>
                      </a:r>
                      <a:endParaRPr lang="zh-CN" altLang="zh-CN" sz="15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77805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双麦降噪</a:t>
                      </a:r>
                      <a:r>
                        <a:rPr lang="en-US" altLang="zh-CN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FS</a:t>
                      </a:r>
                      <a:endParaRPr lang="en-US" altLang="zh-CN" sz="1500" b="1" kern="100" dirty="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13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48K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降噪深度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40dB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5462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&gt;74dB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00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进音方式：推荐下进音，结构上更好密封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958465"/>
          <a:ext cx="10913745" cy="3307080"/>
        </p:xfrm>
        <a:graphic>
          <a:graphicData uri="http://schemas.openxmlformats.org/drawingml/2006/table">
            <a:tbl>
              <a:tblPr/>
              <a:tblGrid>
                <a:gridCol w="334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典型值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3.3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Omni-Directional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b="0">
                          <a:solidFill>
                            <a:srgbClr val="4F4F4F"/>
                          </a:solidFill>
                          <a:effectLst/>
                        </a:rPr>
                        <a:t>1 kHz, 94 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-26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dBFS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A-weighting at 1kHz 1Pa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65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dB(A)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1KHz, 94dB SPL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0.5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Acoustic Overload Point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 THD @ 10%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120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zh-CN" altLang="en-US" dirty="0"/>
              <a:t>如果配合上位机，则由上位记通过GPIO控制POWER_ON信号为高电平，使得VBAT电源输出到</a:t>
            </a:r>
            <a:r>
              <a:rPr lang="en-US" altLang="zh-CN" dirty="0"/>
              <a:t>SNC8xx</a:t>
            </a:r>
            <a:r>
              <a:rPr lang="zh-CN" altLang="en-US" dirty="0"/>
              <a:t>电源引脚AVD_PWR_ESR/AVD_PWR_RAR，从而控制</a:t>
            </a:r>
            <a:r>
              <a:rPr lang="en-US" altLang="zh-CN" dirty="0">
                <a:sym typeface="+mn-ea"/>
              </a:rPr>
              <a:t>SNC8xx</a:t>
            </a:r>
            <a:r>
              <a:rPr lang="zh-CN" altLang="en-US" dirty="0"/>
              <a:t>的工作电源。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2" name="图片 5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215" y="2684780"/>
            <a:ext cx="8608060" cy="377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177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SNC8x</a:t>
            </a:r>
            <a:r>
              <a:rPr lang="en-US" dirty="0"/>
              <a:t>x</a:t>
            </a:r>
            <a:r>
              <a:rPr dirty="0"/>
              <a:t>未上电情况下，上位机控制SNC8x的DFU引脚先拉低，再向SNC8x</a:t>
            </a:r>
            <a:r>
              <a:rPr lang="en-US" dirty="0"/>
              <a:t>x</a:t>
            </a:r>
            <a:r>
              <a:rPr dirty="0"/>
              <a:t>上电，即可进入DFU模式。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引出</a:t>
            </a:r>
            <a:r>
              <a:rPr lang="en-US" altLang="zh-CN" dirty="0">
                <a:sym typeface="+mn-ea"/>
              </a:rPr>
              <a:t>USB</a:t>
            </a:r>
            <a:r>
              <a:rPr lang="zh-CN" altLang="en-US" dirty="0">
                <a:sym typeface="+mn-ea"/>
              </a:rPr>
              <a:t>接口（</a:t>
            </a:r>
            <a:r>
              <a:rPr lang="en-US" dirty="0">
                <a:sym typeface="+mn-ea"/>
              </a:rPr>
              <a:t>DP,DM,</a:t>
            </a:r>
            <a:r>
              <a:rPr lang="en-US" altLang="zh-CN" dirty="0">
                <a:sym typeface="+mn-ea"/>
              </a:rPr>
              <a:t>GND</a:t>
            </a:r>
            <a:r>
              <a:rPr lang="zh-CN" altLang="en-US" dirty="0">
                <a:sym typeface="+mn-ea"/>
              </a:rPr>
              <a:t>）做算法调试；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引出串口（</a:t>
            </a:r>
            <a:r>
              <a:rPr lang="en-US" altLang="zh-CN" dirty="0">
                <a:sym typeface="+mn-ea"/>
              </a:rPr>
              <a:t>RX,TX,GND</a:t>
            </a:r>
            <a:r>
              <a:rPr lang="zh-CN" altLang="en-US" dirty="0">
                <a:sym typeface="+mn-ea"/>
              </a:rPr>
              <a:t>）做软件调试；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285" y="2638425"/>
            <a:ext cx="38735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详情见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0125" y="1825625"/>
            <a:ext cx="5003800" cy="375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521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1_Office 主题​​</vt:lpstr>
      <vt:lpstr>SNC8600 无线降噪麦克风解决方案 参考设计</vt:lpstr>
      <vt:lpstr>解决方案概述</vt:lpstr>
      <vt:lpstr>一、产品功能特点</vt:lpstr>
      <vt:lpstr>二、系统框图</vt:lpstr>
      <vt:lpstr>三、性能指标</vt:lpstr>
      <vt:lpstr>麦克风规格建议</vt:lpstr>
      <vt:lpstr>原理图设计建议</vt:lpstr>
      <vt:lpstr>原理图设计建议</vt:lpstr>
      <vt:lpstr>Layout建议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Rong Bai</cp:lastModifiedBy>
  <cp:revision>61</cp:revision>
  <dcterms:created xsi:type="dcterms:W3CDTF">2021-09-03T08:04:55Z</dcterms:created>
  <dcterms:modified xsi:type="dcterms:W3CDTF">2023-05-18T02:07:36Z</dcterms:modified>
</cp:coreProperties>
</file>