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CBB28-929E-42EB-8887-CABFF57F1A9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17768-4333-4ACA-9D1D-09DC73AAD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17768-4333-4ACA-9D1D-09DC73AAD3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066D-3187-49BA-9C6B-260E3EAC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9BD142-410F-4FCD-AEA7-18D8707A2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43855-F4BA-4ACA-8C67-087D66D3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1AEBB-8363-4BA7-BFBF-20912818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17844-2E21-4E2D-A274-8A39D63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ED9FB-A2B7-4470-8B20-8C208E28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94E23-C5FE-49C8-864B-E5F688A5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D5215-09D9-476F-9B43-68409D5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5C1D8-FACD-476A-BDF9-66363339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13012-D361-4FBB-975F-76E652D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05ADA-BB3D-4C50-A361-B96409CD5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27273-06FF-41D2-8718-461C6F1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D65BB-E553-410E-B74C-D061BDD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151ED-DF94-4701-8791-CC7516B2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D4824-4461-4E87-AD46-C17BCC89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435C-0FD9-48BF-8201-E6B3C31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E86EB-AC5F-4A77-99E2-B3067DBA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248E9-6F18-4F3E-B58C-FB63191F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2378B-22FA-4595-A5F2-0C072D23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FA09D-EF93-4EBE-90EC-44350BAE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4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A3390-E94A-445F-BDC0-D1A8038A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F7C17-801C-493A-888C-7516BD7E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E21C5-2EB1-49E7-A332-BD544A2D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30B13-BA59-441B-92AB-5DC8634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A2DB6-9F5C-48DB-B605-10C1714D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0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59FA-1353-4C70-89A5-6968D23D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D77EA-ECAE-44D7-BF45-7A45DB6C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78CA9A-F7D7-43C0-8D3E-112E224AF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E9CD4-30A6-4894-A557-63F49CE4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A109D-97AF-4BCF-9556-7C4F8449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17C5F-97A9-424F-869D-DFF24DCA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1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92D18-83E9-41FF-B225-B0AE2C0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0C279-AB21-4FD5-BE8D-EF4981DB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3DBFF-E223-47A0-8501-A004AD7A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DF000-13B0-47A7-B675-E8DB4F21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46873-5DFE-4FF7-8535-D9FA8A53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9952FB-76C9-4128-AB67-408DE85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BB00F-CC91-428C-8F1F-E2F237F9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FBCD78-A142-4CB0-9E67-9B8846F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CDC90-A1FA-4112-B3B0-BB0CB85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FD598E-0C21-464F-BC36-6DBCCAD3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93010-E3F4-4585-BFD0-5CB36ABB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7A0E1E-68BD-4285-9CE2-6D03F3C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05D90-6EEC-4C4A-B098-C84182FE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493D4-A013-4A3B-8AF3-F265DC3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481CC-4660-4809-BF41-7E4064B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5AADA-05B6-4881-AFA9-31FF7565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CCB6-2F8B-409D-989E-06F0FED8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96852-9920-4CC7-A267-66E5FC02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E712A-F662-467B-9689-301F3F00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05F28-66D7-4551-BB13-62623025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0BC88-2031-46AD-B7E8-4C86DF8E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0FBCA-DE18-4E8E-ADCD-8A4B524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F41C8-EB91-41F4-844C-8D5FF5A4A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D7C2D-C5FE-4B43-B9E0-F572EA32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03BA4-9C56-4627-8CBB-BC90C2D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2A366-DDB6-42ED-ACDF-FA82F84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97927-7D13-4CE3-8928-2BEC9F1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C3FC6-1F4A-4D01-99EA-6DF6C154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808DC-7D32-4121-989F-A58E6BD9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8A010-817C-4DE4-B92F-5F489333E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EC08-2471-4644-8008-6D7DA6FCEAF1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041A7-6BA6-4B17-9317-2663517C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A3AD0-DF37-4A9E-AD16-0C0DDDF46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123B-1E53-4B25-9992-EEB89010A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D521-1C81-4787-804B-944831192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Soundec</a:t>
            </a:r>
            <a:r>
              <a:rPr lang="en-US" altLang="zh-CN" dirty="0"/>
              <a:t> </a:t>
            </a:r>
            <a:r>
              <a:rPr lang="zh-CN" altLang="en-US" dirty="0"/>
              <a:t>麦克风智能降噪补偿方案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EA049-C1B8-4E29-8381-EFACFB29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V1.1</a:t>
            </a:r>
          </a:p>
          <a:p>
            <a:r>
              <a:rPr lang="zh-CN" altLang="en-US" dirty="0"/>
              <a:t>九音科技有限公司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9C1C25-9C4C-41F1-99B5-9185B48F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8A356D-23FB-4C7A-9BFC-637E082BA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70A7535-EB82-40C6-A752-9C1902C0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129" y="1322962"/>
            <a:ext cx="6507804" cy="4893012"/>
          </a:xfrm>
          <a:solidFill>
            <a:schemeClr val="accent5">
              <a:lumMod val="20000"/>
              <a:lumOff val="80000"/>
              <a:alpha val="53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32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zh-CN" altLang="zh-CN" sz="3200" b="1" kern="100" dirty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说明</a:t>
            </a:r>
            <a:endParaRPr lang="zh-CN" altLang="zh-CN" sz="32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应用于专业会议场景，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解决会议中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演讲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人员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声音拾取和扩音需求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同时解决会议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室中的常见问题：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主持人移动时声音忽大忽小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会议室中扩声系统带来的啸叫</a:t>
            </a:r>
            <a:endParaRPr lang="en-US" altLang="zh-CN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66700" algn="just"/>
            <a:r>
              <a:rPr lang="zh-CN" altLang="en-US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空调机或大型报告厅中运行的散热器等其他机械的稳态噪声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413180-FD62-4924-904E-CD5A05DB5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39" b="89157" l="5469" r="94922">
                        <a14:foregroundMark x1="8398" y1="55422" x2="8398" y2="55422"/>
                        <a14:foregroundMark x1="5664" y1="45783" x2="5664" y2="45783"/>
                        <a14:foregroundMark x1="16406" y1="65663" x2="16406" y2="65663"/>
                        <a14:foregroundMark x1="32031" y1="53614" x2="32031" y2="53614"/>
                        <a14:foregroundMark x1="63086" y1="54217" x2="63086" y2="54217"/>
                        <a14:foregroundMark x1="77148" y1="56024" x2="77148" y2="56024"/>
                        <a14:foregroundMark x1="89063" y1="57831" x2="89063" y2="57831"/>
                        <a14:foregroundMark x1="87109" y1="56024" x2="87109" y2="56024"/>
                        <a14:foregroundMark x1="94922" y1="40361" x2="94922" y2="40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D3C7-6BE1-42B8-89B3-7B9C0F16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90D1-A3AE-4385-BF25-BFA21016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会议室作为信息交流的重要地点，往往会应用于商务谈判、来宾会见、参观考察等。营造一个低噪的、有稳定输出的、高质量的声音扩声系统可以提高整个会议质量。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sz="2800" b="0" i="0" dirty="0">
                <a:solidFill>
                  <a:srgbClr val="191919"/>
                </a:solidFill>
                <a:effectLst/>
                <a:latin typeface="PingFang SC"/>
              </a:rPr>
              <a:t>传统麦克风的声音处理需求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会议场景下，尤其是中大型会议室避免不了发言人的游走移动。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当发言人在移动中进行宣讲时，收音效果忽大忽小，难以尽如人意</a:t>
            </a:r>
            <a:endParaRPr lang="en-US" altLang="zh-CN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另外由于拾音过于灵敏，传统全向麦克风在本地扩声中，难以避免的产生串扰和啸叫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会议室中音响系统启用之后，由于各种放大器设置的较高增益，不可避免的会将环境噪声放大，噪声一般包括：</a:t>
            </a:r>
            <a:endParaRPr lang="en-US" altLang="zh-CN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2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常见的环境背景声，如空调机和散热器运行时的稳态噪声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2"/>
            <a:r>
              <a:rPr lang="zh-CN" altLang="en-US" dirty="0">
                <a:solidFill>
                  <a:srgbClr val="191919"/>
                </a:solidFill>
                <a:latin typeface="PingFang SC"/>
              </a:rPr>
              <a:t>发言人在演讲过程中，翻阅讲稿或不小心碰触桌椅带来的瞬态噪声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lvl="1"/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8B03D-FDD1-48D7-BE38-AC640C1D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0EBA-9497-4932-8DAC-6237266B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智能补偿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60F8E-BF65-4CA1-880A-5EBE2888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52" y="1621763"/>
            <a:ext cx="5934799" cy="4802187"/>
          </a:xfrm>
        </p:spPr>
        <p:txBody>
          <a:bodyPr>
            <a:normAutofit/>
          </a:bodyPr>
          <a:lstStyle/>
          <a:p>
            <a:r>
              <a:rPr lang="zh-CN" altLang="en-US" dirty="0"/>
              <a:t>声源稳定器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Voice pickup stabilizer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九音科技研发的声源稳定器技术，会对演讲者的声音进行自动智能补偿，</a:t>
            </a:r>
            <a:r>
              <a:rPr lang="zh-CN" altLang="en-US" sz="2400" dirty="0">
                <a:solidFill>
                  <a:srgbClr val="191919"/>
                </a:solidFill>
                <a:latin typeface="PingFang SC"/>
              </a:rPr>
              <a:t>当发言人与麦克风之间距离有远近变化时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，只需轻松发声便可实现扩音效果，轻松触达每一位参会人员。</a:t>
            </a:r>
            <a:endParaRPr lang="en-US" altLang="zh-CN" sz="2400" dirty="0">
              <a:solidFill>
                <a:srgbClr val="191919"/>
              </a:solidFill>
              <a:latin typeface="PingFang SC"/>
            </a:endParaRPr>
          </a:p>
          <a:p>
            <a:pPr lvl="1"/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发声源与麦克风拾音器之间的距离在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10cm~50cm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区间内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，保持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麦克风输出的声音音质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保持一致。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发声源出现快速瞬时移动时，保持麦克风的输出声音大小一致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，不出现突变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1139AE1-043C-4076-89E8-B119A5A66BC1}"/>
              </a:ext>
            </a:extLst>
          </p:cNvPr>
          <p:cNvGrpSpPr/>
          <p:nvPr/>
        </p:nvGrpSpPr>
        <p:grpSpPr>
          <a:xfrm>
            <a:off x="6928955" y="1811041"/>
            <a:ext cx="4931591" cy="4492556"/>
            <a:chOff x="7037101" y="1277912"/>
            <a:chExt cx="4931591" cy="5192993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DE115B77-7281-452A-8967-4A92DA720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51549" r="98173">
                          <a14:foregroundMark x1="51549" y1="50804" x2="67355" y2="51608"/>
                          <a14:foregroundMark x1="67355" y1="51608" x2="67355" y2="51608"/>
                          <a14:foregroundMark x1="84353" y1="53215" x2="98173" y2="54823"/>
                        </a14:backgroundRemoval>
                      </a14:imgEffect>
                    </a14:imgLayer>
                  </a14:imgProps>
                </a:ext>
              </a:extLst>
            </a:blip>
            <a:srcRect l="48158" t="17664" b="17739"/>
            <a:stretch/>
          </p:blipFill>
          <p:spPr>
            <a:xfrm flipV="1">
              <a:off x="8980502" y="5340256"/>
              <a:ext cx="1250859" cy="1130649"/>
            </a:xfrm>
            <a:prstGeom prst="rect">
              <a:avLst/>
            </a:prstGeom>
          </p:spPr>
        </p:pic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E26A2B3-3302-4E0B-A208-C83A9184FA87}"/>
                </a:ext>
              </a:extLst>
            </p:cNvPr>
            <p:cNvGrpSpPr/>
            <p:nvPr/>
          </p:nvGrpSpPr>
          <p:grpSpPr>
            <a:xfrm>
              <a:off x="7441493" y="2261368"/>
              <a:ext cx="1568972" cy="2253471"/>
              <a:chOff x="2178995" y="1825624"/>
              <a:chExt cx="2762655" cy="3991532"/>
            </a:xfrm>
          </p:grpSpPr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9C0E805B-C202-4200-8528-A26B2F19E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rcRect l="19978" r="25200"/>
              <a:stretch/>
            </p:blipFill>
            <p:spPr>
              <a:xfrm>
                <a:off x="2178995" y="1825624"/>
                <a:ext cx="2762655" cy="3991532"/>
              </a:xfrm>
              <a:prstGeom prst="rect">
                <a:avLst/>
              </a:prstGeom>
            </p:spPr>
          </p:pic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DFE8121E-5999-465B-ADB0-0EFB54282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3" b="95749" l="769" r="95000">
                            <a14:foregroundMark x1="59423" y1="9057" x2="72692" y2="3142"/>
                            <a14:foregroundMark x1="72692" y1="3142" x2="84615" y2="5176"/>
                            <a14:foregroundMark x1="84615" y1="5176" x2="94423" y2="14418"/>
                            <a14:foregroundMark x1="94423" y1="14418" x2="94615" y2="29390"/>
                            <a14:foregroundMark x1="94615" y1="29390" x2="87885" y2="37893"/>
                            <a14:foregroundMark x1="60385" y1="6100" x2="76923" y2="1848"/>
                            <a14:foregroundMark x1="76923" y1="1848" x2="86731" y2="7209"/>
                            <a14:foregroundMark x1="86731" y1="7209" x2="86923" y2="7579"/>
                            <a14:foregroundMark x1="67500" y1="3882" x2="78269" y2="2957"/>
                            <a14:foregroundMark x1="78269" y1="2957" x2="81346" y2="4436"/>
                            <a14:foregroundMark x1="97115" y1="18854" x2="95192" y2="30129"/>
                            <a14:foregroundMark x1="95192" y1="30129" x2="93462" y2="31978"/>
                            <a14:foregroundMark x1="9231" y1="77264" x2="1731" y2="86322"/>
                            <a14:foregroundMark x1="1731" y1="86322" x2="7115" y2="95564"/>
                            <a14:foregroundMark x1="7115" y1="95564" x2="17885" y2="90573"/>
                            <a14:foregroundMark x1="17885" y1="90573" x2="18846" y2="89834"/>
                            <a14:foregroundMark x1="5962" y1="83919" x2="5385" y2="93900"/>
                            <a14:foregroundMark x1="5385" y1="93900" x2="13269" y2="95933"/>
                            <a14:foregroundMark x1="769" y1="88355" x2="1731" y2="9094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216530">
                <a:off x="2999175" y="4277885"/>
                <a:ext cx="969177" cy="1008317"/>
              </a:xfrm>
              <a:prstGeom prst="rect">
                <a:avLst/>
              </a:prstGeom>
            </p:spPr>
          </p:pic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3878BAE-EACA-4C18-9E40-82FE47695EC5}"/>
                </a:ext>
              </a:extLst>
            </p:cNvPr>
            <p:cNvGrpSpPr/>
            <p:nvPr/>
          </p:nvGrpSpPr>
          <p:grpSpPr>
            <a:xfrm>
              <a:off x="9674176" y="2238598"/>
              <a:ext cx="1568972" cy="2253471"/>
              <a:chOff x="7714034" y="1741487"/>
              <a:chExt cx="2762655" cy="3991532"/>
            </a:xfrm>
          </p:grpSpPr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181F44EA-5C2A-4AC6-9FB2-1D8824E533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9895" r="25284"/>
              <a:stretch/>
            </p:blipFill>
            <p:spPr>
              <a:xfrm>
                <a:off x="7714034" y="1741487"/>
                <a:ext cx="2762655" cy="399153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F6A9D932-E8A8-4A19-8BC2-5598E01E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3" b="95749" l="769" r="95000">
                            <a14:foregroundMark x1="59423" y1="9057" x2="72692" y2="3142"/>
                            <a14:foregroundMark x1="72692" y1="3142" x2="84615" y2="5176"/>
                            <a14:foregroundMark x1="84615" y1="5176" x2="94423" y2="14418"/>
                            <a14:foregroundMark x1="94423" y1="14418" x2="94615" y2="29390"/>
                            <a14:foregroundMark x1="94615" y1="29390" x2="87885" y2="37893"/>
                            <a14:foregroundMark x1="60385" y1="6100" x2="76923" y2="1848"/>
                            <a14:foregroundMark x1="76923" y1="1848" x2="86731" y2="7209"/>
                            <a14:foregroundMark x1="86731" y1="7209" x2="86923" y2="7579"/>
                            <a14:foregroundMark x1="67500" y1="3882" x2="78269" y2="2957"/>
                            <a14:foregroundMark x1="78269" y1="2957" x2="81346" y2="4436"/>
                            <a14:foregroundMark x1="97115" y1="18854" x2="95192" y2="30129"/>
                            <a14:foregroundMark x1="95192" y1="30129" x2="93462" y2="31978"/>
                            <a14:foregroundMark x1="9231" y1="77264" x2="1731" y2="86322"/>
                            <a14:foregroundMark x1="1731" y1="86322" x2="7115" y2="95564"/>
                            <a14:foregroundMark x1="7115" y1="95564" x2="17885" y2="90573"/>
                            <a14:foregroundMark x1="17885" y1="90573" x2="18846" y2="89834"/>
                            <a14:foregroundMark x1="5962" y1="83919" x2="5385" y2="93900"/>
                            <a14:foregroundMark x1="5385" y1="93900" x2="13269" y2="95933"/>
                            <a14:foregroundMark x1="769" y1="88355" x2="1731" y2="9094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562465">
                <a:off x="8081752" y="3408269"/>
                <a:ext cx="990649" cy="103065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EE5618AC-61A4-4C66-A001-4CA592555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159" r="45115">
                          <a14:foregroundMark x1="2462" y1="42122" x2="3654" y2="59325"/>
                          <a14:foregroundMark x1="159" y1="46624" x2="1986" y2="55788"/>
                          <a14:foregroundMark x1="42732" y1="39068" x2="45115" y2="60450"/>
                        </a14:backgroundRemoval>
                      </a14:imgEffect>
                    </a14:imgLayer>
                  </a14:imgProps>
                </a:ext>
              </a:extLst>
            </a:blip>
            <a:srcRect r="52321"/>
            <a:stretch/>
          </p:blipFill>
          <p:spPr>
            <a:xfrm>
              <a:off x="7037101" y="2911664"/>
              <a:ext cx="974809" cy="801625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D3EE887A-C917-484A-917D-1BBE07BD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8" b="89711" l="159" r="45115">
                          <a14:foregroundMark x1="2462" y1="42122" x2="3654" y2="59325"/>
                          <a14:foregroundMark x1="159" y1="46624" x2="1986" y2="55788"/>
                          <a14:foregroundMark x1="42732" y1="39068" x2="45115" y2="60450"/>
                        </a14:backgroundRemoval>
                      </a14:imgEffect>
                    </a14:imgLayer>
                  </a14:imgProps>
                </a:ext>
              </a:extLst>
            </a:blip>
            <a:srcRect r="52321"/>
            <a:stretch/>
          </p:blipFill>
          <p:spPr>
            <a:xfrm>
              <a:off x="10654457" y="2354838"/>
              <a:ext cx="1314235" cy="1655476"/>
            </a:xfrm>
            <a:prstGeom prst="rect">
              <a:avLst/>
            </a:prstGeom>
          </p:spPr>
        </p:pic>
        <p:sp>
          <p:nvSpPr>
            <p:cNvPr id="94" name="左大括号 93">
              <a:extLst>
                <a:ext uri="{FF2B5EF4-FFF2-40B4-BE49-F238E27FC236}">
                  <a16:creationId xmlns:a16="http://schemas.microsoft.com/office/drawing/2014/main" id="{A56EBDD9-B084-4103-BF4B-A436FF660236}"/>
                </a:ext>
              </a:extLst>
            </p:cNvPr>
            <p:cNvSpPr/>
            <p:nvPr/>
          </p:nvSpPr>
          <p:spPr>
            <a:xfrm rot="5400000">
              <a:off x="10338508" y="1304060"/>
              <a:ext cx="240307" cy="1568972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4574C2C-E2B9-41FF-8DBB-1E2C0A92848F}"/>
                </a:ext>
              </a:extLst>
            </p:cNvPr>
            <p:cNvSpPr txBox="1"/>
            <p:nvPr/>
          </p:nvSpPr>
          <p:spPr>
            <a:xfrm>
              <a:off x="7050523" y="1277912"/>
              <a:ext cx="2342308" cy="3437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声源距离麦克风</a:t>
              </a:r>
              <a:r>
                <a:rPr lang="en-US" altLang="zh-CN" dirty="0"/>
                <a:t>50cm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8FC868E-7EC6-4F39-BA9A-0FF80261FA00}"/>
                </a:ext>
              </a:extLst>
            </p:cNvPr>
            <p:cNvSpPr txBox="1"/>
            <p:nvPr/>
          </p:nvSpPr>
          <p:spPr>
            <a:xfrm>
              <a:off x="9407732" y="1644885"/>
              <a:ext cx="2101857" cy="3150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声源距离麦克风</a:t>
              </a:r>
              <a:r>
                <a:rPr lang="en-US" altLang="zh-CN" sz="1600" dirty="0"/>
                <a:t>10cm</a:t>
              </a:r>
              <a:endParaRPr lang="zh-CN" altLang="en-US" sz="1600" dirty="0"/>
            </a:p>
          </p:txBody>
        </p:sp>
        <p:sp>
          <p:nvSpPr>
            <p:cNvPr id="105" name="对话气泡: 椭圆形 104">
              <a:extLst>
                <a:ext uri="{FF2B5EF4-FFF2-40B4-BE49-F238E27FC236}">
                  <a16:creationId xmlns:a16="http://schemas.microsoft.com/office/drawing/2014/main" id="{593C36CC-B048-47AE-949C-EE726815C4EA}"/>
                </a:ext>
              </a:extLst>
            </p:cNvPr>
            <p:cNvSpPr/>
            <p:nvPr/>
          </p:nvSpPr>
          <p:spPr>
            <a:xfrm>
              <a:off x="8684650" y="4446265"/>
              <a:ext cx="1568972" cy="864936"/>
            </a:xfrm>
            <a:prstGeom prst="wedgeEllipseCallout">
              <a:avLst>
                <a:gd name="adj1" fmla="val -82585"/>
                <a:gd name="adj2" fmla="val -78675"/>
              </a:avLst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对话气泡: 椭圆形 105">
              <a:extLst>
                <a:ext uri="{FF2B5EF4-FFF2-40B4-BE49-F238E27FC236}">
                  <a16:creationId xmlns:a16="http://schemas.microsoft.com/office/drawing/2014/main" id="{8654CF48-66AF-4F6E-92BA-3E78D2A217FA}"/>
                </a:ext>
              </a:extLst>
            </p:cNvPr>
            <p:cNvSpPr/>
            <p:nvPr/>
          </p:nvSpPr>
          <p:spPr>
            <a:xfrm>
              <a:off x="8677893" y="4446266"/>
              <a:ext cx="1568972" cy="721815"/>
            </a:xfrm>
            <a:prstGeom prst="wedgeEllipseCallout">
              <a:avLst>
                <a:gd name="adj1" fmla="val 25677"/>
                <a:gd name="adj2" fmla="val -122140"/>
              </a:avLst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F6AD173-3AAB-4A8B-9997-A446CA5865E9}"/>
                </a:ext>
              </a:extLst>
            </p:cNvPr>
            <p:cNvSpPr/>
            <p:nvPr/>
          </p:nvSpPr>
          <p:spPr>
            <a:xfrm>
              <a:off x="9015432" y="4634462"/>
              <a:ext cx="907407" cy="477736"/>
            </a:xfrm>
            <a:prstGeom prst="roundRect">
              <a:avLst>
                <a:gd name="adj" fmla="val 0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SNC8600</a:t>
              </a:r>
              <a:endParaRPr lang="zh-CN" altLang="en-US" sz="1400" dirty="0"/>
            </a:p>
          </p:txBody>
        </p:sp>
        <p:cxnSp>
          <p:nvCxnSpPr>
            <p:cNvPr id="108" name="连接符: 曲线 107">
              <a:extLst>
                <a:ext uri="{FF2B5EF4-FFF2-40B4-BE49-F238E27FC236}">
                  <a16:creationId xmlns:a16="http://schemas.microsoft.com/office/drawing/2014/main" id="{EF3E2D4B-5FAF-4643-BBDD-D5C83ADF1AA0}"/>
                </a:ext>
              </a:extLst>
            </p:cNvPr>
            <p:cNvCxnSpPr>
              <a:cxnSpLocks/>
              <a:stCxn id="104" idx="1"/>
              <a:endCxn id="85" idx="1"/>
            </p:cNvCxnSpPr>
            <p:nvPr/>
          </p:nvCxnSpPr>
          <p:spPr>
            <a:xfrm rot="10800000" flipV="1">
              <a:off x="8980502" y="4873330"/>
              <a:ext cx="34930" cy="1032250"/>
            </a:xfrm>
            <a:prstGeom prst="curvedConnector3">
              <a:avLst>
                <a:gd name="adj1" fmla="val 754452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4D23B8A-4440-495F-9193-ADC885745715}"/>
                </a:ext>
              </a:extLst>
            </p:cNvPr>
            <p:cNvSpPr txBox="1"/>
            <p:nvPr/>
          </p:nvSpPr>
          <p:spPr>
            <a:xfrm>
              <a:off x="7915368" y="5280686"/>
              <a:ext cx="699687" cy="29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i="1" dirty="0"/>
                <a:t>处理后</a:t>
              </a:r>
            </a:p>
          </p:txBody>
        </p:sp>
        <p:sp>
          <p:nvSpPr>
            <p:cNvPr id="93" name="左大括号 92">
              <a:extLst>
                <a:ext uri="{FF2B5EF4-FFF2-40B4-BE49-F238E27FC236}">
                  <a16:creationId xmlns:a16="http://schemas.microsoft.com/office/drawing/2014/main" id="{67F4DAD4-701B-42D9-91A7-5FC3CCC04877}"/>
                </a:ext>
              </a:extLst>
            </p:cNvPr>
            <p:cNvSpPr/>
            <p:nvPr/>
          </p:nvSpPr>
          <p:spPr>
            <a:xfrm rot="5400000">
              <a:off x="7900517" y="1151421"/>
              <a:ext cx="642321" cy="1577574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2" name="图片 121">
            <a:extLst>
              <a:ext uri="{FF2B5EF4-FFF2-40B4-BE49-F238E27FC236}">
                <a16:creationId xmlns:a16="http://schemas.microsoft.com/office/drawing/2014/main" id="{3751CA43-A7CB-410C-A307-767CB29517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4DD3D-97A7-4AC3-93AB-0AA6F5E5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智能降噪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14F267-8818-4F06-8BFC-F15FA48D40D0}"/>
              </a:ext>
            </a:extLst>
          </p:cNvPr>
          <p:cNvGrpSpPr/>
          <p:nvPr/>
        </p:nvGrpSpPr>
        <p:grpSpPr>
          <a:xfrm>
            <a:off x="2616967" y="4085617"/>
            <a:ext cx="6958066" cy="2145916"/>
            <a:chOff x="1377914" y="2443421"/>
            <a:chExt cx="9381204" cy="29399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1F19831-6ECC-443B-A503-0B8033901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321"/>
            <a:stretch/>
          </p:blipFill>
          <p:spPr>
            <a:xfrm>
              <a:off x="1377914" y="3114735"/>
              <a:ext cx="2742475" cy="226866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8CE3CE5-98E0-49EE-B8FB-EEB7D809B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158"/>
            <a:stretch/>
          </p:blipFill>
          <p:spPr>
            <a:xfrm>
              <a:off x="7818688" y="3134191"/>
              <a:ext cx="2940430" cy="2237112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75261E-36E9-4603-8A19-FD1B0ABC4F8D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4120389" y="4249069"/>
              <a:ext cx="8666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1BC8D39-9ED0-47CA-8166-EE421BD97C55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6952032" y="4249069"/>
              <a:ext cx="866656" cy="3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8C1E4F-9091-47A3-A18E-D416AF7DC7A4}"/>
                </a:ext>
              </a:extLst>
            </p:cNvPr>
            <p:cNvSpPr txBox="1"/>
            <p:nvPr/>
          </p:nvSpPr>
          <p:spPr>
            <a:xfrm>
              <a:off x="1899210" y="2463468"/>
              <a:ext cx="1699882" cy="7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降噪前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728652-22CB-4ACB-8C84-0D73BD5E0981}"/>
                </a:ext>
              </a:extLst>
            </p:cNvPr>
            <p:cNvSpPr txBox="1"/>
            <p:nvPr/>
          </p:nvSpPr>
          <p:spPr>
            <a:xfrm>
              <a:off x="8480720" y="2443421"/>
              <a:ext cx="1699880" cy="71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降噪后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F34F226-AD72-4D8D-85EE-794BB4DFE481}"/>
                </a:ext>
              </a:extLst>
            </p:cNvPr>
            <p:cNvSpPr/>
            <p:nvPr/>
          </p:nvSpPr>
          <p:spPr>
            <a:xfrm>
              <a:off x="4987045" y="3693233"/>
              <a:ext cx="1964987" cy="1111671"/>
            </a:xfrm>
            <a:prstGeom prst="roundRect">
              <a:avLst>
                <a:gd name="adj" fmla="val 0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  <a:endParaRPr lang="zh-CN" altLang="en-US" dirty="0"/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23C398C-AB83-4593-B8B9-1F7E6B18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30" y="1620470"/>
            <a:ext cx="10477140" cy="2815445"/>
          </a:xfrm>
        </p:spPr>
        <p:txBody>
          <a:bodyPr>
            <a:normAutofit/>
          </a:bodyPr>
          <a:lstStyle/>
          <a:p>
            <a:r>
              <a:rPr lang="zh-CN" altLang="en-US" dirty="0"/>
              <a:t>环境降噪</a:t>
            </a:r>
            <a:endParaRPr lang="en-US" altLang="zh-CN" sz="14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九音科技提供的环境降噪方案，不仅能够消除会议室中常见的稳态背景噪声，同时对会议过程中的非稳态噪声有很好的抑制：</a:t>
            </a:r>
            <a:endParaRPr lang="en-US" altLang="zh-CN" sz="24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会议室中常见的空调机、散热器的运行噪声</a:t>
            </a:r>
            <a:endParaRPr lang="en-US" altLang="zh-CN" sz="20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当演讲人翻阅演讲稿、或者拖动座椅时带来的瞬态噪声</a:t>
            </a:r>
            <a:endParaRPr lang="en-US" altLang="zh-CN" sz="20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2EBD28-7ED5-45A8-B14D-E5B23A6DE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A8A9-0893-4E8C-8DE7-0D3694D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啸叫抑制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409A6-6502-4A0C-A494-2E907836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啸叫抑制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九音科技提供的啸叫抑制算法，可以较好地区别反馈自激信号与有效声音信号，当系统出现自激时，可以及时作出反应，并通过设置数字滤波器及陷波深度，准确切除啸叫频点，在一定程度上抑制会议室中产生的啸叫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DCAD-33C2-463D-AFAA-F51176E8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482</Words>
  <Application>Microsoft Office PowerPoint</Application>
  <PresentationFormat>宽屏</PresentationFormat>
  <Paragraphs>42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Soundec 麦克风智能降噪补偿方案</vt:lpstr>
      <vt:lpstr>PowerPoint 演示文稿</vt:lpstr>
      <vt:lpstr>方案概述</vt:lpstr>
      <vt:lpstr>智能补偿</vt:lpstr>
      <vt:lpstr>智能降噪</vt:lpstr>
      <vt:lpstr>啸叫抑制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56</cp:revision>
  <dcterms:created xsi:type="dcterms:W3CDTF">2022-04-24T03:25:44Z</dcterms:created>
  <dcterms:modified xsi:type="dcterms:W3CDTF">2022-10-18T12:27:20Z</dcterms:modified>
</cp:coreProperties>
</file>