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9AD4-921E-0F5C-B1DE-1EBE121D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81322-ED97-FE40-F1C8-18640525C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9BFAF-8F20-9723-05DF-66AA077F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77D4E-8161-35AC-880A-8FA55F80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DBC77-B327-5114-B594-675D0789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5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8064-7129-1537-C310-95F0FE02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92508-D2CF-B5B7-0706-A2DA4F092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A9384-3B7B-9466-41EC-F5A99E02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9B820-30E3-78B6-F8B9-06297106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A7187-D7E1-8B79-F861-C6BE92C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2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6AA2F-575C-32FB-CCDF-08E5B0D7D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3A83D-B181-5186-9742-5FBF41A6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6F639-1E37-056D-47B1-4C6BCCB1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D6D4F-4C58-2533-A64C-65E8CE46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1582F-2592-35FB-98B4-86B1DA86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6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FFD7E-564A-8D64-D0E4-455F0203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F5029-882B-5A39-7DE5-E1044A6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56198-31B1-4B5D-90CB-55F87E17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1861-2984-E244-8CB7-6C558FA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9E583-0C12-02F9-C49D-EAFD5A9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571BA-EE7B-84CB-BB8C-68812281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328C9-7723-3B34-7787-37E3466D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02D5C-05F3-977D-3565-3C53AE20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5D578-3507-EC84-C24D-48F921CC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C0FB9-4278-01AA-8E25-8A315519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9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28E8-B455-26A6-224F-6E45E58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33DC5-3B7A-9A1C-41F1-EFD99FEFD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43FCB9-6B97-F65E-E95D-6373EC61E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41B18-96C5-9B84-AE55-12E68B1F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1FE56-33C5-33F6-588C-59665ADC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1FE69-63E5-E817-565C-299ED2D2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3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FFF90-B049-89C2-5151-53746B31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0440B-4E6F-1875-3255-BDD2CD41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663FE-85EF-40D5-E752-EBDF893F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DD01F1-4F2A-4984-6C8D-7ACF8CE0D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6D0E9-2672-30CA-5350-1DA9B7E03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0FE2F-7892-7881-4F5A-271E23B0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BC71B6-8ED0-9979-8276-63111AB4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45DA69-54E0-96E8-3820-987FD64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8CCD3-90A4-7E08-C426-6CEE9843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51C2F-49D4-E7D9-B1C7-768F7CE2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04867-C5AA-F2B0-B318-E79E4DA9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F9EA79-6248-BD0E-080A-4A414665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F6B4D-7BB2-9C71-2383-83B4B92A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8BE048-22AB-26BE-FBD9-E63085CD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5E9F4-0E22-03B7-74E3-80E7D1A9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D614-B98E-4009-7848-E068AC7C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248E-8D52-1C3B-1E08-36EB7921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8034C-C47E-5FA2-1FDA-0AC2C660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86EFB-EC14-BE5A-8694-19AB8283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F071-0283-E352-F4C2-511B33AB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A92BB-148F-4EE3-5378-DA56131B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DBD5-82FE-2CBC-7C4F-F75D7819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8CECC2-D41A-9162-75DC-22E624F5D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C008C-92F7-6209-B084-B1FF85F2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F342D-59B1-FED9-1BF2-48D636F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01419-3A18-2E6F-CEDF-CDB84BCF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C0D9A-E88C-C064-A032-348E8DA3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EFD140-A68E-C6CF-1223-D8E8226D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C8F92-0937-EA80-7EC7-0D51B0AE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B9E73-0269-DE94-2F4F-BA67EA62B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5A57-73EE-4D0D-AC2D-D0468670EE5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DB51C-434F-F69D-A06D-2F5D03C36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B3B3E-F856-8553-6224-A0FFFED69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B699-F014-4E9F-A388-E699631D1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827A9-F435-FE94-6749-B72B9B43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b="1" dirty="0">
                <a:effectLst/>
                <a:sym typeface="Helvetica Neue"/>
              </a:rPr>
              <a:t>USB</a:t>
            </a:r>
            <a:r>
              <a:rPr lang="zh-CN" altLang="en-US" sz="6000" b="1" dirty="0">
                <a:effectLst/>
                <a:sym typeface="Helvetica Neue"/>
              </a:rPr>
              <a:t>耳机耳放参考设计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26A65-9553-DD16-3F8F-47E1B1954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1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电子设备&#10;&#10;中度可信度描述已自动生成">
            <a:extLst>
              <a:ext uri="{FF2B5EF4-FFF2-40B4-BE49-F238E27FC236}">
                <a16:creationId xmlns:a16="http://schemas.microsoft.com/office/drawing/2014/main" id="{540D3FBF-618C-450D-BD46-4A109C8188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42593" r="23891" b="37160"/>
          <a:stretch/>
        </p:blipFill>
        <p:spPr>
          <a:xfrm rot="18901700">
            <a:off x="4961967" y="2205502"/>
            <a:ext cx="2921136" cy="84947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6006AA19-4E33-45D8-8FB7-429BF3F59618}"/>
              </a:ext>
            </a:extLst>
          </p:cNvPr>
          <p:cNvSpPr txBox="1"/>
          <p:nvPr/>
        </p:nvSpPr>
        <p:spPr>
          <a:xfrm>
            <a:off x="939226" y="642788"/>
            <a:ext cx="414983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1531" hangingPunct="0"/>
            <a:r>
              <a:rPr lang="zh-CN" altLang="en-US" sz="2000" b="1" dirty="0">
                <a:effectLst/>
                <a:sym typeface="Helvetica Neue"/>
              </a:rPr>
              <a:t>耳放参考设计</a:t>
            </a:r>
            <a:endParaRPr lang="en-US" altLang="zh-CN" sz="2000" b="1" dirty="0">
              <a:effectLst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effectLst/>
              </a:rPr>
              <a:t>直通模式</a:t>
            </a:r>
            <a:r>
              <a:rPr lang="zh-CN" altLang="en-US" sz="1600" dirty="0">
                <a:effectLst/>
              </a:rPr>
              <a:t>：无损放大</a:t>
            </a:r>
            <a:endParaRPr lang="en-US" altLang="zh-CN" sz="160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effectLst/>
              </a:rPr>
              <a:t>音乐模式</a:t>
            </a:r>
            <a:r>
              <a:rPr lang="zh-CN" altLang="en-US" sz="1600" dirty="0">
                <a:effectLst/>
              </a:rPr>
              <a:t>：匹配不同耳机的音频特性</a:t>
            </a:r>
            <a:endParaRPr lang="en-US" altLang="zh-CN" sz="160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effectLst/>
              </a:rPr>
              <a:t>电影模式</a:t>
            </a:r>
            <a:r>
              <a:rPr lang="zh-CN" altLang="en-US" sz="1600" dirty="0">
                <a:effectLst/>
              </a:rPr>
              <a:t>：动态高低频增强，影院级体验</a:t>
            </a:r>
            <a:endParaRPr lang="en-US" altLang="zh-CN" sz="1600" dirty="0">
              <a:effectLst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effectLst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effectLst/>
                <a:sym typeface="Helvetica Neue"/>
              </a:rPr>
              <a:t>主要客户群体</a:t>
            </a:r>
            <a:r>
              <a:rPr lang="en-US" altLang="zh-CN" sz="1600" dirty="0">
                <a:effectLst/>
                <a:sym typeface="Helvetica Neue"/>
              </a:rPr>
              <a:t>:</a:t>
            </a: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sz="1600" dirty="0">
                <a:effectLst/>
              </a:rPr>
              <a:t>使用手机看电影和视频的用户</a:t>
            </a:r>
            <a:endParaRPr lang="en-US" altLang="zh-CN" sz="1600" dirty="0">
              <a:effectLst/>
            </a:endParaRPr>
          </a:p>
          <a:p>
            <a:pPr marL="457200" marR="0" indent="-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zh-CN" altLang="en-US" sz="1600" dirty="0">
                <a:effectLst/>
              </a:rPr>
              <a:t>音乐爱好者</a:t>
            </a:r>
            <a:endParaRPr lang="en-US" altLang="zh-CN" sz="1600" dirty="0">
              <a:effectLst/>
            </a:endParaRPr>
          </a:p>
          <a:p>
            <a:pPr marR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1600" dirty="0"/>
          </a:p>
          <a:p>
            <a:pPr marR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600" dirty="0">
                <a:effectLst/>
              </a:rPr>
              <a:t>输出设计：</a:t>
            </a:r>
            <a:endParaRPr lang="en-US" altLang="zh-CN" sz="1600" dirty="0">
              <a:effectLst/>
            </a:endParaRPr>
          </a:p>
          <a:p>
            <a:pPr marR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600" dirty="0"/>
              <a:t>通过差分转单端芯片，支持</a:t>
            </a:r>
            <a:r>
              <a:rPr lang="en-US" altLang="zh-CN" sz="1600" dirty="0"/>
              <a:t>3.5mm</a:t>
            </a:r>
            <a:r>
              <a:rPr lang="zh-CN" altLang="en-US" sz="1600" dirty="0"/>
              <a:t>耳机接口</a:t>
            </a:r>
            <a:endParaRPr lang="en-US" altLang="zh-CN" sz="1600" dirty="0"/>
          </a:p>
          <a:p>
            <a:pPr marR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600" dirty="0"/>
              <a:t>或者直接通过</a:t>
            </a:r>
            <a:r>
              <a:rPr lang="en-US" altLang="zh-CN" sz="1600" dirty="0"/>
              <a:t>DAC</a:t>
            </a:r>
            <a:r>
              <a:rPr lang="zh-CN" altLang="en-US" sz="1600" dirty="0">
                <a:effectLst/>
              </a:rPr>
              <a:t>输出驱动差分耳机</a:t>
            </a:r>
            <a:endParaRPr lang="en-US" altLang="zh-CN" sz="1600" dirty="0">
              <a:effectLst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8C7AF73-6D40-42D2-9F32-34A854FD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10496"/>
              </p:ext>
            </p:extLst>
          </p:nvPr>
        </p:nvGraphicFramePr>
        <p:xfrm>
          <a:off x="7931619" y="1828799"/>
          <a:ext cx="3535509" cy="39587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7108">
                  <a:extLst>
                    <a:ext uri="{9D8B030D-6E8A-4147-A177-3AD203B41FA5}">
                      <a16:colId xmlns:a16="http://schemas.microsoft.com/office/drawing/2014/main" val="3212131345"/>
                    </a:ext>
                  </a:extLst>
                </a:gridCol>
                <a:gridCol w="2448401">
                  <a:extLst>
                    <a:ext uri="{9D8B030D-6E8A-4147-A177-3AD203B41FA5}">
                      <a16:colId xmlns:a16="http://schemas.microsoft.com/office/drawing/2014/main" val="4071520531"/>
                    </a:ext>
                  </a:extLst>
                </a:gridCol>
              </a:tblGrid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方案类型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耳机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Dongle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3337259773"/>
                  </a:ext>
                </a:extLst>
              </a:tr>
              <a:tr h="4637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接口类型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Type-C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3.5mm Audio Jack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191834377"/>
                  </a:ext>
                </a:extLst>
              </a:tr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采样率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24bits /192KHz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3058567684"/>
                  </a:ext>
                </a:extLst>
              </a:tr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连接方式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Type-C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3061245687"/>
                  </a:ext>
                </a:extLst>
              </a:tr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麦克风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AMIC/DMIC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4192650759"/>
                  </a:ext>
                </a:extLst>
              </a:tr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1Vrms@16Ω/ 2Vrms@32Ω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3524709731"/>
                  </a:ext>
                </a:extLst>
              </a:tr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总谐波失真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&lt;0.0015%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2836393181"/>
                  </a:ext>
                </a:extLst>
              </a:tr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动态范围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110dB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210946210"/>
                  </a:ext>
                </a:extLst>
              </a:tr>
              <a:tr h="43229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100dB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59756077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D6C337D-1F15-44B1-AE70-D695CD54AEAB}"/>
              </a:ext>
            </a:extLst>
          </p:cNvPr>
          <p:cNvSpPr txBox="1"/>
          <p:nvPr/>
        </p:nvSpPr>
        <p:spPr>
          <a:xfrm>
            <a:off x="9066953" y="1297488"/>
            <a:ext cx="126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/>
              </a:rPr>
              <a:t>主要参数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7CED3A-4C87-9197-BCB7-DDF7C22BCED2}"/>
              </a:ext>
            </a:extLst>
          </p:cNvPr>
          <p:cNvGrpSpPr/>
          <p:nvPr/>
        </p:nvGrpSpPr>
        <p:grpSpPr>
          <a:xfrm>
            <a:off x="618891" y="4265218"/>
            <a:ext cx="6615783" cy="1949994"/>
            <a:chOff x="3188678" y="3132814"/>
            <a:chExt cx="6615783" cy="194999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A60C63-9B98-01EE-52BB-A46B36D62608}"/>
                </a:ext>
              </a:extLst>
            </p:cNvPr>
            <p:cNvSpPr/>
            <p:nvPr/>
          </p:nvSpPr>
          <p:spPr>
            <a:xfrm>
              <a:off x="4236316" y="3132814"/>
              <a:ext cx="2800587" cy="19499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SNC8x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AFA2D5-8D6F-7E0B-9549-81CF1CD93CE6}"/>
                </a:ext>
              </a:extLst>
            </p:cNvPr>
            <p:cNvSpPr/>
            <p:nvPr/>
          </p:nvSpPr>
          <p:spPr>
            <a:xfrm>
              <a:off x="4236316" y="3974915"/>
              <a:ext cx="709653" cy="384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66C1E55-138E-0C19-595D-E5C5CEE1BBF2}"/>
                </a:ext>
              </a:extLst>
            </p:cNvPr>
            <p:cNvSpPr/>
            <p:nvPr/>
          </p:nvSpPr>
          <p:spPr>
            <a:xfrm>
              <a:off x="6319767" y="4001295"/>
              <a:ext cx="717136" cy="3321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DAC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E115D0-1EF5-1AAF-2F4F-3707283F7EF5}"/>
                </a:ext>
              </a:extLst>
            </p:cNvPr>
            <p:cNvSpPr/>
            <p:nvPr/>
          </p:nvSpPr>
          <p:spPr>
            <a:xfrm>
              <a:off x="7758880" y="3153131"/>
              <a:ext cx="793156" cy="867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差分转单端</a:t>
              </a:r>
            </a:p>
          </p:txBody>
        </p: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E68D2B67-0758-5C69-3B0A-3EEF38BA9C99}"/>
                </a:ext>
              </a:extLst>
            </p:cNvPr>
            <p:cNvCxnSpPr>
              <a:cxnSpLocks/>
              <a:stCxn id="4" idx="1"/>
              <a:endCxn id="8" idx="2"/>
            </p:cNvCxnSpPr>
            <p:nvPr/>
          </p:nvCxnSpPr>
          <p:spPr>
            <a:xfrm rot="10800000">
              <a:off x="3667954" y="3878248"/>
              <a:ext cx="568363" cy="289131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4" descr="¿Qué significado tiene el diseño de los iconos en la tecnología?">
              <a:extLst>
                <a:ext uri="{FF2B5EF4-FFF2-40B4-BE49-F238E27FC236}">
                  <a16:creationId xmlns:a16="http://schemas.microsoft.com/office/drawing/2014/main" id="{356E8946-1034-6097-CEBB-0888110EF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38293">
              <a:off x="3313271" y="3635933"/>
              <a:ext cx="230103" cy="47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93591794-CF63-0A0D-13D5-3822A53BD717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rot="10800000">
              <a:off x="4945969" y="4167378"/>
              <a:ext cx="1373798" cy="1270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67BD2A3-2A24-CD9E-6B35-0FCD1EEB2C91}"/>
                </a:ext>
              </a:extLst>
            </p:cNvPr>
            <p:cNvSpPr/>
            <p:nvPr/>
          </p:nvSpPr>
          <p:spPr>
            <a:xfrm>
              <a:off x="5210669" y="3727316"/>
              <a:ext cx="815010" cy="8273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音效处理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A0E87A-1960-457B-92A2-CBC732761CC5}"/>
                </a:ext>
              </a:extLst>
            </p:cNvPr>
            <p:cNvSpPr/>
            <p:nvPr/>
          </p:nvSpPr>
          <p:spPr>
            <a:xfrm>
              <a:off x="8949688" y="3561233"/>
              <a:ext cx="854773" cy="3321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Aux Out</a:t>
              </a:r>
              <a:endParaRPr lang="zh-CN" altLang="en-US" sz="1400" dirty="0"/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83D87D5-F881-9FC2-9458-3FA0F29C7F45}"/>
                </a:ext>
              </a:extLst>
            </p:cNvPr>
            <p:cNvCxnSpPr>
              <a:cxnSpLocks/>
              <a:stCxn id="17" idx="1"/>
              <a:endCxn id="6" idx="3"/>
            </p:cNvCxnSpPr>
            <p:nvPr/>
          </p:nvCxnSpPr>
          <p:spPr>
            <a:xfrm rot="10800000">
              <a:off x="8552036" y="3586756"/>
              <a:ext cx="397652" cy="140560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630C30-BBC8-5670-D708-17751672B4AD}"/>
                </a:ext>
              </a:extLst>
            </p:cNvPr>
            <p:cNvSpPr/>
            <p:nvPr/>
          </p:nvSpPr>
          <p:spPr>
            <a:xfrm>
              <a:off x="7766519" y="4519416"/>
              <a:ext cx="854773" cy="547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Speaker</a:t>
              </a:r>
              <a:endParaRPr lang="zh-CN" altLang="en-US" sz="1400" dirty="0"/>
            </a:p>
          </p:txBody>
        </p:sp>
      </p:grp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8091E62-41D7-28F8-92AF-6A5B08E16F7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4467117" y="4719160"/>
            <a:ext cx="721977" cy="58062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E2D40C8-C265-AB50-76F7-FCF4F857890C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rot="10800000">
            <a:off x="4467116" y="5299783"/>
            <a:ext cx="729616" cy="62578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51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USB耳机耳放参考设计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26</cp:revision>
  <dcterms:created xsi:type="dcterms:W3CDTF">2023-03-16T04:34:28Z</dcterms:created>
  <dcterms:modified xsi:type="dcterms:W3CDTF">2023-03-17T07:03:29Z</dcterms:modified>
</cp:coreProperties>
</file>