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00" r:id="rId3"/>
    <p:sldId id="302" r:id="rId4"/>
    <p:sldId id="301" r:id="rId5"/>
    <p:sldId id="303" r:id="rId6"/>
    <p:sldId id="305" r:id="rId7"/>
    <p:sldId id="30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5EC5-8005-4278-8AE8-C85047DD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A03EB-6AA6-49C3-BF58-EB342276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5DAF-2617-4B18-B91A-CEC2890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B047D-CA3B-44F3-A54D-4040262D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0D9EB-F38E-4FDE-B840-44DF8EEC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9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D0A3-1995-4B8B-9A05-7A333F9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585C4-B234-4063-B04E-C45FF5C6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5D7CE-24F9-41B8-8342-2D390177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20BA3-4075-4D26-A3DE-F0E1C1DE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8DE8B-DB0B-4D6E-B892-B9E026D0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80FCE-03E1-4976-869D-F96B1F094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505BF-DA77-4D61-A769-9A30B870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070B5-15C1-46B1-BD3A-64B75B06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3972A-4796-4A2A-8631-9E8EE3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EB347-51F7-4137-959D-8222D37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1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0B963-581D-427B-B2FB-167B34AF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0A663-9166-45CB-B220-E5531938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7F875-AAFE-41C2-B772-580F69E4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AA0A4-7225-4EEC-A47F-4B0439F8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32D60-7AFE-484C-99A7-FB077FC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3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B6B9D-A1FA-4817-8E45-0B283C39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5578C-3C12-44C5-AC8D-504E472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BF62D-289D-487F-B646-2CD2A6C3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9690B-26ED-45A0-9EFA-1F22EE2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1A4D4-20E4-4979-9BE5-D7B8884E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75988-DA0A-4DE0-9970-3840DEA5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F31D-ECBE-4E3C-94F9-21A801ECE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6E3892-3D71-40A8-BF9D-EBE97B77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EEF6F-2D52-4C83-8D32-7C461EF9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1EACF-982B-45FC-B719-A36ADE8A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4D29B-529A-4C8F-84B4-AE908E55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D0C0-C60C-422D-9F01-21F5B5C1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5BEC6-929A-4DD7-9600-0113F2D2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109C7-3064-4E6C-83E0-9EB61CBD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7BAB44-ECDA-427C-B72F-F0CFDE8A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488AA-0C0A-4C8F-A9B4-FA304BD0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089D13-826A-477B-9896-C0EA2DBF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B92D6A-E778-4696-AF64-4D168C8A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FF733C-081E-4995-8EC4-F1E9024A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3931-BE43-470F-9F92-7CCB4A02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45633-07D1-4EC9-94A2-8A2C50ED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B03315-C07D-4C0A-80FE-42E992BA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758841-8FB1-42F3-BE69-C47E23B7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A3070-7E90-4648-8863-1863D6FC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D8B562-B7FA-4AEB-A06C-C6225614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D1D9A-CB7B-418A-99FE-EC3965A7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80C0B-1FEE-4570-87BB-6EE639E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1D18E-CBF9-4785-88E5-A4C466CE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24811-FA52-4FD2-9767-C560EBE9F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BC984-452A-4E01-AEC4-971B819A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86B01-1488-49BD-82E5-3916B5D6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C5AE1-4CFF-4D3D-A243-5B76CA51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8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C769E-C087-41C2-A21E-88028D52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68973-A285-4BC0-8EA0-82F6CE491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696F-31F0-4557-9D18-07B2D731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ADCD4-DB44-4283-AFA7-F825F176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34F94-5B07-47FE-8199-83E9F680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22EEA-8C8B-4C1B-B778-AA429DF7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9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AF07F-DD61-41FD-AF77-01C3DCED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BAC7-8643-4A9E-AAE5-09AFD0E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C6AFF-6957-4ACF-A416-4E4CF2EA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A2A6-28E7-4D0D-9B94-9BD2CEF694A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FF30F-CFA9-4132-812B-98984593B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06298-90DE-4559-8A77-F056A969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A028-E62D-4C4B-A6B5-E8D62B8E4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3" r="1" b="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FE2F43A-8618-42C2-91D3-3B6CECF2BE22}"/>
              </a:ext>
            </a:extLst>
          </p:cNvPr>
          <p:cNvSpPr/>
          <p:nvPr/>
        </p:nvSpPr>
        <p:spPr>
          <a:xfrm>
            <a:off x="489097" y="825443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蓝牙音箱市场分析报告</a:t>
            </a:r>
            <a:endParaRPr lang="en-US" altLang="zh-CN" sz="4400" b="1" kern="12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EADEA3-C01A-4CEE-B393-EB6F72ADF920}"/>
              </a:ext>
            </a:extLst>
          </p:cNvPr>
          <p:cNvSpPr/>
          <p:nvPr/>
        </p:nvSpPr>
        <p:spPr>
          <a:xfrm>
            <a:off x="256834" y="6217169"/>
            <a:ext cx="2319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SOUNDEC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A0D5E-7039-4736-A160-E4EFEDAF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2" y="6202583"/>
            <a:ext cx="579404" cy="508249"/>
          </a:xfrm>
          <a:prstGeom prst="rect">
            <a:avLst/>
          </a:prstGeom>
        </p:spPr>
      </p:pic>
      <p:pic>
        <p:nvPicPr>
          <p:cNvPr id="4" name="图片 3" descr="图片包含 室内, 桌子, 咖啡, 小&#10;&#10;描述已自动生成">
            <a:extLst>
              <a:ext uri="{FF2B5EF4-FFF2-40B4-BE49-F238E27FC236}">
                <a16:creationId xmlns:a16="http://schemas.microsoft.com/office/drawing/2014/main" id="{3ED5F52D-83C4-4E20-978B-433BE4D4D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5999" cy="34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2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775B1A-26F1-421C-8245-ACA8C9D6E66C}"/>
              </a:ext>
            </a:extLst>
          </p:cNvPr>
          <p:cNvSpPr txBox="1"/>
          <p:nvPr/>
        </p:nvSpPr>
        <p:spPr>
          <a:xfrm>
            <a:off x="547883" y="201683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effectLst/>
                <a:latin typeface="-apple-system-font"/>
              </a:rPr>
              <a:t>2019 </a:t>
            </a:r>
            <a:r>
              <a:rPr lang="zh-CN" altLang="en-US" sz="2000" b="1" i="0" dirty="0">
                <a:effectLst/>
                <a:latin typeface="-apple-system-font"/>
              </a:rPr>
              <a:t>全球智能音箱出货量近 </a:t>
            </a:r>
            <a:r>
              <a:rPr lang="en-US" altLang="zh-CN" sz="2000" b="1" i="0" dirty="0">
                <a:effectLst/>
                <a:latin typeface="-apple-system-font"/>
              </a:rPr>
              <a:t>1.5 </a:t>
            </a:r>
            <a:r>
              <a:rPr lang="zh-CN" altLang="en-US" sz="2000" b="1" i="0" dirty="0">
                <a:effectLst/>
                <a:latin typeface="-apple-system-font"/>
              </a:rPr>
              <a:t>亿台，同比增长 </a:t>
            </a:r>
            <a:r>
              <a:rPr lang="en-US" altLang="zh-CN" sz="2000" b="1" i="0" dirty="0">
                <a:effectLst/>
                <a:latin typeface="-apple-system-font"/>
              </a:rPr>
              <a:t>70%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9A34EA-DDD2-4F82-8011-FDC368ACDD45}"/>
              </a:ext>
            </a:extLst>
          </p:cNvPr>
          <p:cNvSpPr txBox="1"/>
          <p:nvPr/>
        </p:nvSpPr>
        <p:spPr>
          <a:xfrm>
            <a:off x="219173" y="900508"/>
            <a:ext cx="746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Strategy Analytics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的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《2019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年第四季度智能音箱出货量报告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》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指出，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2019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年，全球智能音箱销量达到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1.469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亿部，同比增长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70%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，创历史新高。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3B7532A-B90A-43EB-8CA2-24EA83CA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869"/>
            <a:ext cx="8810625" cy="2495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759AD89-C294-473A-846B-47BB757539C1}"/>
              </a:ext>
            </a:extLst>
          </p:cNvPr>
          <p:cNvSpPr txBox="1"/>
          <p:nvPr/>
        </p:nvSpPr>
        <p:spPr>
          <a:xfrm>
            <a:off x="0" y="4347993"/>
            <a:ext cx="86160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E3E3E"/>
                </a:solidFill>
                <a:effectLst/>
              </a:rPr>
              <a:t>智能音箱的厂商排名在这一季度变化不大。</a:t>
            </a:r>
            <a:r>
              <a:rPr lang="zh-CN" altLang="en-US" b="1" dirty="0">
                <a:solidFill>
                  <a:srgbClr val="000000"/>
                </a:solidFill>
                <a:effectLst/>
              </a:rPr>
              <a:t>亚马逊仍然稳居第一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，但其市场份额从  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2018 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年的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35.5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％ 下降到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2019 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年的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28.3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％。谷歌则以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24.9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％ 的市场份额保持第二名，较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2018 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年的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30.0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％ 也有所下降。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亚马逊和谷歌在北美和欧洲保持了稳固的领导地位</a:t>
            </a:r>
            <a:endParaRPr lang="en-US" altLang="zh-CN" b="0" i="0" dirty="0">
              <a:solidFill>
                <a:srgbClr val="3E3E3E"/>
              </a:solidFill>
              <a:effectLst/>
              <a:latin typeface="-apple-system-font"/>
            </a:endParaRPr>
          </a:p>
          <a:p>
            <a:endParaRPr lang="en-US" altLang="zh-CN" dirty="0">
              <a:solidFill>
                <a:srgbClr val="3E3E3E"/>
              </a:solidFill>
              <a:effectLst/>
            </a:endParaRPr>
          </a:p>
          <a:p>
            <a:r>
              <a:rPr lang="zh-CN" altLang="en-US" b="1" dirty="0">
                <a:solidFill>
                  <a:srgbClr val="000000"/>
                </a:solidFill>
                <a:effectLst/>
              </a:rPr>
              <a:t>中国厂商百度、阿里巴巴、小米都增加了市场份额，分别为 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10.6%</a:t>
            </a:r>
            <a:r>
              <a:rPr lang="zh-CN" altLang="en-US" b="1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9.8%</a:t>
            </a:r>
            <a:r>
              <a:rPr lang="zh-CN" altLang="en-US" b="1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8.4%</a:t>
            </a:r>
            <a:r>
              <a:rPr lang="zh-CN" altLang="en-US" b="1" dirty="0">
                <a:solidFill>
                  <a:srgbClr val="000000"/>
                </a:solidFill>
                <a:effectLst/>
              </a:rPr>
              <a:t>。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而苹果则以 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4.7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％ 的市场份额位居第六。</a:t>
            </a:r>
            <a:endParaRPr lang="en-US" altLang="zh-CN" dirty="0">
              <a:solidFill>
                <a:srgbClr val="3E3E3E"/>
              </a:solidFill>
              <a:effectLst/>
            </a:endParaRPr>
          </a:p>
          <a:p>
            <a:endParaRPr lang="en-US" altLang="zh-CN" dirty="0">
              <a:solidFill>
                <a:srgbClr val="3E3E3E"/>
              </a:solidFill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C6F555-D880-4540-8CD2-047B565001F2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本数据来自微信公众号“深圳湾”</a:t>
            </a:r>
          </a:p>
        </p:txBody>
      </p:sp>
    </p:spTree>
    <p:extLst>
      <p:ext uri="{BB962C8B-B14F-4D97-AF65-F5344CB8AC3E}">
        <p14:creationId xmlns:p14="http://schemas.microsoft.com/office/powerpoint/2010/main" val="340814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D78254-8A37-4E88-A8EE-3EB30D48D507}"/>
              </a:ext>
            </a:extLst>
          </p:cNvPr>
          <p:cNvSpPr txBox="1"/>
          <p:nvPr/>
        </p:nvSpPr>
        <p:spPr>
          <a:xfrm>
            <a:off x="313441" y="256584"/>
            <a:ext cx="9044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effectLst/>
                <a:latin typeface="-apple-system-font"/>
              </a:rPr>
              <a:t>天猫精灵、百度、小米三足鼎立，集中度高，中国市场份额总共占比高达 </a:t>
            </a:r>
            <a:r>
              <a:rPr lang="en-US" altLang="zh-CN" sz="2000" b="1" i="0" dirty="0">
                <a:effectLst/>
                <a:latin typeface="-apple-system-font"/>
              </a:rPr>
              <a:t>92.7%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28CFF3-485F-45C2-8C07-408CC583236E}"/>
              </a:ext>
            </a:extLst>
          </p:cNvPr>
          <p:cNvSpPr txBox="1"/>
          <p:nvPr/>
        </p:nvSpPr>
        <p:spPr>
          <a:xfrm>
            <a:off x="313441" y="1117324"/>
            <a:ext cx="6332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同一天发布的奥维云网（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AVC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）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《2019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中国智能音箱市场总结报告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》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则显示，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-font"/>
              </a:rPr>
              <a:t>2019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-font"/>
              </a:rPr>
              <a:t>年中国智能音箱市场销量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-font"/>
              </a:rPr>
              <a:t>3682.2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-font"/>
              </a:rPr>
              <a:t>万台，同比增长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-font"/>
              </a:rPr>
              <a:t>126.6%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-font"/>
              </a:rPr>
              <a:t>，数量占全球市场份额约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-font"/>
              </a:rPr>
              <a:t>25%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-font"/>
              </a:rPr>
              <a:t>。销售额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-font"/>
              </a:rPr>
              <a:t>69.1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-font"/>
              </a:rPr>
              <a:t>亿元，同比增长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-font"/>
              </a:rPr>
              <a:t>89.3%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-font"/>
              </a:rPr>
              <a:t>。</a:t>
            </a:r>
            <a:endParaRPr lang="zh-CN" altLang="en-US" dirty="0"/>
          </a:p>
        </p:txBody>
      </p:sp>
      <p:pic>
        <p:nvPicPr>
          <p:cNvPr id="7" name="图片 6" descr="图表, 瀑布图&#10;&#10;描述已自动生成">
            <a:extLst>
              <a:ext uri="{FF2B5EF4-FFF2-40B4-BE49-F238E27FC236}">
                <a16:creationId xmlns:a16="http://schemas.microsoft.com/office/drawing/2014/main" id="{2BD37C2A-E7E7-40BB-B276-015132ACD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1" y="2507669"/>
            <a:ext cx="6341113" cy="40653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EEAB77-3372-4BBB-93A3-C722167FD5BF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本数据来自微信公众号“深圳湾”</a:t>
            </a:r>
          </a:p>
        </p:txBody>
      </p:sp>
    </p:spTree>
    <p:extLst>
      <p:ext uri="{BB962C8B-B14F-4D97-AF65-F5344CB8AC3E}">
        <p14:creationId xmlns:p14="http://schemas.microsoft.com/office/powerpoint/2010/main" val="334056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08C299-60BA-450D-8FD5-1F5B81B724F7}"/>
              </a:ext>
            </a:extLst>
          </p:cNvPr>
          <p:cNvSpPr txBox="1"/>
          <p:nvPr/>
        </p:nvSpPr>
        <p:spPr>
          <a:xfrm>
            <a:off x="0" y="240136"/>
            <a:ext cx="86160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E3E3E"/>
                </a:solidFill>
                <a:effectLst/>
              </a:rPr>
              <a:t>奥维云网分析了当前中国智能音箱市场的几个特点：</a:t>
            </a:r>
            <a:b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全年销量增长，是去年的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2.3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倍。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天猫精灵、百度、小米三足鼎立，集中度高，市场份额总共占比高达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92.7%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带屏智能音箱的市场份额上升，达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13.8%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，较去年增长了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-font"/>
              </a:rPr>
              <a:t>12%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麦克风阵列正在走向小型化，成本也明显下降，双麦阵列方案为主流，三麦阵列方案增幅较大。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-font"/>
              </a:rPr>
              <a:t>新兴渠道快速崛起，线下市场规模快速增长的最主要动力是运营商市场。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9565C8-CE15-4FED-A071-690B9933D5C8}"/>
              </a:ext>
            </a:extLst>
          </p:cNvPr>
          <p:cNvSpPr txBox="1"/>
          <p:nvPr/>
        </p:nvSpPr>
        <p:spPr>
          <a:xfrm>
            <a:off x="68344" y="2988919"/>
            <a:ext cx="7548513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E3E3E"/>
                </a:solidFill>
                <a:effectLst/>
              </a:rPr>
              <a:t>在过去的一年多时间里，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AI 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性能在提升、交互模态在增加，但在智能手机、智能音箱之外，大量的 </a:t>
            </a:r>
            <a:r>
              <a:rPr lang="en-US" altLang="zh-CN" dirty="0" err="1">
                <a:solidFill>
                  <a:srgbClr val="3E3E3E"/>
                </a:solidFill>
                <a:effectLst/>
              </a:rPr>
              <a:t>AIoT</a:t>
            </a:r>
            <a:r>
              <a:rPr lang="en-US" altLang="zh-CN" dirty="0">
                <a:solidFill>
                  <a:srgbClr val="3E3E3E"/>
                </a:solidFill>
                <a:effectLst/>
              </a:rPr>
              <a:t> 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设备（尤其是小型智能设备）并不需要或没有能力承载全链路的云端语音交互，但这些设备对功耗、响应效率、联动能力、隐私等方面却有不小要求。</a:t>
            </a:r>
            <a:endParaRPr lang="en-US" altLang="zh-CN" dirty="0">
              <a:solidFill>
                <a:srgbClr val="3E3E3E"/>
              </a:solidFill>
              <a:effectLst/>
            </a:endParaRPr>
          </a:p>
          <a:p>
            <a:pPr>
              <a:lnSpc>
                <a:spcPct val="150000"/>
              </a:lnSpc>
            </a:pPr>
            <a:br>
              <a:rPr lang="zh-CN" altLang="en-US" dirty="0">
                <a:solidFill>
                  <a:srgbClr val="3E3E3E"/>
                </a:solidFill>
                <a:effectLst/>
              </a:rPr>
            </a:br>
            <a:r>
              <a:rPr lang="zh-CN" altLang="en-US" dirty="0">
                <a:solidFill>
                  <a:srgbClr val="3E3E3E"/>
                </a:solidFill>
                <a:effectLst/>
              </a:rPr>
              <a:t>在这个形势下，</a:t>
            </a:r>
            <a:r>
              <a:rPr lang="zh-CN" altLang="en-US" b="1" dirty="0">
                <a:solidFill>
                  <a:srgbClr val="000000"/>
                </a:solidFill>
                <a:effectLst/>
              </a:rPr>
              <a:t>智能音箱行业将呈现出低功耗高性能、多模态交互能力、边缘计算和本地控制、分布式控制等趋势</a:t>
            </a:r>
            <a:r>
              <a:rPr lang="zh-CN" altLang="en-US" dirty="0">
                <a:solidFill>
                  <a:srgbClr val="3E3E3E"/>
                </a:solidFill>
                <a:effectLst/>
              </a:rPr>
              <a:t>。从芯片商和算法商的新方案，亦能看出智能语音市场新趋势。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DC73F-2029-457A-B700-7E6DC4810C14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本数据来自微信公众号“深圳湾”</a:t>
            </a:r>
          </a:p>
        </p:txBody>
      </p:sp>
    </p:spTree>
    <p:extLst>
      <p:ext uri="{BB962C8B-B14F-4D97-AF65-F5344CB8AC3E}">
        <p14:creationId xmlns:p14="http://schemas.microsoft.com/office/powerpoint/2010/main" val="20410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537CB65-0B68-4AAC-BE47-8DB0BA51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213321" cy="6858000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C4EDA082-B332-4A0E-81A9-6A49F8E22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37" y="-1"/>
            <a:ext cx="493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4DF1C1E-0B6A-4756-AA16-337E1A51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4293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509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-apple-system-font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兆威 朱</cp:lastModifiedBy>
  <cp:revision>6</cp:revision>
  <dcterms:created xsi:type="dcterms:W3CDTF">2020-10-10T06:45:33Z</dcterms:created>
  <dcterms:modified xsi:type="dcterms:W3CDTF">2020-10-10T07:38:37Z</dcterms:modified>
</cp:coreProperties>
</file>