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444" r:id="rId2"/>
    <p:sldId id="422" r:id="rId3"/>
    <p:sldId id="446" r:id="rId4"/>
    <p:sldId id="440" r:id="rId5"/>
    <p:sldId id="448" r:id="rId6"/>
    <p:sldId id="432" r:id="rId7"/>
    <p:sldId id="438" r:id="rId8"/>
    <p:sldId id="437" r:id="rId9"/>
    <p:sldId id="431" r:id="rId10"/>
  </p:sldIdLst>
  <p:sldSz cx="9144000" cy="5143500" type="screen16x9"/>
  <p:notesSz cx="6858000" cy="9144000"/>
  <p:custDataLst>
    <p:tags r:id="rId13"/>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49"/>
    <a:srgbClr val="C80D1F"/>
    <a:srgbClr val="E5472E"/>
    <a:srgbClr val="F8A90C"/>
    <a:srgbClr val="7F7F7F"/>
    <a:srgbClr val="232227"/>
    <a:srgbClr val="2D3E52"/>
    <a:srgbClr val="3A5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96" autoAdjust="0"/>
  </p:normalViewPr>
  <p:slideViewPr>
    <p:cSldViewPr snapToGrid="0">
      <p:cViewPr>
        <p:scale>
          <a:sx n="66" d="100"/>
          <a:sy n="66" d="100"/>
        </p:scale>
        <p:origin x="1915" y="11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C19865-0B95-4574-5B38-60ECB2965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E6C3989-E65B-890E-52D9-6A1174D68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C93F3-063C-4A14-A8D6-330BE16408C6}" type="datetimeFigureOut">
              <a:rPr lang="zh-CN" altLang="en-US" smtClean="0"/>
              <a:t>2022/9/9</a:t>
            </a:fld>
            <a:endParaRPr lang="zh-CN" altLang="en-US"/>
          </a:p>
        </p:txBody>
      </p:sp>
      <p:sp>
        <p:nvSpPr>
          <p:cNvPr id="4" name="页脚占位符 3">
            <a:extLst>
              <a:ext uri="{FF2B5EF4-FFF2-40B4-BE49-F238E27FC236}">
                <a16:creationId xmlns:a16="http://schemas.microsoft.com/office/drawing/2014/main" id="{83BD74C8-9BAD-2305-680F-AC608AE3D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4F3D64B-BA4E-671F-2E33-645C0C948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D66551-9502-4013-9C74-BB367046835A}" type="slidenum">
              <a:rPr lang="zh-CN" altLang="en-US" smtClean="0"/>
              <a:t>‹#›</a:t>
            </a:fld>
            <a:endParaRPr lang="zh-CN" altLang="en-US"/>
          </a:p>
        </p:txBody>
      </p:sp>
    </p:spTree>
    <p:extLst>
      <p:ext uri="{BB962C8B-B14F-4D97-AF65-F5344CB8AC3E}">
        <p14:creationId xmlns:p14="http://schemas.microsoft.com/office/powerpoint/2010/main" val="366350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B842EB-A00D-80FD-5714-B899DEF33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D3F428B1-99BE-7F7B-EC80-A41F1C191BD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881DF423-7018-4A8E-BD3D-AF1134789E63}" type="datetimeFigureOut">
              <a:rPr lang="zh-CN" altLang="en-US"/>
              <a:pPr>
                <a:defRPr/>
              </a:pPr>
              <a:t>2022/9/9</a:t>
            </a:fld>
            <a:endParaRPr lang="zh-CN" altLang="en-US"/>
          </a:p>
        </p:txBody>
      </p:sp>
      <p:sp>
        <p:nvSpPr>
          <p:cNvPr id="4" name="幻灯片图像占位符 3">
            <a:extLst>
              <a:ext uri="{FF2B5EF4-FFF2-40B4-BE49-F238E27FC236}">
                <a16:creationId xmlns:a16="http://schemas.microsoft.com/office/drawing/2014/main" id="{36EB4330-9950-9F7C-3EBC-D4ACE0EC8A2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F16838-1665-DB2B-09A7-876924AF1E8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1CFDA88-EB22-6EF2-2512-48E895362D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94B19C4-2069-2168-94C2-0209CA4FAD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B5015085-729D-44ED-A8C6-8D5B4E51B3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E1EE71C-4FB4-D428-CBA7-9B7A0CE62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59FF724-ACCC-B334-80B9-9F59B7EB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66391088-6D6D-E1E0-80F6-D6125A6FD915}"/>
              </a:ext>
            </a:extLst>
          </p:cNvPr>
          <p:cNvSpPr>
            <a:spLocks noGrp="1"/>
          </p:cNvSpPr>
          <p:nvPr>
            <p:ph type="sldNum" sz="quarter" idx="5"/>
          </p:nvPr>
        </p:nvSpPr>
        <p:spPr/>
        <p:txBody>
          <a:bodyPr/>
          <a:lstStyle/>
          <a:p>
            <a:pPr>
              <a:defRPr/>
            </a:pPr>
            <a:fld id="{6C360AC4-2FEA-4CC9-80F1-697E919F7159}"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D88E1E2-E095-6697-29F2-BB28553B8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E865A736-A7B3-E859-2659-8BF0014536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7C744E81-7F39-C661-B043-1F7D33E122E1}"/>
              </a:ext>
            </a:extLst>
          </p:cNvPr>
          <p:cNvSpPr>
            <a:spLocks noGrp="1"/>
          </p:cNvSpPr>
          <p:nvPr>
            <p:ph type="sldNum" sz="quarter" idx="5"/>
          </p:nvPr>
        </p:nvSpPr>
        <p:spPr/>
        <p:txBody>
          <a:bodyPr/>
          <a:lstStyle/>
          <a:p>
            <a:pPr>
              <a:defRPr/>
            </a:pPr>
            <a:fld id="{F80374C9-FA13-47D4-AB72-9DB66F8D76D4}"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3</a:t>
            </a:fld>
            <a:endParaRPr lang="en-US" altLang="zh-CN"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4</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5</a:t>
            </a:fld>
            <a:endParaRPr lang="en-US" altLang="zh-CN" sz="1200">
              <a:latin typeface="Calibri" panose="020F0502020204030204" pitchFamily="34" charset="0"/>
            </a:endParaRPr>
          </a:p>
        </p:txBody>
      </p:sp>
    </p:spTree>
    <p:extLst>
      <p:ext uri="{BB962C8B-B14F-4D97-AF65-F5344CB8AC3E}">
        <p14:creationId xmlns:p14="http://schemas.microsoft.com/office/powerpoint/2010/main" val="421238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6</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DB88D3A-F8AA-F4A3-6809-4C6E58216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CF48984E-351D-9ACF-7DAE-DDD85A04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4340" name="灯片编号占位符 3">
            <a:extLst>
              <a:ext uri="{FF2B5EF4-FFF2-40B4-BE49-F238E27FC236}">
                <a16:creationId xmlns:a16="http://schemas.microsoft.com/office/drawing/2014/main" id="{08F19684-591E-F3E4-D015-E2FFBBA8F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AD97EE69-BDD7-4848-ABD5-620DCDAD5EEC}" type="slidenum">
              <a:rPr lang="en-US" altLang="zh-CN" sz="1200" smtClean="0">
                <a:latin typeface="Calibri" panose="020F0502020204030204" pitchFamily="34" charset="0"/>
              </a:rPr>
              <a:pPr defTabSz="684213" fontAlgn="base">
                <a:spcBef>
                  <a:spcPct val="0"/>
                </a:spcBef>
                <a:spcAft>
                  <a:spcPct val="0"/>
                </a:spcAft>
              </a:pPr>
              <a:t>7</a:t>
            </a:fld>
            <a:endParaRPr lang="en-US" altLang="zh-CN"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4401527-E141-A1BF-C3A2-40112DD1B1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0D409D42-806C-DA72-31D0-0439CD044E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0484" name="灯片编号占位符 3">
            <a:extLst>
              <a:ext uri="{FF2B5EF4-FFF2-40B4-BE49-F238E27FC236}">
                <a16:creationId xmlns:a16="http://schemas.microsoft.com/office/drawing/2014/main" id="{CAFC6043-BF6D-A62F-5DC3-011C23652B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1B3D17D1-7C70-4DC7-A29C-55375C467B17}" type="slidenum">
              <a:rPr lang="en-US" altLang="zh-CN" sz="1200" smtClean="0">
                <a:latin typeface="Calibri" panose="020F0502020204030204" pitchFamily="34" charset="0"/>
              </a:rPr>
              <a:pPr defTabSz="684213" fontAlgn="base">
                <a:spcBef>
                  <a:spcPct val="0"/>
                </a:spcBef>
                <a:spcAft>
                  <a:spcPct val="0"/>
                </a:spcAft>
              </a:pPr>
              <a:t>8</a:t>
            </a:fld>
            <a:endParaRPr lang="en-US" altLang="zh-CN"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44B339A-EE12-AD3E-D684-93A3C0D31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F0150F7-8FA7-D937-9DCF-A27C51AF36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2532" name="灯片编号占位符 3">
            <a:extLst>
              <a:ext uri="{FF2B5EF4-FFF2-40B4-BE49-F238E27FC236}">
                <a16:creationId xmlns:a16="http://schemas.microsoft.com/office/drawing/2014/main" id="{7DD6CCF2-6A50-3AFF-6E8A-AD7C8F8D59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89AE9E20-69A5-4E55-9B12-1E3A2808548F}"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9</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D48401-BDF2-1E7A-CEF0-F71AB78B9376}"/>
              </a:ext>
            </a:extLst>
          </p:cNvPr>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F2F78E84-D282-7802-A8D9-71C685357F99}"/>
              </a:ext>
            </a:extLst>
          </p:cNvPr>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8363643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699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CB7B19-F7C8-67ED-CB98-646B7A80925F}"/>
              </a:ext>
            </a:extLst>
          </p:cNvPr>
          <p:cNvSpPr>
            <a:spLocks noGrp="1"/>
          </p:cNvSpPr>
          <p:nvPr>
            <p:ph type="dt" sz="half" idx="10"/>
          </p:nvPr>
        </p:nvSpPr>
        <p:spPr/>
        <p:txBody>
          <a:bodyPr/>
          <a:lstStyle>
            <a:lvl1pPr>
              <a:defRPr/>
            </a:lvl1pPr>
          </a:lstStyle>
          <a:p>
            <a:pPr>
              <a:defRPr/>
            </a:pPr>
            <a:r>
              <a:rPr lang="en-US" altLang="zh-CN"/>
              <a:t>2022/8/8</a:t>
            </a:r>
            <a:endParaRPr lang="zh-CN" altLang="en-US" dirty="0"/>
          </a:p>
        </p:txBody>
      </p:sp>
      <p:sp>
        <p:nvSpPr>
          <p:cNvPr id="3" name="Footer Placeholder 4">
            <a:extLst>
              <a:ext uri="{FF2B5EF4-FFF2-40B4-BE49-F238E27FC236}">
                <a16:creationId xmlns:a16="http://schemas.microsoft.com/office/drawing/2014/main" id="{AEB032D2-27D0-0B5B-55C6-67BCEA8581E2}"/>
              </a:ext>
            </a:extLst>
          </p:cNvPr>
          <p:cNvSpPr>
            <a:spLocks noGrp="1"/>
          </p:cNvSpPr>
          <p:nvPr>
            <p:ph type="ftr" sz="quarter" idx="11"/>
          </p:nvPr>
        </p:nvSpPr>
        <p:spPr/>
        <p:txBody>
          <a:bodyPr/>
          <a:lstStyle>
            <a:lvl1pPr>
              <a:defRPr/>
            </a:lvl1pPr>
          </a:lstStyle>
          <a:p>
            <a:pPr>
              <a:defRPr/>
            </a:pPr>
            <a:r>
              <a:rPr lang="zh-CN" altLang="en-US"/>
              <a:t>深圳市九音科技有限公司</a:t>
            </a:r>
          </a:p>
        </p:txBody>
      </p:sp>
      <p:sp>
        <p:nvSpPr>
          <p:cNvPr id="4" name="Slide Number Placeholder 5">
            <a:extLst>
              <a:ext uri="{FF2B5EF4-FFF2-40B4-BE49-F238E27FC236}">
                <a16:creationId xmlns:a16="http://schemas.microsoft.com/office/drawing/2014/main" id="{11974BC5-010C-E210-CA27-0B1269BCF4C8}"/>
              </a:ext>
            </a:extLst>
          </p:cNvPr>
          <p:cNvSpPr>
            <a:spLocks noGrp="1"/>
          </p:cNvSpPr>
          <p:nvPr>
            <p:ph type="sldNum" sz="quarter" idx="12"/>
          </p:nvPr>
        </p:nvSpPr>
        <p:spPr/>
        <p:txBody>
          <a:bodyPr/>
          <a:lstStyle>
            <a:lvl1pPr>
              <a:defRPr/>
            </a:lvl1pPr>
          </a:lstStyle>
          <a:p>
            <a:pPr>
              <a:defRPr/>
            </a:pPr>
            <a:fld id="{4EC50FB3-C53C-48AC-90F0-456BC81A79C8}" type="slidenum">
              <a:rPr lang="zh-CN" altLang="en-US"/>
              <a:pPr>
                <a:defRPr/>
              </a:pPr>
              <a:t>‹#›</a:t>
            </a:fld>
            <a:endParaRPr lang="zh-CN" altLang="en-US" dirty="0"/>
          </a:p>
        </p:txBody>
      </p:sp>
    </p:spTree>
    <p:extLst>
      <p:ext uri="{BB962C8B-B14F-4D97-AF65-F5344CB8AC3E}">
        <p14:creationId xmlns:p14="http://schemas.microsoft.com/office/powerpoint/2010/main" val="609139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FDC83C-2AD8-E757-F1B7-C5F36B988781}"/>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C97ABCAD-E44F-354D-05F7-A74B5E9D1F6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F0D7C02-A348-6D9E-9A07-1B976AE9864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a:t>2022/8/8</a:t>
            </a:r>
            <a:endParaRPr lang="zh-CN" altLang="en-US" dirty="0"/>
          </a:p>
        </p:txBody>
      </p:sp>
      <p:sp>
        <p:nvSpPr>
          <p:cNvPr id="5" name="Footer Placeholder 4">
            <a:extLst>
              <a:ext uri="{FF2B5EF4-FFF2-40B4-BE49-F238E27FC236}">
                <a16:creationId xmlns:a16="http://schemas.microsoft.com/office/drawing/2014/main" id="{A6026494-9BDA-A958-7636-0BB362DD98D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zh-CN" altLang="en-US"/>
              <a:t>深圳市九音科技有限公司</a:t>
            </a:r>
          </a:p>
        </p:txBody>
      </p:sp>
      <p:sp>
        <p:nvSpPr>
          <p:cNvPr id="6" name="Slide Number Placeholder 5">
            <a:extLst>
              <a:ext uri="{FF2B5EF4-FFF2-40B4-BE49-F238E27FC236}">
                <a16:creationId xmlns:a16="http://schemas.microsoft.com/office/drawing/2014/main" id="{97069718-ACB0-BC63-D3A7-0E7D9B83C9D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84543B02-B5C3-48B4-A10E-C9FED9D43D2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6" r:id="rId3"/>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png"/><Relationship Id="rId1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a:extLst>
              <a:ext uri="{FF2B5EF4-FFF2-40B4-BE49-F238E27FC236}">
                <a16:creationId xmlns:a16="http://schemas.microsoft.com/office/drawing/2014/main" id="{78655E3B-FF87-0ED7-9D93-44F69D03E9EF}"/>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a:extLst>
              <a:ext uri="{FF2B5EF4-FFF2-40B4-BE49-F238E27FC236}">
                <a16:creationId xmlns:a16="http://schemas.microsoft.com/office/drawing/2014/main" id="{5B1942EF-896D-4788-4E87-13E3F1508A70}"/>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a:extLst>
              <a:ext uri="{FF2B5EF4-FFF2-40B4-BE49-F238E27FC236}">
                <a16:creationId xmlns:a16="http://schemas.microsoft.com/office/drawing/2014/main" id="{458F4508-06E4-C8F2-4AA7-83B440A6D38C}"/>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a:p>
        </p:txBody>
      </p:sp>
      <p:sp>
        <p:nvSpPr>
          <p:cNvPr id="57" name="原创设计师QQ598969553      _4">
            <a:extLst>
              <a:ext uri="{FF2B5EF4-FFF2-40B4-BE49-F238E27FC236}">
                <a16:creationId xmlns:a16="http://schemas.microsoft.com/office/drawing/2014/main" id="{F74E3D70-CCC1-8E06-909F-C75CD26CB502}"/>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a:extLst>
              <a:ext uri="{FF2B5EF4-FFF2-40B4-BE49-F238E27FC236}">
                <a16:creationId xmlns:a16="http://schemas.microsoft.com/office/drawing/2014/main" id="{366EE7E6-D304-B642-F1E9-7D94240E85B9}"/>
              </a:ext>
            </a:extLst>
          </p:cNvPr>
          <p:cNvSpPr>
            <a:spLocks noChangeArrowheads="1"/>
          </p:cNvSpPr>
          <p:nvPr/>
        </p:nvSpPr>
        <p:spPr bwMode="auto">
          <a:xfrm>
            <a:off x="3492500" y="2054225"/>
            <a:ext cx="1744067" cy="553998"/>
          </a:xfrm>
          <a:prstGeom prst="rect">
            <a:avLst/>
          </a:prstGeom>
          <a:noFill/>
          <a:ln>
            <a:noFill/>
          </a:ln>
        </p:spPr>
        <p:txBody>
          <a:bodyPr wrap="none" lIns="0" tIns="0" rIns="0" bIns="0">
            <a:spAutoFit/>
          </a:bodyPr>
          <a:lstStyle/>
          <a:p>
            <a:pPr>
              <a:defRPr/>
            </a:pPr>
            <a:r>
              <a:rPr lang="en-US" altLang="zh-CN" sz="3600" dirty="0">
                <a:solidFill>
                  <a:schemeClr val="tx1">
                    <a:lumMod val="75000"/>
                    <a:lumOff val="25000"/>
                  </a:schemeClr>
                </a:solidFill>
                <a:latin typeface="Arial Narrow" panose="020B0606020202030204" pitchFamily="34" charset="0"/>
                <a:ea typeface="微软雅黑" pitchFamily="34" charset="-122"/>
                <a:cs typeface="宋体" pitchFamily="2" charset="-122"/>
              </a:rPr>
              <a:t>SNC8600 </a:t>
            </a:r>
            <a:endParaRPr lang="en-US" altLang="zh-CN" sz="3600" i="1" dirty="0">
              <a:solidFill>
                <a:schemeClr val="tx1">
                  <a:lumMod val="75000"/>
                  <a:lumOff val="25000"/>
                </a:schemeClr>
              </a:solidFill>
              <a:latin typeface="Arial Narrow" panose="020B0606020202030204" pitchFamily="34" charset="0"/>
              <a:ea typeface="微软雅黑" pitchFamily="34" charset="-122"/>
              <a:cs typeface="宋体" pitchFamily="2" charset="-122"/>
            </a:endParaRPr>
          </a:p>
        </p:txBody>
      </p:sp>
      <p:sp>
        <p:nvSpPr>
          <p:cNvPr id="60" name="原创设计师QQ598969553      _7">
            <a:extLst>
              <a:ext uri="{FF2B5EF4-FFF2-40B4-BE49-F238E27FC236}">
                <a16:creationId xmlns:a16="http://schemas.microsoft.com/office/drawing/2014/main" id="{83E576AF-A454-BC6A-1BD8-09DB04B3825E}"/>
              </a:ext>
            </a:extLst>
          </p:cNvPr>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a:extLst>
              <a:ext uri="{FF2B5EF4-FFF2-40B4-BE49-F238E27FC236}">
                <a16:creationId xmlns:a16="http://schemas.microsoft.com/office/drawing/2014/main" id="{95C4A7D1-C573-9EAC-5D89-E0E0EEF3220E}"/>
              </a:ext>
            </a:extLst>
          </p:cNvPr>
          <p:cNvSpPr>
            <a:spLocks noChangeArrowheads="1"/>
          </p:cNvSpPr>
          <p:nvPr/>
        </p:nvSpPr>
        <p:spPr bwMode="auto">
          <a:xfrm>
            <a:off x="3490913" y="31654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a:solidFill>
                  <a:srgbClr val="53585E"/>
                </a:solidFill>
                <a:latin typeface="微软雅黑" panose="020B0503020204020204" pitchFamily="34" charset="-122"/>
                <a:ea typeface="微软雅黑" panose="020B0503020204020204" pitchFamily="34" charset="-122"/>
                <a:cs typeface="Arial" panose="020B0604020202020204" pitchFamily="34" charset="0"/>
              </a:rPr>
              <a:t>公司简介 </a:t>
            </a:r>
            <a:r>
              <a:rPr lang="zh-CN" altLang="en-US" sz="1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a:solidFill>
                  <a:srgbClr val="53585E"/>
                </a:solidFill>
                <a:latin typeface="微软雅黑" panose="020B0503020204020204" pitchFamily="34" charset="-122"/>
                <a:ea typeface="微软雅黑" panose="020B0503020204020204" pitchFamily="34" charset="-122"/>
                <a:cs typeface="Arial" panose="020B0604020202020204" pitchFamily="34" charset="0"/>
              </a:rPr>
              <a:t>DSP</a:t>
            </a:r>
            <a:r>
              <a:rPr lang="zh-CN" altLang="en-US" sz="1000">
                <a:solidFill>
                  <a:srgbClr val="53585E"/>
                </a:solidFill>
                <a:latin typeface="微软雅黑" panose="020B0503020204020204" pitchFamily="34" charset="-122"/>
                <a:ea typeface="微软雅黑" panose="020B0503020204020204" pitchFamily="34" charset="-122"/>
                <a:cs typeface="Arial" panose="020B0604020202020204" pitchFamily="34" charset="0"/>
              </a:rPr>
              <a:t>简介  </a:t>
            </a:r>
            <a:r>
              <a:rPr lang="zh-CN" altLang="en-US" sz="1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a:solidFill>
                  <a:srgbClr val="53585E"/>
                </a:solidFill>
                <a:latin typeface="微软雅黑" panose="020B0503020204020204" pitchFamily="34" charset="-122"/>
                <a:ea typeface="微软雅黑" panose="020B0503020204020204" pitchFamily="34" charset="-122"/>
                <a:cs typeface="Arial" panose="020B0604020202020204" pitchFamily="34" charset="0"/>
              </a:rPr>
              <a:t>系统架构  </a:t>
            </a:r>
            <a:r>
              <a:rPr lang="zh-CN" altLang="en-US" sz="1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a:solidFill>
                  <a:srgbClr val="53585E"/>
                </a:solidFill>
                <a:latin typeface="微软雅黑" panose="020B0503020204020204" pitchFamily="34" charset="-122"/>
                <a:ea typeface="微软雅黑" panose="020B0503020204020204" pitchFamily="34" charset="-122"/>
                <a:cs typeface="Arial" panose="020B0604020202020204" pitchFamily="34" charset="0"/>
              </a:rPr>
              <a:t>开发配件   </a:t>
            </a:r>
            <a:r>
              <a:rPr lang="zh-CN" altLang="en-US" sz="1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a:solidFill>
                  <a:srgbClr val="53585E"/>
                </a:solidFill>
                <a:latin typeface="微软雅黑" panose="020B0503020204020204" pitchFamily="34" charset="-122"/>
                <a:ea typeface="微软雅黑" panose="020B0503020204020204" pitchFamily="34" charset="-122"/>
                <a:cs typeface="Arial" panose="020B0604020202020204" pitchFamily="34" charset="0"/>
              </a:rPr>
              <a:t>应用领域</a:t>
            </a:r>
          </a:p>
        </p:txBody>
      </p:sp>
      <p:sp>
        <p:nvSpPr>
          <p:cNvPr id="62" name="原创设计师QQ598969553      _9">
            <a:extLst>
              <a:ext uri="{FF2B5EF4-FFF2-40B4-BE49-F238E27FC236}">
                <a16:creationId xmlns:a16="http://schemas.microsoft.com/office/drawing/2014/main" id="{98E37FFB-E27C-40F7-673B-405E216BE0E8}"/>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a:extLst>
              <a:ext uri="{FF2B5EF4-FFF2-40B4-BE49-F238E27FC236}">
                <a16:creationId xmlns:a16="http://schemas.microsoft.com/office/drawing/2014/main" id="{46184A74-F718-0D73-C6BB-CACD1561AE05}"/>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a:extLst>
              <a:ext uri="{FF2B5EF4-FFF2-40B4-BE49-F238E27FC236}">
                <a16:creationId xmlns:a16="http://schemas.microsoft.com/office/drawing/2014/main" id="{E9E57611-2B68-DA98-A997-84810C6910D6}"/>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a:extLst>
              <a:ext uri="{FF2B5EF4-FFF2-40B4-BE49-F238E27FC236}">
                <a16:creationId xmlns:a16="http://schemas.microsoft.com/office/drawing/2014/main" id="{6FBD08D7-CA06-3CCF-D214-322F40EBE479}"/>
              </a:ext>
            </a:extLst>
          </p:cNvPr>
          <p:cNvSpPr>
            <a:spLocks noChangeArrowheads="1"/>
          </p:cNvSpPr>
          <p:nvPr/>
        </p:nvSpPr>
        <p:spPr bwMode="auto">
          <a:xfrm>
            <a:off x="3492500" y="1490663"/>
            <a:ext cx="4973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rPr>
              <a:t>Soundec </a:t>
            </a:r>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5134" name="Picture 64" hidden="1">
            <a:extLst>
              <a:ext uri="{FF2B5EF4-FFF2-40B4-BE49-F238E27FC236}">
                <a16:creationId xmlns:a16="http://schemas.microsoft.com/office/drawing/2014/main" id="{965E06C3-8FCD-700B-D50D-377DEB7E4471}"/>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22" presetClass="entr" presetSubtype="8" fill="hold" nodeType="withEffect">
                                  <p:stCondLst>
                                    <p:cond delay="3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 presetClass="entr" presetSubtype="4" fill="hold" grpId="0" nodeType="withEffect">
                                  <p:stCondLst>
                                    <p:cond delay="3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par>
                                <p:cTn id="54" presetID="56" presetClass="entr" presetSubtype="0" fill="hold" grpId="0" nodeType="withEffect">
                                  <p:stCondLst>
                                    <p:cond delay="1400"/>
                                  </p:stCondLst>
                                  <p:iterate type="lt">
                                    <p:tmPct val="6667"/>
                                  </p:iterate>
                                  <p:childTnLst>
                                    <p:set>
                                      <p:cBhvr>
                                        <p:cTn id="55" dur="1" fill="hold">
                                          <p:stCondLst>
                                            <p:cond delay="0"/>
                                          </p:stCondLst>
                                        </p:cTn>
                                        <p:tgtEl>
                                          <p:spTgt spid="66"/>
                                        </p:tgtEl>
                                        <p:attrNameLst>
                                          <p:attrName>style.visibility</p:attrName>
                                        </p:attrNameLst>
                                      </p:cBhvr>
                                      <p:to>
                                        <p:strVal val="visible"/>
                                      </p:to>
                                    </p:set>
                                    <p:anim by="(-#ppt_w*2)" calcmode="lin" valueType="num">
                                      <p:cBhvr rctx="PPT">
                                        <p:cTn id="56" dur="375" autoRev="1" fill="hold">
                                          <p:stCondLst>
                                            <p:cond delay="0"/>
                                          </p:stCondLst>
                                        </p:cTn>
                                        <p:tgtEl>
                                          <p:spTgt spid="66"/>
                                        </p:tgtEl>
                                        <p:attrNameLst>
                                          <p:attrName>ppt_w</p:attrName>
                                        </p:attrNameLst>
                                      </p:cBhvr>
                                    </p:anim>
                                    <p:anim by="(#ppt_w*0.50)" calcmode="lin" valueType="num">
                                      <p:cBhvr>
                                        <p:cTn id="57" dur="375" decel="50000" autoRev="1" fill="hold">
                                          <p:stCondLst>
                                            <p:cond delay="0"/>
                                          </p:stCondLst>
                                        </p:cTn>
                                        <p:tgtEl>
                                          <p:spTgt spid="66"/>
                                        </p:tgtEl>
                                        <p:attrNameLst>
                                          <p:attrName>ppt_x</p:attrName>
                                        </p:attrNameLst>
                                      </p:cBhvr>
                                    </p:anim>
                                    <p:anim from="(-#ppt_h/2)" to="(#ppt_y)" calcmode="lin" valueType="num">
                                      <p:cBhvr>
                                        <p:cTn id="58" dur="750" fill="hold">
                                          <p:stCondLst>
                                            <p:cond delay="0"/>
                                          </p:stCondLst>
                                        </p:cTn>
                                        <p:tgtEl>
                                          <p:spTgt spid="66"/>
                                        </p:tgtEl>
                                        <p:attrNameLst>
                                          <p:attrName>ppt_y</p:attrName>
                                        </p:attrNameLst>
                                      </p:cBhvr>
                                    </p:anim>
                                    <p:animRot by="21600000">
                                      <p:cBhvr>
                                        <p:cTn id="59" dur="750"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a:extLst>
              <a:ext uri="{FF2B5EF4-FFF2-40B4-BE49-F238E27FC236}">
                <a16:creationId xmlns:a16="http://schemas.microsoft.com/office/drawing/2014/main" id="{E8AA5D72-73A3-F506-6D61-BBC593B3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0"/>
            <a:ext cx="60007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原创设计师QQ598969553      _3">
            <a:extLst>
              <a:ext uri="{FF2B5EF4-FFF2-40B4-BE49-F238E27FC236}">
                <a16:creationId xmlns:a16="http://schemas.microsoft.com/office/drawing/2014/main" id="{6FA8240D-4648-05BA-5323-79A43F64AB38}"/>
              </a:ext>
            </a:extLst>
          </p:cNvPr>
          <p:cNvSpPr>
            <a:spLocks noChangeArrowheads="1"/>
          </p:cNvSpPr>
          <p:nvPr/>
        </p:nvSpPr>
        <p:spPr bwMode="auto">
          <a:xfrm>
            <a:off x="719138" y="528638"/>
            <a:ext cx="123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chemeClr val="accent1"/>
                </a:solidFill>
                <a:latin typeface="Impact" panose="020B0806030902050204" pitchFamily="34" charset="0"/>
                <a:ea typeface="微软雅黑" panose="020B0503020204020204" pitchFamily="34" charset="-122"/>
                <a:cs typeface="宋体" panose="02010600030101010101" pitchFamily="2" charset="-122"/>
              </a:rPr>
              <a:t>公司简介</a:t>
            </a:r>
            <a:endParaRPr lang="en-US" altLang="zh-CN" sz="2400" b="1">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sp>
        <p:nvSpPr>
          <p:cNvPr id="69" name="原创设计师QQ598969553      _4">
            <a:extLst>
              <a:ext uri="{FF2B5EF4-FFF2-40B4-BE49-F238E27FC236}">
                <a16:creationId xmlns:a16="http://schemas.microsoft.com/office/drawing/2014/main" id="{0E6590ED-BB45-ABAA-C0DA-42F112757879}"/>
              </a:ext>
            </a:extLst>
          </p:cNvPr>
          <p:cNvSpPr>
            <a:spLocks noChangeArrowheads="1"/>
          </p:cNvSpPr>
          <p:nvPr/>
        </p:nvSpPr>
        <p:spPr bwMode="auto">
          <a:xfrm>
            <a:off x="719138" y="977900"/>
            <a:ext cx="18002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900">
                <a:solidFill>
                  <a:srgbClr val="53585E"/>
                </a:solidFill>
                <a:latin typeface="Arial" panose="020B0604020202020204" pitchFamily="34" charset="0"/>
                <a:cs typeface="Arial" panose="020B0604020202020204" pitchFamily="34" charset="0"/>
              </a:rPr>
              <a:t>专注于声学科研和商业化</a:t>
            </a:r>
          </a:p>
        </p:txBody>
      </p:sp>
      <p:sp>
        <p:nvSpPr>
          <p:cNvPr id="70" name="原创设计师QQ598969553      _5">
            <a:extLst>
              <a:ext uri="{FF2B5EF4-FFF2-40B4-BE49-F238E27FC236}">
                <a16:creationId xmlns:a16="http://schemas.microsoft.com/office/drawing/2014/main" id="{42B684B0-690E-BD78-7DDE-D1F711F38F1D}"/>
              </a:ext>
            </a:extLst>
          </p:cNvPr>
          <p:cNvSpPr>
            <a:spLocks noChangeArrowheads="1"/>
          </p:cNvSpPr>
          <p:nvPr/>
        </p:nvSpPr>
        <p:spPr bwMode="auto">
          <a:xfrm>
            <a:off x="2043113" y="528638"/>
            <a:ext cx="2486025" cy="369887"/>
          </a:xfrm>
          <a:prstGeom prst="rect">
            <a:avLst/>
          </a:prstGeom>
          <a:noFill/>
          <a:ln>
            <a:noFill/>
          </a:ln>
        </p:spPr>
        <p:txBody>
          <a:bodyPr wrap="none" lIns="0" tIns="0" rIns="0" bIns="0">
            <a:spAutoFit/>
          </a:bodyPr>
          <a:lstStyle/>
          <a:p>
            <a:pPr>
              <a:defRPr/>
            </a:pPr>
            <a:r>
              <a:rPr lang="en-US" altLang="zh-CN" sz="2400" dirty="0">
                <a:solidFill>
                  <a:schemeClr val="accent2"/>
                </a:solidFill>
                <a:latin typeface="+mj-lt"/>
                <a:ea typeface="微软雅黑" pitchFamily="34" charset="-122"/>
                <a:cs typeface="宋体" pitchFamily="2" charset="-122"/>
              </a:rPr>
              <a:t>Company Profile</a:t>
            </a:r>
          </a:p>
        </p:txBody>
      </p:sp>
      <p:sp>
        <p:nvSpPr>
          <p:cNvPr id="71" name="原创设计师QQ598969553      _6">
            <a:extLst>
              <a:ext uri="{FF2B5EF4-FFF2-40B4-BE49-F238E27FC236}">
                <a16:creationId xmlns:a16="http://schemas.microsoft.com/office/drawing/2014/main" id="{BE921F8F-1BA0-D270-F127-4F3B2043452A}"/>
              </a:ext>
            </a:extLst>
          </p:cNvPr>
          <p:cNvSpPr>
            <a:spLocks/>
          </p:cNvSpPr>
          <p:nvPr/>
        </p:nvSpPr>
        <p:spPr bwMode="auto">
          <a:xfrm>
            <a:off x="8210550" y="0"/>
            <a:ext cx="4349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72" name="原创设计师QQ598969553      _7">
            <a:extLst>
              <a:ext uri="{FF2B5EF4-FFF2-40B4-BE49-F238E27FC236}">
                <a16:creationId xmlns:a16="http://schemas.microsoft.com/office/drawing/2014/main" id="{2BB4FB25-04D4-E3F3-AD09-CDE1999C4DF0}"/>
              </a:ext>
            </a:extLst>
          </p:cNvPr>
          <p:cNvSpPr>
            <a:spLocks noChangeArrowheads="1"/>
          </p:cNvSpPr>
          <p:nvPr/>
        </p:nvSpPr>
        <p:spPr bwMode="auto">
          <a:xfrm>
            <a:off x="719138" y="1558925"/>
            <a:ext cx="47688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深圳市九音科技有限公司（“九音科技”）是一家专注于声学科研和商业化的企业，基于对声电基础技术的长期技术积累，拥有拾音算法、回声消除算法、声场识别算法、主动降噪算法、音效算法等多种声学技术方案，在中国、美国、日本和欧盟拥有多项发明专利。公司将围绕从音频信号拾取、处理及还原、音频输出等环节提供拥有独特技术的核心元器件及综合音频信号处理解决方案。</a:t>
            </a:r>
            <a:endParaRPr lang="en-US" altLang="zh-CN" sz="100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公司总部位于中国深圳，南京设立分公司，在日本东京设立科研实验室，由资深科学家进行基础研发。</a:t>
            </a:r>
            <a:endParaRPr lang="en-US" altLang="zh-CN" sz="1000" dirty="0">
              <a:solidFill>
                <a:srgbClr val="53585E"/>
              </a:solidFill>
              <a:latin typeface="Arial" panose="020B0604020202020204" pitchFamily="34" charset="0"/>
              <a:cs typeface="Arial" panose="020B0604020202020204" pitchFamily="34" charset="0"/>
            </a:endParaRPr>
          </a:p>
        </p:txBody>
      </p:sp>
      <p:sp>
        <p:nvSpPr>
          <p:cNvPr id="74" name="原创设计师QQ598969553      _9">
            <a:extLst>
              <a:ext uri="{FF2B5EF4-FFF2-40B4-BE49-F238E27FC236}">
                <a16:creationId xmlns:a16="http://schemas.microsoft.com/office/drawing/2014/main" id="{B9E13F3E-2F55-E015-673D-4A270EB0EA73}"/>
              </a:ext>
            </a:extLst>
          </p:cNvPr>
          <p:cNvSpPr>
            <a:spLocks noChangeArrowheads="1"/>
          </p:cNvSpPr>
          <p:nvPr/>
        </p:nvSpPr>
        <p:spPr bwMode="auto">
          <a:xfrm>
            <a:off x="4005263" y="4254500"/>
            <a:ext cx="2052637" cy="1539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九音（南京）集成电路技术有限公司</a:t>
            </a:r>
            <a:endParaRPr lang="en-US" altLang="zh-CN" sz="1000" b="1" i="1" kern="0" dirty="0">
              <a:solidFill>
                <a:schemeClr val="bg1"/>
              </a:solidFill>
            </a:endParaRPr>
          </a:p>
        </p:txBody>
      </p:sp>
      <p:sp>
        <p:nvSpPr>
          <p:cNvPr id="75" name="原创设计师QQ598969553      _10">
            <a:extLst>
              <a:ext uri="{FF2B5EF4-FFF2-40B4-BE49-F238E27FC236}">
                <a16:creationId xmlns:a16="http://schemas.microsoft.com/office/drawing/2014/main" id="{31D37EF2-4A6D-30C7-77D2-57F4E65630CB}"/>
              </a:ext>
            </a:extLst>
          </p:cNvPr>
          <p:cNvSpPr>
            <a:spLocks noChangeArrowheads="1"/>
          </p:cNvSpPr>
          <p:nvPr/>
        </p:nvSpPr>
        <p:spPr bwMode="auto">
          <a:xfrm>
            <a:off x="4646613" y="3963988"/>
            <a:ext cx="1411287" cy="153987"/>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深圳市九音科技有限公司</a:t>
            </a:r>
            <a:endParaRPr lang="en-US" altLang="zh-CN" sz="1000" b="1" i="1" kern="0" dirty="0">
              <a:solidFill>
                <a:schemeClr val="bg1"/>
              </a:solidFill>
            </a:endParaRPr>
          </a:p>
        </p:txBody>
      </p:sp>
      <p:sp>
        <p:nvSpPr>
          <p:cNvPr id="13" name="原创设计师QQ598969553      _6">
            <a:extLst>
              <a:ext uri="{FF2B5EF4-FFF2-40B4-BE49-F238E27FC236}">
                <a16:creationId xmlns:a16="http://schemas.microsoft.com/office/drawing/2014/main" id="{5DD8B0CE-D707-2E9E-74CE-2CB0ACA18E1A}"/>
              </a:ext>
            </a:extLst>
          </p:cNvPr>
          <p:cNvSpPr>
            <a:spLocks/>
          </p:cNvSpPr>
          <p:nvPr/>
        </p:nvSpPr>
        <p:spPr bwMode="auto">
          <a:xfrm>
            <a:off x="3662363" y="4254500"/>
            <a:ext cx="5365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17" name="原创设计师QQ598969553      _7">
            <a:extLst>
              <a:ext uri="{FF2B5EF4-FFF2-40B4-BE49-F238E27FC236}">
                <a16:creationId xmlns:a16="http://schemas.microsoft.com/office/drawing/2014/main" id="{12E860C2-58BE-AB19-B738-870DD83001A0}"/>
              </a:ext>
            </a:extLst>
          </p:cNvPr>
          <p:cNvSpPr>
            <a:spLocks noChangeArrowheads="1"/>
          </p:cNvSpPr>
          <p:nvPr/>
        </p:nvSpPr>
        <p:spPr bwMode="auto">
          <a:xfrm>
            <a:off x="719138" y="3135312"/>
            <a:ext cx="374491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公司目前阶段的产品为包含软件算法的模块以及音频处理芯片，主要应用于有线数字耳机和蓝牙无线耳机。后续将陆续推出应用于智能手机、智能家居、智能汽车、助听器以及特种行业等领域的产品解决方案。</a:t>
            </a:r>
          </a:p>
        </p:txBody>
      </p:sp>
      <p:sp>
        <p:nvSpPr>
          <p:cNvPr id="18" name="日期占位符 1">
            <a:extLst>
              <a:ext uri="{FF2B5EF4-FFF2-40B4-BE49-F238E27FC236}">
                <a16:creationId xmlns:a16="http://schemas.microsoft.com/office/drawing/2014/main" id="{6B9E26E9-A7B0-8C27-6470-6446CF226911}"/>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19" name="页脚占位符 3">
            <a:extLst>
              <a:ext uri="{FF2B5EF4-FFF2-40B4-BE49-F238E27FC236}">
                <a16:creationId xmlns:a16="http://schemas.microsoft.com/office/drawing/2014/main" id="{C727DF75-D2A4-D3C5-97AE-751BE357F059}"/>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20" name="灯片编号占位符 4">
            <a:extLst>
              <a:ext uri="{FF2B5EF4-FFF2-40B4-BE49-F238E27FC236}">
                <a16:creationId xmlns:a16="http://schemas.microsoft.com/office/drawing/2014/main" id="{E68E7896-9CCA-97DD-A39C-65076406DC16}"/>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1B6A6C67-C80D-494C-83CC-867C72692219}" type="slidenum">
              <a:rPr lang="zh-CN" altLang="en-US" sz="900" smtClean="0">
                <a:solidFill>
                  <a:schemeClr val="tx1">
                    <a:lumMod val="50000"/>
                    <a:lumOff val="50000"/>
                  </a:schemeClr>
                </a:solidFill>
              </a:rPr>
              <a:pPr algn="r">
                <a:defRPr/>
              </a:pPr>
              <a:t>2</a:t>
            </a:fld>
            <a:endParaRPr lang="zh-CN" altLang="en-US" sz="900" dirty="0">
              <a:solidFill>
                <a:schemeClr val="tx1">
                  <a:lumMod val="50000"/>
                  <a:lumOff val="50000"/>
                </a:schemeClr>
              </a:solidFill>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35" presetClass="emph" presetSubtype="0" repeatCount="3000" fill="hold" nodeType="withEffect">
                                  <p:stCondLst>
                                    <p:cond delay="700"/>
                                  </p:stCondLst>
                                  <p:childTnLst>
                                    <p:anim calcmode="discrete" valueType="str">
                                      <p:cBhvr>
                                        <p:cTn id="25" dur="100" fill="hold"/>
                                        <p:tgtEl>
                                          <p:spTgt spid="71"/>
                                        </p:tgtEl>
                                        <p:attrNameLst>
                                          <p:attrName>style.visibility</p:attrName>
                                        </p:attrNameLst>
                                      </p:cBhvr>
                                      <p:tavLst>
                                        <p:tav tm="0">
                                          <p:val>
                                            <p:strVal val="hidden"/>
                                          </p:val>
                                        </p:tav>
                                        <p:tav tm="50000">
                                          <p:val>
                                            <p:strVal val="visible"/>
                                          </p:val>
                                        </p:tav>
                                      </p:tavLst>
                                    </p:anim>
                                  </p:childTnLst>
                                </p:cTn>
                              </p:par>
                              <p:par>
                                <p:cTn id="26" presetID="42" presetClass="entr" presetSubtype="0" fill="hold" grpId="0" nodeType="withEffect">
                                  <p:stCondLst>
                                    <p:cond delay="230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anim calcmode="lin" valueType="num">
                                      <p:cBhvr>
                                        <p:cTn id="29" dur="500" fill="hold"/>
                                        <p:tgtEl>
                                          <p:spTgt spid="72"/>
                                        </p:tgtEl>
                                        <p:attrNameLst>
                                          <p:attrName>ppt_x</p:attrName>
                                        </p:attrNameLst>
                                      </p:cBhvr>
                                      <p:tavLst>
                                        <p:tav tm="0">
                                          <p:val>
                                            <p:strVal val="#ppt_x"/>
                                          </p:val>
                                        </p:tav>
                                        <p:tav tm="100000">
                                          <p:val>
                                            <p:strVal val="#ppt_x"/>
                                          </p:val>
                                        </p:tav>
                                      </p:tavLst>
                                    </p:anim>
                                    <p:anim calcmode="lin" valueType="num">
                                      <p:cBhvr>
                                        <p:cTn id="30" dur="500" fill="hold"/>
                                        <p:tgtEl>
                                          <p:spTgt spid="72"/>
                                        </p:tgtEl>
                                        <p:attrNameLst>
                                          <p:attrName>ppt_y</p:attrName>
                                        </p:attrNameLst>
                                      </p:cBhvr>
                                      <p:tavLst>
                                        <p:tav tm="0">
                                          <p:val>
                                            <p:strVal val="#ppt_y+.1"/>
                                          </p:val>
                                        </p:tav>
                                        <p:tav tm="100000">
                                          <p:val>
                                            <p:strVal val="#ppt_y"/>
                                          </p:val>
                                        </p:tav>
                                      </p:tavLst>
                                    </p:anim>
                                  </p:childTnLst>
                                </p:cTn>
                              </p:par>
                              <p:par>
                                <p:cTn id="31" presetID="2" presetClass="entr" presetSubtype="4" fill="hold" grpId="0" nodeType="withEffect">
                                  <p:stCondLst>
                                    <p:cond delay="200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00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ppt_x"/>
                                          </p:val>
                                        </p:tav>
                                        <p:tav tm="100000">
                                          <p:val>
                                            <p:strVal val="#ppt_x"/>
                                          </p:val>
                                        </p:tav>
                                      </p:tavLst>
                                    </p:anim>
                                    <p:anim calcmode="lin" valueType="num">
                                      <p:cBhvr additive="base">
                                        <p:cTn id="38" dur="500" fill="hold"/>
                                        <p:tgtEl>
                                          <p:spTgt spid="75"/>
                                        </p:tgtEl>
                                        <p:attrNameLst>
                                          <p:attrName>ppt_y</p:attrName>
                                        </p:attrNameLst>
                                      </p:cBhvr>
                                      <p:tavLst>
                                        <p:tav tm="0">
                                          <p:val>
                                            <p:strVal val="1+#ppt_h/2"/>
                                          </p:val>
                                        </p:tav>
                                        <p:tav tm="100000">
                                          <p:val>
                                            <p:strVal val="#ppt_y"/>
                                          </p:val>
                                        </p:tav>
                                      </p:tavLst>
                                    </p:anim>
                                  </p:childTnLst>
                                </p:cTn>
                              </p:par>
                              <p:par>
                                <p:cTn id="39" presetID="2" presetClass="entr" presetSubtype="8" fill="hold" nodeType="withEffect">
                                  <p:stCondLst>
                                    <p:cond delay="30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35" presetClass="emph" presetSubtype="0" repeatCount="3000" fill="hold" nodeType="withEffect">
                                  <p:stCondLst>
                                    <p:cond delay="700"/>
                                  </p:stCondLst>
                                  <p:childTnLst>
                                    <p:anim calcmode="discrete" valueType="str">
                                      <p:cBhvr>
                                        <p:cTn id="44" dur="100" fill="hold"/>
                                        <p:tgtEl>
                                          <p:spTgt spid="13"/>
                                        </p:tgtEl>
                                        <p:attrNameLst>
                                          <p:attrName>style.visibility</p:attrName>
                                        </p:attrNameLst>
                                      </p:cBhvr>
                                      <p:tavLst>
                                        <p:tav tm="0">
                                          <p:val>
                                            <p:strVal val="hidden"/>
                                          </p:val>
                                        </p:tav>
                                        <p:tav tm="50000">
                                          <p:val>
                                            <p:strVal val="visible"/>
                                          </p:val>
                                        </p:tav>
                                      </p:tavLst>
                                    </p:anim>
                                  </p:childTnLst>
                                </p:cTn>
                              </p:par>
                              <p:par>
                                <p:cTn id="45" presetID="42" presetClass="entr" presetSubtype="0" fill="hold" grpId="0" nodeType="withEffect">
                                  <p:stCondLst>
                                    <p:cond delay="23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anim calcmode="lin" valueType="num">
                                      <p:cBhvr>
                                        <p:cTn id="48" dur="500" fill="hold"/>
                                        <p:tgtEl>
                                          <p:spTgt spid="17"/>
                                        </p:tgtEl>
                                        <p:attrNameLst>
                                          <p:attrName>ppt_x</p:attrName>
                                        </p:attrNameLst>
                                      </p:cBhvr>
                                      <p:tavLst>
                                        <p:tav tm="0">
                                          <p:val>
                                            <p:strVal val="#ppt_x"/>
                                          </p:val>
                                        </p:tav>
                                        <p:tav tm="100000">
                                          <p:val>
                                            <p:strVal val="#ppt_x"/>
                                          </p:val>
                                        </p:tav>
                                      </p:tavLst>
                                    </p:anim>
                                    <p:anim calcmode="lin" valueType="num">
                                      <p:cBhvr>
                                        <p:cTn id="4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2" grpId="0"/>
      <p:bldP spid="74" grpId="0"/>
      <p:bldP spid="7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D4D7B265-A2A2-726B-4C8E-B682D73DCE72}"/>
              </a:ext>
            </a:extLst>
          </p:cNvPr>
          <p:cNvCxnSpPr/>
          <p:nvPr/>
        </p:nvCxnSpPr>
        <p:spPr>
          <a:xfrm rot="5400000">
            <a:off x="2751137" y="2816077"/>
            <a:ext cx="3643313"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原创设计师QQ598969553      _4">
            <a:extLst>
              <a:ext uri="{FF2B5EF4-FFF2-40B4-BE49-F238E27FC236}">
                <a16:creationId xmlns:a16="http://schemas.microsoft.com/office/drawing/2014/main" id="{6DA66248-02E8-F37B-88EF-30993E361F95}"/>
              </a:ext>
            </a:extLst>
          </p:cNvPr>
          <p:cNvCxnSpPr>
            <a:cxnSpLocks/>
          </p:cNvCxnSpPr>
          <p:nvPr/>
        </p:nvCxnSpPr>
        <p:spPr>
          <a:xfrm flipH="1">
            <a:off x="5580063" y="3267075"/>
            <a:ext cx="3136900"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B82FBAF7-2A97-F084-17D0-CB5394A2EE6F}"/>
              </a:ext>
            </a:extLst>
          </p:cNvPr>
          <p:cNvSpPr/>
          <p:nvPr/>
        </p:nvSpPr>
        <p:spPr>
          <a:xfrm>
            <a:off x="4801575" y="1129047"/>
            <a:ext cx="2017360" cy="307777"/>
          </a:xfrm>
          <a:prstGeom prst="rect">
            <a:avLst/>
          </a:prstGeom>
        </p:spPr>
        <p:txBody>
          <a:bodyPr wrap="square">
            <a:spAutoFit/>
          </a:bodyPr>
          <a:lstStyle/>
          <a:p>
            <a:pPr eaLnBrk="1" hangingPunct="1"/>
            <a:r>
              <a:rPr lang="zh-CN" altLang="en-US" sz="1400" dirty="0">
                <a:solidFill>
                  <a:srgbClr val="0D0D0D"/>
                </a:solidFill>
                <a:cs typeface="Open Sans" panose="020B0606030504020204" pitchFamily="34" charset="0"/>
              </a:rPr>
              <a:t>多路模拟数字音频接口</a:t>
            </a:r>
            <a:endParaRPr lang="en-US" altLang="zh-CN" sz="1400" dirty="0">
              <a:solidFill>
                <a:srgbClr val="0D0D0D"/>
              </a:solidFill>
              <a:cs typeface="Open Sans" panose="020B0606030504020204" pitchFamily="34" charset="0"/>
            </a:endParaRPr>
          </a:p>
        </p:txBody>
      </p:sp>
      <p:sp>
        <p:nvSpPr>
          <p:cNvPr id="9222" name="原创设计师QQ598969553      _6">
            <a:extLst>
              <a:ext uri="{FF2B5EF4-FFF2-40B4-BE49-F238E27FC236}">
                <a16:creationId xmlns:a16="http://schemas.microsoft.com/office/drawing/2014/main" id="{254AA813-7B24-FF5C-D425-2256E5A47BCA}"/>
              </a:ext>
            </a:extLst>
          </p:cNvPr>
          <p:cNvSpPr>
            <a:spLocks noChangeArrowheads="1"/>
          </p:cNvSpPr>
          <p:nvPr/>
        </p:nvSpPr>
        <p:spPr bwMode="auto">
          <a:xfrm>
            <a:off x="4931647" y="1474857"/>
            <a:ext cx="28732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900" dirty="0">
                <a:solidFill>
                  <a:srgbClr val="0D0D0D"/>
                </a:solidFill>
              </a:rPr>
              <a:t>支持</a:t>
            </a:r>
            <a:r>
              <a:rPr lang="en-US" altLang="zh-CN" sz="900" dirty="0">
                <a:solidFill>
                  <a:srgbClr val="0D0D0D"/>
                </a:solidFill>
              </a:rPr>
              <a:t>24Bit </a:t>
            </a:r>
            <a:r>
              <a:rPr lang="zh-CN" altLang="en-US" sz="900" dirty="0">
                <a:solidFill>
                  <a:srgbClr val="0D0D0D"/>
                </a:solidFill>
              </a:rPr>
              <a:t>高性能模拟差分输入</a:t>
            </a:r>
            <a:r>
              <a:rPr lang="en-US" altLang="zh-CN" sz="900" dirty="0">
                <a:solidFill>
                  <a:srgbClr val="0D0D0D"/>
                </a:solidFill>
              </a:rPr>
              <a:t>*1</a:t>
            </a:r>
          </a:p>
          <a:p>
            <a:pPr eaLnBrk="1" hangingPunct="1">
              <a:buFont typeface="Arial" panose="020B0604020202020204" pitchFamily="34" charset="0"/>
              <a:buChar char="•"/>
            </a:pPr>
            <a:r>
              <a:rPr lang="zh-CN" altLang="en-US" sz="900" dirty="0">
                <a:solidFill>
                  <a:srgbClr val="0D0D0D"/>
                </a:solidFill>
              </a:rPr>
              <a:t>支持</a:t>
            </a:r>
            <a:r>
              <a:rPr lang="en-US" altLang="zh-CN" sz="900" dirty="0">
                <a:solidFill>
                  <a:srgbClr val="0D0D0D"/>
                </a:solidFill>
              </a:rPr>
              <a:t>24Bit</a:t>
            </a:r>
            <a:r>
              <a:rPr lang="zh-CN" altLang="en-US" sz="900" dirty="0">
                <a:solidFill>
                  <a:srgbClr val="0D0D0D"/>
                </a:solidFill>
              </a:rPr>
              <a:t>高性能模拟差分输出</a:t>
            </a:r>
            <a:r>
              <a:rPr lang="en-US" altLang="zh-CN" sz="900" dirty="0">
                <a:solidFill>
                  <a:srgbClr val="0D0D0D"/>
                </a:solidFill>
              </a:rPr>
              <a:t>*1</a:t>
            </a:r>
          </a:p>
          <a:p>
            <a:pPr eaLnBrk="1" hangingPunct="1">
              <a:buFont typeface="Arial" panose="020B0604020202020204" pitchFamily="34" charset="0"/>
              <a:buChar char="•"/>
            </a:pPr>
            <a:r>
              <a:rPr lang="zh-CN" altLang="en-US" sz="900" dirty="0">
                <a:solidFill>
                  <a:srgbClr val="0D0D0D"/>
                </a:solidFill>
              </a:rPr>
              <a:t>支持</a:t>
            </a:r>
            <a:r>
              <a:rPr lang="en-US" altLang="zh-CN" sz="900" dirty="0">
                <a:solidFill>
                  <a:srgbClr val="0D0D0D"/>
                </a:solidFill>
              </a:rPr>
              <a:t>3</a:t>
            </a:r>
            <a:r>
              <a:rPr lang="zh-CN" altLang="en-US" sz="900" dirty="0">
                <a:solidFill>
                  <a:srgbClr val="0D0D0D"/>
                </a:solidFill>
              </a:rPr>
              <a:t>路全双工</a:t>
            </a:r>
            <a:r>
              <a:rPr lang="en-US" altLang="zh-CN" sz="900" dirty="0">
                <a:solidFill>
                  <a:srgbClr val="0D0D0D"/>
                </a:solidFill>
              </a:rPr>
              <a:t>I2S </a:t>
            </a:r>
            <a:r>
              <a:rPr lang="zh-CN" altLang="en-US" sz="900" dirty="0">
                <a:solidFill>
                  <a:srgbClr val="0D0D0D"/>
                </a:solidFill>
              </a:rPr>
              <a:t>数字音频接口</a:t>
            </a:r>
            <a:endParaRPr lang="en-US" altLang="zh-CN" sz="900" dirty="0">
              <a:solidFill>
                <a:srgbClr val="0D0D0D"/>
              </a:solidFill>
            </a:endParaRPr>
          </a:p>
          <a:p>
            <a:pPr eaLnBrk="1" hangingPunct="1">
              <a:buFont typeface="Arial" panose="020B0604020202020204" pitchFamily="34" charset="0"/>
              <a:buChar char="•"/>
            </a:pPr>
            <a:r>
              <a:rPr lang="zh-CN" altLang="en-US" sz="900" dirty="0">
                <a:solidFill>
                  <a:srgbClr val="0D0D0D"/>
                </a:solidFill>
              </a:rPr>
              <a:t>支持</a:t>
            </a:r>
            <a:r>
              <a:rPr lang="en-US" altLang="zh-CN" sz="900" dirty="0">
                <a:solidFill>
                  <a:srgbClr val="0D0D0D"/>
                </a:solidFill>
              </a:rPr>
              <a:t>USB2.0 HS</a:t>
            </a:r>
            <a:r>
              <a:rPr lang="zh-CN" altLang="en-US" sz="900" dirty="0">
                <a:solidFill>
                  <a:srgbClr val="0D0D0D"/>
                </a:solidFill>
              </a:rPr>
              <a:t>设备，支持</a:t>
            </a:r>
            <a:r>
              <a:rPr lang="en-US" altLang="zh-CN" sz="900" dirty="0">
                <a:solidFill>
                  <a:srgbClr val="0D0D0D"/>
                </a:solidFill>
              </a:rPr>
              <a:t>UAC1.0,UAC2.0</a:t>
            </a:r>
            <a:r>
              <a:rPr lang="zh-CN" altLang="en-US" sz="900" dirty="0">
                <a:solidFill>
                  <a:srgbClr val="0D0D0D"/>
                </a:solidFill>
              </a:rPr>
              <a:t>协议</a:t>
            </a:r>
            <a:endParaRPr lang="id-ID" altLang="zh-CN" sz="900" dirty="0">
              <a:solidFill>
                <a:srgbClr val="0D0D0D"/>
              </a:solidFill>
            </a:endParaRPr>
          </a:p>
        </p:txBody>
      </p:sp>
      <p:sp>
        <p:nvSpPr>
          <p:cNvPr id="65" name="原创设计师QQ598969553      _12">
            <a:extLst>
              <a:ext uri="{FF2B5EF4-FFF2-40B4-BE49-F238E27FC236}">
                <a16:creationId xmlns:a16="http://schemas.microsoft.com/office/drawing/2014/main" id="{417B2604-CC01-96F6-34A7-8D78D0726B08}"/>
              </a:ext>
            </a:extLst>
          </p:cNvPr>
          <p:cNvSpPr/>
          <p:nvPr/>
        </p:nvSpPr>
        <p:spPr>
          <a:xfrm>
            <a:off x="7180263" y="3481388"/>
            <a:ext cx="1685925" cy="307975"/>
          </a:xfrm>
          <a:prstGeom prst="rect">
            <a:avLst/>
          </a:prstGeom>
        </p:spPr>
        <p:txBody>
          <a:bodyPr>
            <a:spAutoFit/>
          </a:bodyPr>
          <a:lstStyle/>
          <a:p>
            <a:pPr eaLnBrk="1" hangingPunct="1"/>
            <a:r>
              <a:rPr lang="en-US" altLang="zh-CN" sz="1400">
                <a:solidFill>
                  <a:srgbClr val="0D0D0D"/>
                </a:solidFill>
                <a:cs typeface="Open Sans" panose="020B0606030504020204" pitchFamily="34" charset="0"/>
              </a:rPr>
              <a:t>DSP </a:t>
            </a:r>
            <a:r>
              <a:rPr lang="zh-CN" altLang="en-US" sz="1400">
                <a:solidFill>
                  <a:srgbClr val="0D0D0D"/>
                </a:solidFill>
                <a:cs typeface="Open Sans" panose="020B0606030504020204" pitchFamily="34" charset="0"/>
              </a:rPr>
              <a:t>音效处理</a:t>
            </a:r>
            <a:endParaRPr lang="en-US" altLang="zh-CN" sz="1400">
              <a:solidFill>
                <a:srgbClr val="0D0D0D"/>
              </a:solidFill>
              <a:cs typeface="Open Sans" panose="020B0606030504020204" pitchFamily="34" charset="0"/>
            </a:endParaRPr>
          </a:p>
        </p:txBody>
      </p:sp>
      <p:sp>
        <p:nvSpPr>
          <p:cNvPr id="9226" name="原创设计师QQ598969553      _13">
            <a:extLst>
              <a:ext uri="{FF2B5EF4-FFF2-40B4-BE49-F238E27FC236}">
                <a16:creationId xmlns:a16="http://schemas.microsoft.com/office/drawing/2014/main" id="{A9884D35-A6A8-CBE0-F484-B8906D6F3B68}"/>
              </a:ext>
            </a:extLst>
          </p:cNvPr>
          <p:cNvSpPr>
            <a:spLocks noChangeArrowheads="1"/>
          </p:cNvSpPr>
          <p:nvPr/>
        </p:nvSpPr>
        <p:spPr bwMode="auto">
          <a:xfrm>
            <a:off x="7208838" y="3783013"/>
            <a:ext cx="1655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900">
                <a:solidFill>
                  <a:srgbClr val="0D0D0D"/>
                </a:solidFill>
              </a:rPr>
              <a:t>支持动态低音增强效果</a:t>
            </a:r>
            <a:endParaRPr lang="en-US" altLang="zh-CN" sz="900">
              <a:solidFill>
                <a:srgbClr val="0D0D0D"/>
              </a:solidFill>
            </a:endParaRPr>
          </a:p>
          <a:p>
            <a:pPr eaLnBrk="1" hangingPunct="1">
              <a:buFont typeface="Arial" panose="020B0604020202020204" pitchFamily="34" charset="0"/>
              <a:buChar char="•"/>
            </a:pPr>
            <a:r>
              <a:rPr lang="zh-CN" altLang="en-US" sz="900">
                <a:solidFill>
                  <a:srgbClr val="0D0D0D"/>
                </a:solidFill>
              </a:rPr>
              <a:t>支持低音</a:t>
            </a:r>
            <a:r>
              <a:rPr lang="en-US" altLang="zh-CN" sz="900">
                <a:solidFill>
                  <a:srgbClr val="0D0D0D"/>
                </a:solidFill>
              </a:rPr>
              <a:t>/</a:t>
            </a:r>
            <a:r>
              <a:rPr lang="zh-CN" altLang="en-US" sz="900">
                <a:solidFill>
                  <a:srgbClr val="0D0D0D"/>
                </a:solidFill>
              </a:rPr>
              <a:t>高音增强效果</a:t>
            </a:r>
            <a:endParaRPr lang="en-US" altLang="zh-CN" sz="900">
              <a:solidFill>
                <a:srgbClr val="0D0D0D"/>
              </a:solidFill>
            </a:endParaRPr>
          </a:p>
          <a:p>
            <a:pPr eaLnBrk="1" hangingPunct="1">
              <a:buFont typeface="Arial" panose="020B0604020202020204" pitchFamily="34" charset="0"/>
              <a:buChar char="•"/>
            </a:pPr>
            <a:r>
              <a:rPr lang="zh-CN" altLang="en-US" sz="900">
                <a:solidFill>
                  <a:srgbClr val="0D0D0D"/>
                </a:solidFill>
              </a:rPr>
              <a:t>支持多段</a:t>
            </a:r>
            <a:r>
              <a:rPr lang="en-US" altLang="zh-CN" sz="900">
                <a:solidFill>
                  <a:srgbClr val="0D0D0D"/>
                </a:solidFill>
              </a:rPr>
              <a:t>EQ</a:t>
            </a:r>
            <a:r>
              <a:rPr lang="zh-CN" altLang="en-US" sz="900">
                <a:solidFill>
                  <a:srgbClr val="0D0D0D"/>
                </a:solidFill>
              </a:rPr>
              <a:t>音效</a:t>
            </a:r>
            <a:endParaRPr lang="en-US" altLang="zh-CN" sz="900">
              <a:solidFill>
                <a:srgbClr val="0D0D0D"/>
              </a:solidFill>
            </a:endParaRPr>
          </a:p>
          <a:p>
            <a:pPr eaLnBrk="1" hangingPunct="1">
              <a:buFont typeface="Arial" panose="020B0604020202020204" pitchFamily="34" charset="0"/>
              <a:buChar char="•"/>
            </a:pPr>
            <a:r>
              <a:rPr lang="zh-CN" altLang="en-US" sz="900">
                <a:solidFill>
                  <a:srgbClr val="0D0D0D"/>
                </a:solidFill>
              </a:rPr>
              <a:t>支持动态范围控制</a:t>
            </a:r>
            <a:endParaRPr lang="id-ID" altLang="zh-CN" sz="900">
              <a:solidFill>
                <a:srgbClr val="0D0D0D"/>
              </a:solidFill>
            </a:endParaRPr>
          </a:p>
        </p:txBody>
      </p:sp>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SNC8600 IC</a:t>
            </a:r>
            <a:r>
              <a:rPr lang="zh-CN" altLang="en-US" sz="2400"/>
              <a:t>架构</a:t>
            </a:r>
            <a:endParaRPr lang="zh-CN" altLang="en-US" sz="2400" b="1" dirty="0"/>
          </a:p>
        </p:txBody>
      </p:sp>
      <p:sp>
        <p:nvSpPr>
          <p:cNvPr id="9231" name="原创设计师QQ598969553      _11">
            <a:extLst>
              <a:ext uri="{FF2B5EF4-FFF2-40B4-BE49-F238E27FC236}">
                <a16:creationId xmlns:a16="http://schemas.microsoft.com/office/drawing/2014/main" id="{7DDD94C9-C4C3-1CBC-C692-AE7361B51218}"/>
              </a:ext>
            </a:extLst>
          </p:cNvPr>
          <p:cNvSpPr>
            <a:spLocks noChangeArrowheads="1"/>
          </p:cNvSpPr>
          <p:nvPr/>
        </p:nvSpPr>
        <p:spPr bwMode="auto">
          <a:xfrm>
            <a:off x="355600" y="3875970"/>
            <a:ext cx="383321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en-US" altLang="zh-CN" sz="900" dirty="0">
                <a:solidFill>
                  <a:srgbClr val="0D0D0D"/>
                </a:solidFill>
              </a:rPr>
              <a:t>SNC8600 </a:t>
            </a:r>
            <a:r>
              <a:rPr lang="zh-CN" altLang="zh-CN" sz="900" dirty="0">
                <a:solidFill>
                  <a:srgbClr val="0D0D0D"/>
                </a:solidFill>
              </a:rPr>
              <a:t>是九音科技</a:t>
            </a:r>
            <a:r>
              <a:rPr lang="zh-CN" altLang="en-US" sz="900" dirty="0">
                <a:solidFill>
                  <a:srgbClr val="0D0D0D"/>
                </a:solidFill>
              </a:rPr>
              <a:t>推出的，支持语音前端和后端音频处理的</a:t>
            </a:r>
            <a:r>
              <a:rPr lang="en-US" altLang="zh-CN" sz="900" dirty="0">
                <a:solidFill>
                  <a:srgbClr val="0D0D0D"/>
                </a:solidFill>
              </a:rPr>
              <a:t>DSP</a:t>
            </a:r>
            <a:r>
              <a:rPr lang="zh-CN" altLang="en-US" sz="900" dirty="0">
                <a:solidFill>
                  <a:srgbClr val="0D0D0D"/>
                </a:solidFill>
              </a:rPr>
              <a:t>芯片</a:t>
            </a:r>
            <a:endParaRPr lang="en-US" altLang="zh-CN" sz="900" dirty="0">
              <a:solidFill>
                <a:srgbClr val="0D0D0D"/>
              </a:solidFill>
            </a:endParaRPr>
          </a:p>
          <a:p>
            <a:pPr eaLnBrk="1" hangingPunct="1">
              <a:buFont typeface="Arial" panose="020B0604020202020204" pitchFamily="34" charset="0"/>
              <a:buChar char="•"/>
            </a:pPr>
            <a:r>
              <a:rPr lang="zh-CN" altLang="en-US" sz="900" dirty="0">
                <a:solidFill>
                  <a:srgbClr val="0D0D0D"/>
                </a:solidFill>
              </a:rPr>
              <a:t>基于</a:t>
            </a:r>
            <a:r>
              <a:rPr lang="en-US" altLang="zh-CN" sz="900" dirty="0" err="1">
                <a:solidFill>
                  <a:srgbClr val="0D0D0D"/>
                </a:solidFill>
              </a:rPr>
              <a:t>Xtensa</a:t>
            </a:r>
            <a:r>
              <a:rPr lang="zh-CN" altLang="en-US" sz="900" dirty="0">
                <a:solidFill>
                  <a:srgbClr val="0D0D0D"/>
                </a:solidFill>
              </a:rPr>
              <a:t>架构的</a:t>
            </a:r>
            <a:r>
              <a:rPr lang="en-US" altLang="zh-CN" sz="900" dirty="0">
                <a:solidFill>
                  <a:srgbClr val="0D0D0D"/>
                </a:solidFill>
              </a:rPr>
              <a:t>HiFi3</a:t>
            </a:r>
            <a:r>
              <a:rPr lang="zh-CN" altLang="en-US" sz="900" dirty="0">
                <a:solidFill>
                  <a:srgbClr val="0D0D0D"/>
                </a:solidFill>
              </a:rPr>
              <a:t>内核，提供强大的音频处理能力</a:t>
            </a:r>
            <a:endParaRPr lang="zh-CN" altLang="zh-CN" sz="900" dirty="0">
              <a:solidFill>
                <a:srgbClr val="0D0D0D"/>
              </a:solidFill>
            </a:endParaRPr>
          </a:p>
          <a:p>
            <a:pPr eaLnBrk="1" hangingPunct="1">
              <a:buFont typeface="Arial" panose="020B0604020202020204" pitchFamily="34" charset="0"/>
              <a:buChar char="•"/>
            </a:pPr>
            <a:r>
              <a:rPr lang="zh-CN" altLang="en-US" sz="900" dirty="0">
                <a:solidFill>
                  <a:srgbClr val="0D0D0D"/>
                </a:solidFill>
              </a:rPr>
              <a:t>芯片可广泛应用于：便携式</a:t>
            </a:r>
            <a:r>
              <a:rPr lang="zh-CN" altLang="zh-CN" sz="900" dirty="0">
                <a:solidFill>
                  <a:srgbClr val="0D0D0D"/>
                </a:solidFill>
              </a:rPr>
              <a:t>音箱、</a:t>
            </a:r>
            <a:r>
              <a:rPr lang="en-US" altLang="zh-CN" sz="900" dirty="0" err="1">
                <a:solidFill>
                  <a:srgbClr val="0D0D0D"/>
                </a:solidFill>
              </a:rPr>
              <a:t>SoundBar</a:t>
            </a:r>
            <a:r>
              <a:rPr lang="zh-CN" altLang="zh-CN" sz="900" dirty="0">
                <a:solidFill>
                  <a:srgbClr val="0D0D0D"/>
                </a:solidFill>
              </a:rPr>
              <a:t>、</a:t>
            </a:r>
            <a:r>
              <a:rPr lang="zh-CN" altLang="en-US" sz="900" dirty="0">
                <a:solidFill>
                  <a:srgbClr val="0D0D0D"/>
                </a:solidFill>
              </a:rPr>
              <a:t>会议音箱</a:t>
            </a:r>
            <a:r>
              <a:rPr lang="zh-CN" altLang="zh-CN" sz="900" dirty="0">
                <a:solidFill>
                  <a:srgbClr val="0D0D0D"/>
                </a:solidFill>
              </a:rPr>
              <a:t>、</a:t>
            </a:r>
            <a:r>
              <a:rPr lang="en-US" altLang="zh-CN" sz="900" dirty="0">
                <a:solidFill>
                  <a:srgbClr val="0D0D0D"/>
                </a:solidFill>
              </a:rPr>
              <a:t>USB </a:t>
            </a:r>
            <a:r>
              <a:rPr lang="zh-CN" altLang="en-US" sz="900" dirty="0">
                <a:solidFill>
                  <a:srgbClr val="0D0D0D"/>
                </a:solidFill>
              </a:rPr>
              <a:t>声卡、麦克风阵列、语音降噪等产品</a:t>
            </a:r>
            <a:endParaRPr lang="id-ID" altLang="zh-CN" sz="900" dirty="0">
              <a:solidFill>
                <a:srgbClr val="0D0D0D"/>
              </a:solidFill>
            </a:endParaRPr>
          </a:p>
        </p:txBody>
      </p:sp>
      <p:sp>
        <p:nvSpPr>
          <p:cNvPr id="23" name="日期占位符 1">
            <a:extLst>
              <a:ext uri="{FF2B5EF4-FFF2-40B4-BE49-F238E27FC236}">
                <a16:creationId xmlns:a16="http://schemas.microsoft.com/office/drawing/2014/main" id="{F8800B36-2E09-79F2-0738-FAA59A620545}"/>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24" name="页脚占位符 3">
            <a:extLst>
              <a:ext uri="{FF2B5EF4-FFF2-40B4-BE49-F238E27FC236}">
                <a16:creationId xmlns:a16="http://schemas.microsoft.com/office/drawing/2014/main" id="{991B329D-A150-F90B-810E-972BDB838E26}"/>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25" name="灯片编号占位符 4">
            <a:extLst>
              <a:ext uri="{FF2B5EF4-FFF2-40B4-BE49-F238E27FC236}">
                <a16:creationId xmlns:a16="http://schemas.microsoft.com/office/drawing/2014/main" id="{19020D66-804C-3FB3-FC76-75A1401841B1}"/>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FE65F0BB-4CC2-421F-88DE-49037275EAFF}" type="slidenum">
              <a:rPr lang="zh-CN" altLang="en-US" sz="900" smtClean="0">
                <a:solidFill>
                  <a:schemeClr val="tx1">
                    <a:lumMod val="50000"/>
                    <a:lumOff val="50000"/>
                  </a:schemeClr>
                </a:solidFill>
              </a:rPr>
              <a:pPr algn="r">
                <a:defRPr/>
              </a:pPr>
              <a:t>3</a:t>
            </a:fld>
            <a:endParaRPr lang="zh-CN" altLang="en-US" sz="900" dirty="0">
              <a:solidFill>
                <a:schemeClr val="tx1">
                  <a:lumMod val="50000"/>
                  <a:lumOff val="50000"/>
                </a:schemeClr>
              </a:solidFill>
            </a:endParaRPr>
          </a:p>
        </p:txBody>
      </p:sp>
      <p:pic>
        <p:nvPicPr>
          <p:cNvPr id="27" name="图片 26">
            <a:extLst>
              <a:ext uri="{FF2B5EF4-FFF2-40B4-BE49-F238E27FC236}">
                <a16:creationId xmlns:a16="http://schemas.microsoft.com/office/drawing/2014/main" id="{80EC1F17-974E-745A-E4BD-DA5B4E0051E3}"/>
              </a:ext>
            </a:extLst>
          </p:cNvPr>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09190" y="1166528"/>
            <a:ext cx="3181211" cy="2529687"/>
          </a:xfrm>
          <a:prstGeom prst="rect">
            <a:avLst/>
          </a:prstGeom>
          <a:noFill/>
        </p:spPr>
      </p:pic>
      <p:pic>
        <p:nvPicPr>
          <p:cNvPr id="3" name="图片 2">
            <a:extLst>
              <a:ext uri="{FF2B5EF4-FFF2-40B4-BE49-F238E27FC236}">
                <a16:creationId xmlns:a16="http://schemas.microsoft.com/office/drawing/2014/main" id="{6AA20D27-394B-569B-0D67-EB37399AB024}"/>
              </a:ext>
            </a:extLst>
          </p:cNvPr>
          <p:cNvPicPr>
            <a:picLocks noChangeAspect="1"/>
          </p:cNvPicPr>
          <p:nvPr/>
        </p:nvPicPr>
        <p:blipFill>
          <a:blip r:embed="rId5"/>
          <a:stretch>
            <a:fillRect/>
          </a:stretch>
        </p:blipFill>
        <p:spPr>
          <a:xfrm>
            <a:off x="4801575" y="2772381"/>
            <a:ext cx="3993550" cy="1656744"/>
          </a:xfrm>
          <a:prstGeom prst="rect">
            <a:avLst/>
          </a:prstGeom>
        </p:spPr>
      </p:pic>
      <p:sp>
        <p:nvSpPr>
          <p:cNvPr id="28" name="原创设计师QQ598969553      _5">
            <a:extLst>
              <a:ext uri="{FF2B5EF4-FFF2-40B4-BE49-F238E27FC236}">
                <a16:creationId xmlns:a16="http://schemas.microsoft.com/office/drawing/2014/main" id="{74C946C7-5A06-1AED-4849-BB79E82B1BBA}"/>
              </a:ext>
            </a:extLst>
          </p:cNvPr>
          <p:cNvSpPr/>
          <p:nvPr/>
        </p:nvSpPr>
        <p:spPr>
          <a:xfrm>
            <a:off x="4810586" y="2366892"/>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Codec </a:t>
            </a:r>
            <a:r>
              <a:rPr lang="zh-CN" altLang="en-US" sz="1400" dirty="0">
                <a:solidFill>
                  <a:srgbClr val="0D0D0D"/>
                </a:solidFill>
                <a:cs typeface="Open Sans" panose="020B0606030504020204" pitchFamily="34" charset="0"/>
              </a:rPr>
              <a:t>性能参数</a:t>
            </a:r>
            <a:endParaRPr lang="en-US" altLang="zh-CN" sz="1400" dirty="0">
              <a:solidFill>
                <a:srgbClr val="0D0D0D"/>
              </a:solidFill>
              <a:cs typeface="Open Sans" panose="020B0606030504020204" pitchFamily="34" charset="0"/>
            </a:endParaRPr>
          </a:p>
        </p:txBody>
      </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lide(fromRight)">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38910" y="1242159"/>
            <a:ext cx="6973717" cy="1200329"/>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200" dirty="0" err="1">
                <a:solidFill>
                  <a:srgbClr val="333333"/>
                </a:solidFill>
                <a:latin typeface="Microsoft yahei" panose="020B0503020204020204" pitchFamily="34" charset="-122"/>
                <a:ea typeface="Microsoft yahei" panose="020B0503020204020204" pitchFamily="34" charset="-122"/>
              </a:rPr>
              <a:t>Tensilica</a:t>
            </a:r>
            <a:r>
              <a:rPr lang="en-US" altLang="zh-CN" sz="1200" dirty="0">
                <a:solidFill>
                  <a:srgbClr val="333333"/>
                </a:solidFill>
                <a:latin typeface="Microsoft yahei" panose="020B0503020204020204" pitchFamily="34" charset="-122"/>
                <a:ea typeface="Microsoft yahei" panose="020B0503020204020204" pitchFamily="34" charset="-122"/>
              </a:rPr>
              <a:t> HiFi DSP </a:t>
            </a:r>
            <a:r>
              <a:rPr lang="zh-CN" altLang="en-US" sz="1200" dirty="0">
                <a:solidFill>
                  <a:srgbClr val="333333"/>
                </a:solidFill>
                <a:latin typeface="Microsoft yahei" panose="020B0503020204020204" pitchFamily="34" charset="-122"/>
                <a:ea typeface="Microsoft yahei" panose="020B0503020204020204" pitchFamily="34" charset="-122"/>
              </a:rPr>
              <a:t>的市场应用</a:t>
            </a:r>
            <a:endParaRPr lang="en-US" altLang="zh-CN" sz="120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en-US" altLang="zh-CN" sz="1200" b="0" i="0" dirty="0" err="1">
                <a:solidFill>
                  <a:srgbClr val="333333"/>
                </a:solidFill>
                <a:effectLst/>
                <a:latin typeface="Verdana" panose="020B0604030504040204" pitchFamily="34" charset="0"/>
              </a:rPr>
              <a:t>Tensilica</a:t>
            </a:r>
            <a:r>
              <a:rPr lang="en-US" altLang="zh-CN" sz="1200" b="0" i="0" dirty="0">
                <a:solidFill>
                  <a:srgbClr val="333333"/>
                </a:solidFill>
                <a:effectLst/>
                <a:latin typeface="Verdana" panose="020B0604030504040204" pitchFamily="34" charset="0"/>
              </a:rPr>
              <a:t> HiFi DSP</a:t>
            </a:r>
            <a:r>
              <a:rPr lang="zh-CN" altLang="en-US" sz="1200" b="0" i="0" dirty="0">
                <a:solidFill>
                  <a:srgbClr val="333333"/>
                </a:solidFill>
                <a:effectLst/>
                <a:latin typeface="Verdana" panose="020B0604030504040204" pitchFamily="34" charset="0"/>
              </a:rPr>
              <a:t>系列是许可数量最多的音频</a:t>
            </a:r>
            <a:r>
              <a:rPr lang="en-US" altLang="zh-CN" sz="1200" b="0" i="0" dirty="0">
                <a:solidFill>
                  <a:srgbClr val="333333"/>
                </a:solidFill>
                <a:effectLst/>
                <a:latin typeface="Verdana" panose="020B0604030504040204" pitchFamily="34" charset="0"/>
              </a:rPr>
              <a:t>/</a:t>
            </a:r>
            <a:r>
              <a:rPr lang="zh-CN" altLang="en-US" sz="1200" b="0" i="0" dirty="0">
                <a:solidFill>
                  <a:srgbClr val="333333"/>
                </a:solidFill>
                <a:effectLst/>
                <a:latin typeface="Verdana" panose="020B0604030504040204" pitchFamily="34" charset="0"/>
              </a:rPr>
              <a:t>声音</a:t>
            </a:r>
            <a:r>
              <a:rPr lang="en-US" altLang="zh-CN" sz="1200" b="0" i="0" dirty="0">
                <a:solidFill>
                  <a:srgbClr val="333333"/>
                </a:solidFill>
                <a:effectLst/>
                <a:latin typeface="Verdana" panose="020B0604030504040204" pitchFamily="34" charset="0"/>
              </a:rPr>
              <a:t>/</a:t>
            </a:r>
            <a:r>
              <a:rPr lang="zh-CN" altLang="en-US" sz="1200" b="0" i="0" dirty="0">
                <a:solidFill>
                  <a:srgbClr val="333333"/>
                </a:solidFill>
                <a:effectLst/>
                <a:latin typeface="Verdana" panose="020B0604030504040204" pitchFamily="34" charset="0"/>
              </a:rPr>
              <a:t>语音处理器</a:t>
            </a:r>
            <a:endParaRPr lang="en-US" altLang="zh-CN" sz="120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200" b="0" i="0" dirty="0">
                <a:solidFill>
                  <a:srgbClr val="333333"/>
                </a:solidFill>
                <a:effectLst/>
                <a:latin typeface="Verdana" panose="020B0604030504040204" pitchFamily="34" charset="0"/>
              </a:rPr>
              <a:t>支持超过</a:t>
            </a:r>
            <a:r>
              <a:rPr lang="en-US" altLang="zh-CN" sz="1200" b="0" i="0" dirty="0">
                <a:solidFill>
                  <a:srgbClr val="333333"/>
                </a:solidFill>
                <a:effectLst/>
                <a:latin typeface="Verdana" panose="020B0604030504040204" pitchFamily="34" charset="0"/>
              </a:rPr>
              <a:t>300</a:t>
            </a:r>
            <a:r>
              <a:rPr lang="zh-CN" altLang="en-US" sz="1200" b="0" i="0" dirty="0">
                <a:solidFill>
                  <a:srgbClr val="333333"/>
                </a:solidFill>
                <a:effectLst/>
                <a:latin typeface="Verdana" panose="020B0604030504040204" pitchFamily="34" charset="0"/>
              </a:rPr>
              <a:t>款认证软件包，</a:t>
            </a:r>
            <a:endParaRPr lang="en-US" altLang="zh-CN" sz="120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200" b="0" i="0" dirty="0">
                <a:solidFill>
                  <a:srgbClr val="333333"/>
                </a:solidFill>
                <a:effectLst/>
                <a:latin typeface="Verdana" panose="020B0604030504040204" pitchFamily="34" charset="0"/>
              </a:rPr>
              <a:t>已有</a:t>
            </a:r>
            <a:r>
              <a:rPr lang="en-US" altLang="zh-CN" sz="1200" b="0" i="0" dirty="0">
                <a:solidFill>
                  <a:srgbClr val="333333"/>
                </a:solidFill>
                <a:effectLst/>
                <a:latin typeface="Verdana" panose="020B0604030504040204" pitchFamily="34" charset="0"/>
              </a:rPr>
              <a:t>125</a:t>
            </a:r>
            <a:r>
              <a:rPr lang="zh-CN" altLang="en-US" sz="1200" b="0" i="0" dirty="0">
                <a:solidFill>
                  <a:srgbClr val="333333"/>
                </a:solidFill>
                <a:effectLst/>
                <a:latin typeface="Verdana" panose="020B0604030504040204" pitchFamily="34" charset="0"/>
              </a:rPr>
              <a:t>家以上软件合作伙伴参与</a:t>
            </a:r>
            <a:r>
              <a:rPr lang="en-US" altLang="zh-CN" sz="1200" b="0" i="0" dirty="0" err="1">
                <a:solidFill>
                  <a:srgbClr val="333333"/>
                </a:solidFill>
                <a:effectLst/>
                <a:latin typeface="Verdana" panose="020B0604030504040204" pitchFamily="34" charset="0"/>
              </a:rPr>
              <a:t>Tensilica</a:t>
            </a:r>
            <a:r>
              <a:rPr lang="en-US" altLang="zh-CN" sz="1200" b="0" i="0" dirty="0">
                <a:solidFill>
                  <a:srgbClr val="333333"/>
                </a:solidFill>
                <a:effectLst/>
                <a:latin typeface="Verdana" panose="020B0604030504040204" pitchFamily="34" charset="0"/>
              </a:rPr>
              <a:t> </a:t>
            </a:r>
            <a:r>
              <a:rPr lang="en-US" altLang="zh-CN" sz="1200" b="0" i="0" dirty="0" err="1">
                <a:solidFill>
                  <a:srgbClr val="333333"/>
                </a:solidFill>
                <a:effectLst/>
                <a:latin typeface="Verdana" panose="020B0604030504040204" pitchFamily="34" charset="0"/>
              </a:rPr>
              <a:t>Xtensions</a:t>
            </a:r>
            <a:r>
              <a:rPr lang="en-US" altLang="zh-CN" sz="1200" b="0" i="0" dirty="0">
                <a:solidFill>
                  <a:srgbClr val="333333"/>
                </a:solidFill>
                <a:effectLst/>
                <a:latin typeface="Verdana" panose="020B0604030504040204" pitchFamily="34" charset="0"/>
              </a:rPr>
              <a:t>™</a:t>
            </a:r>
            <a:r>
              <a:rPr lang="zh-CN" altLang="en-US" sz="1200" b="0" i="0" dirty="0">
                <a:solidFill>
                  <a:srgbClr val="333333"/>
                </a:solidFill>
                <a:effectLst/>
                <a:latin typeface="Verdana" panose="020B0604030504040204" pitchFamily="34" charset="0"/>
              </a:rPr>
              <a:t>伙伴计划。</a:t>
            </a:r>
            <a:endParaRPr lang="en-US" altLang="zh-CN" sz="1200" dirty="0">
              <a:solidFill>
                <a:srgbClr val="333333"/>
              </a:solidFill>
              <a:latin typeface="Verdana" panose="020B0604030504040204" pitchFamily="34" charset="0"/>
            </a:endParaRPr>
          </a:p>
          <a:p>
            <a:pPr marL="1028700" lvl="1">
              <a:buFont typeface="Arial" panose="020B0604020202020204" pitchFamily="34" charset="0"/>
              <a:buChar char="•"/>
            </a:pPr>
            <a:r>
              <a:rPr lang="en-US" altLang="zh-CN" sz="1200" b="0" i="0" dirty="0">
                <a:solidFill>
                  <a:srgbClr val="333333"/>
                </a:solidFill>
                <a:effectLst/>
                <a:latin typeface="Verdana" panose="020B0604030504040204" pitchFamily="34" charset="0"/>
              </a:rPr>
              <a:t>100</a:t>
            </a:r>
            <a:r>
              <a:rPr lang="zh-CN" altLang="en-US" sz="1200" b="0" i="0" dirty="0">
                <a:solidFill>
                  <a:srgbClr val="333333"/>
                </a:solidFill>
                <a:effectLst/>
                <a:latin typeface="Verdana" panose="020B0604030504040204" pitchFamily="34" charset="0"/>
              </a:rPr>
              <a:t>多家顶级半导体公司和系统</a:t>
            </a:r>
            <a:r>
              <a:rPr lang="en-US" altLang="zh-CN" sz="1200" b="0" i="0" dirty="0">
                <a:solidFill>
                  <a:srgbClr val="333333"/>
                </a:solidFill>
                <a:effectLst/>
                <a:latin typeface="Verdana" panose="020B0604030504040204" pitchFamily="34" charset="0"/>
              </a:rPr>
              <a:t>OEM</a:t>
            </a:r>
            <a:r>
              <a:rPr lang="zh-CN" altLang="en-US" sz="1200" b="0" i="0" dirty="0">
                <a:solidFill>
                  <a:srgbClr val="333333"/>
                </a:solidFill>
                <a:effectLst/>
                <a:latin typeface="Verdana" panose="020B0604030504040204" pitchFamily="34" charset="0"/>
              </a:rPr>
              <a:t>为其音频、声音和语音产品选择了 </a:t>
            </a:r>
            <a:r>
              <a:rPr lang="en-US" altLang="zh-CN" sz="1200" b="0" i="0" dirty="0" err="1">
                <a:solidFill>
                  <a:srgbClr val="333333"/>
                </a:solidFill>
                <a:effectLst/>
                <a:latin typeface="Verdana" panose="020B0604030504040204" pitchFamily="34" charset="0"/>
              </a:rPr>
              <a:t>Tensilica</a:t>
            </a:r>
            <a:r>
              <a:rPr lang="en-US" altLang="zh-CN" sz="1200" b="0" i="0" dirty="0">
                <a:solidFill>
                  <a:srgbClr val="333333"/>
                </a:solidFill>
                <a:effectLst/>
                <a:latin typeface="Verdana" panose="020B0604030504040204" pitchFamily="34" charset="0"/>
              </a:rPr>
              <a:t> HiFi DSP</a:t>
            </a:r>
            <a:r>
              <a:rPr lang="en-US" altLang="zh-CN" sz="1200" dirty="0">
                <a:solidFill>
                  <a:srgbClr val="333333"/>
                </a:solidFill>
                <a:latin typeface="Microsoft yahei" panose="020B0503020204020204" pitchFamily="34" charset="-122"/>
                <a:ea typeface="Microsoft yahei" panose="020B0503020204020204" pitchFamily="34" charset="-122"/>
              </a:rPr>
              <a:t>	</a:t>
            </a: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err="1">
                <a:solidFill>
                  <a:srgbClr val="333333"/>
                </a:solidFill>
                <a:latin typeface="Microsoft yahei" panose="020B0503020204020204" pitchFamily="34" charset="-122"/>
                <a:ea typeface="Microsoft yahei" panose="020B0503020204020204" pitchFamily="34" charset="-122"/>
              </a:rPr>
              <a:t>Tensilica</a:t>
            </a:r>
            <a:r>
              <a:rPr lang="en-US" altLang="zh-CN" sz="2400" dirty="0">
                <a:solidFill>
                  <a:srgbClr val="333333"/>
                </a:solidFill>
                <a:latin typeface="Microsoft yahei" panose="020B0503020204020204" pitchFamily="34" charset="-122"/>
                <a:ea typeface="Microsoft yahei" panose="020B0503020204020204" pitchFamily="34" charset="-122"/>
              </a:rPr>
              <a:t> HiFi </a:t>
            </a:r>
            <a:r>
              <a:rPr lang="zh-CN" altLang="en-US" sz="2400" dirty="0">
                <a:solidFill>
                  <a:srgbClr val="333333"/>
                </a:solidFill>
                <a:latin typeface="Microsoft yahei" panose="020B0503020204020204" pitchFamily="34" charset="-122"/>
                <a:ea typeface="Microsoft yahei" panose="020B0503020204020204" pitchFamily="34" charset="-122"/>
              </a:rPr>
              <a:t>内核简介</a:t>
            </a:r>
            <a:endParaRPr lang="zh-CN" altLang="en-US" sz="2400" b="1" dirty="0"/>
          </a:p>
        </p:txBody>
      </p:sp>
      <p:sp>
        <p:nvSpPr>
          <p:cNvPr id="19" name="日期占位符 1">
            <a:extLst>
              <a:ext uri="{FF2B5EF4-FFF2-40B4-BE49-F238E27FC236}">
                <a16:creationId xmlns:a16="http://schemas.microsoft.com/office/drawing/2014/main" id="{919FF3CA-C44D-6230-4DE0-87CA78E4C507}"/>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20" name="页脚占位符 3">
            <a:extLst>
              <a:ext uri="{FF2B5EF4-FFF2-40B4-BE49-F238E27FC236}">
                <a16:creationId xmlns:a16="http://schemas.microsoft.com/office/drawing/2014/main" id="{A4899800-E392-778D-242E-334F30B9996E}"/>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24" name="灯片编号占位符 4">
            <a:extLst>
              <a:ext uri="{FF2B5EF4-FFF2-40B4-BE49-F238E27FC236}">
                <a16:creationId xmlns:a16="http://schemas.microsoft.com/office/drawing/2014/main" id="{451C8BAA-8610-F18C-0E12-C37C3C76F8BE}"/>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F5560ED0-C1E4-4142-BE2B-6BC83C49AA4D}" type="slidenum">
              <a:rPr lang="zh-CN" altLang="en-US" sz="900" smtClean="0">
                <a:solidFill>
                  <a:schemeClr val="tx1">
                    <a:lumMod val="50000"/>
                    <a:lumOff val="50000"/>
                  </a:schemeClr>
                </a:solidFill>
              </a:rPr>
              <a:pPr algn="r">
                <a:defRPr/>
              </a:pPr>
              <a:t>4</a:t>
            </a:fld>
            <a:endParaRPr lang="zh-CN" altLang="en-US" sz="900" dirty="0">
              <a:solidFill>
                <a:schemeClr val="tx1">
                  <a:lumMod val="50000"/>
                  <a:lumOff val="50000"/>
                </a:schemeClr>
              </a:solidFill>
            </a:endParaRPr>
          </a:p>
        </p:txBody>
      </p:sp>
      <p:sp>
        <p:nvSpPr>
          <p:cNvPr id="23" name="原创设计师QQ598969553      _6">
            <a:extLst>
              <a:ext uri="{FF2B5EF4-FFF2-40B4-BE49-F238E27FC236}">
                <a16:creationId xmlns:a16="http://schemas.microsoft.com/office/drawing/2014/main" id="{68D17E99-0F99-AC48-6B51-B809A4242B48}"/>
              </a:ext>
            </a:extLst>
          </p:cNvPr>
          <p:cNvSpPr>
            <a:spLocks noChangeArrowheads="1"/>
          </p:cNvSpPr>
          <p:nvPr/>
        </p:nvSpPr>
        <p:spPr bwMode="auto">
          <a:xfrm>
            <a:off x="538910" y="2629349"/>
            <a:ext cx="3985590" cy="1754326"/>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200" dirty="0">
                <a:solidFill>
                  <a:srgbClr val="333333"/>
                </a:solidFill>
                <a:latin typeface="Microsoft yahei" panose="020B0503020204020204" pitchFamily="34" charset="-122"/>
                <a:ea typeface="Microsoft yahei" panose="020B0503020204020204" pitchFamily="34" charset="-122"/>
              </a:rPr>
              <a:t>HiFi3 </a:t>
            </a:r>
            <a:r>
              <a:rPr lang="zh-CN" altLang="en-US" sz="1200" dirty="0">
                <a:solidFill>
                  <a:srgbClr val="333333"/>
                </a:solidFill>
                <a:latin typeface="Microsoft yahei" panose="020B0503020204020204" pitchFamily="34" charset="-122"/>
                <a:ea typeface="Microsoft yahei" panose="020B0503020204020204" pitchFamily="34" charset="-122"/>
              </a:rPr>
              <a:t>架构</a:t>
            </a:r>
            <a:endParaRPr lang="en-US" altLang="zh-CN" sz="12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200" dirty="0">
                <a:solidFill>
                  <a:srgbClr val="333333"/>
                </a:solidFill>
                <a:latin typeface="Verdana" panose="020B0604030504040204" pitchFamily="34" charset="0"/>
              </a:rPr>
              <a:t>支持 </a:t>
            </a:r>
            <a:r>
              <a:rPr lang="en-US" altLang="zh-CN" sz="1200" dirty="0">
                <a:solidFill>
                  <a:srgbClr val="333333"/>
                </a:solidFill>
                <a:latin typeface="Verdana" panose="020B0604030504040204" pitchFamily="34" charset="0"/>
              </a:rPr>
              <a:t>3</a:t>
            </a:r>
            <a:r>
              <a:rPr lang="zh-CN" altLang="en-US" sz="1200" dirty="0">
                <a:solidFill>
                  <a:srgbClr val="333333"/>
                </a:solidFill>
                <a:latin typeface="Verdana" panose="020B0604030504040204" pitchFamily="34" charset="0"/>
              </a:rPr>
              <a:t>个</a:t>
            </a:r>
            <a:r>
              <a:rPr lang="en-US" altLang="zh-CN" sz="1200" dirty="0">
                <a:solidFill>
                  <a:srgbClr val="333333"/>
                </a:solidFill>
                <a:latin typeface="Verdana" panose="020B0604030504040204" pitchFamily="34" charset="0"/>
              </a:rPr>
              <a:t>Slot</a:t>
            </a:r>
            <a:r>
              <a:rPr lang="zh-CN" altLang="en-US" sz="1200" dirty="0">
                <a:solidFill>
                  <a:srgbClr val="333333"/>
                </a:solidFill>
                <a:latin typeface="Verdana" panose="020B0604030504040204" pitchFamily="34" charset="0"/>
              </a:rPr>
              <a:t>架构，实现</a:t>
            </a:r>
            <a:r>
              <a:rPr lang="en-US" altLang="zh-CN" sz="1200" dirty="0">
                <a:solidFill>
                  <a:srgbClr val="333333"/>
                </a:solidFill>
                <a:latin typeface="Verdana" panose="020B0604030504040204" pitchFamily="34" charset="0"/>
              </a:rPr>
              <a:t>3</a:t>
            </a:r>
            <a:r>
              <a:rPr lang="zh-CN" altLang="en-US" sz="1200" dirty="0">
                <a:solidFill>
                  <a:srgbClr val="333333"/>
                </a:solidFill>
                <a:latin typeface="Verdana" panose="020B0604030504040204" pitchFamily="34" charset="0"/>
              </a:rPr>
              <a:t>路操作并行执行，大大提高指令执行效率</a:t>
            </a:r>
          </a:p>
          <a:p>
            <a:pPr marL="1028700" lvl="1">
              <a:buFont typeface="Arial" panose="020B0604020202020204" pitchFamily="34" charset="0"/>
              <a:buChar char="•"/>
            </a:pPr>
            <a:r>
              <a:rPr lang="en-US" altLang="zh-CN" sz="1200" dirty="0">
                <a:solidFill>
                  <a:srgbClr val="333333"/>
                </a:solidFill>
                <a:latin typeface="Verdana" panose="020B0604030504040204" pitchFamily="34" charset="0"/>
              </a:rPr>
              <a:t>Slot 0 </a:t>
            </a:r>
            <a:r>
              <a:rPr lang="zh-CN" altLang="en-US" sz="1200" dirty="0">
                <a:solidFill>
                  <a:srgbClr val="333333"/>
                </a:solidFill>
                <a:latin typeface="Verdana" panose="020B0604030504040204" pitchFamily="34" charset="0"/>
              </a:rPr>
              <a:t>支持实现 </a:t>
            </a:r>
            <a:r>
              <a:rPr lang="en-US" altLang="zh-CN" sz="1200" dirty="0">
                <a:solidFill>
                  <a:srgbClr val="333333"/>
                </a:solidFill>
                <a:latin typeface="Verdana" panose="020B0604030504040204" pitchFamily="34" charset="0"/>
              </a:rPr>
              <a:t>DSP</a:t>
            </a:r>
            <a:r>
              <a:rPr lang="zh-CN" altLang="en-US" sz="1200" dirty="0">
                <a:solidFill>
                  <a:srgbClr val="333333"/>
                </a:solidFill>
                <a:latin typeface="Verdana" panose="020B0604030504040204" pitchFamily="34" charset="0"/>
              </a:rPr>
              <a:t>加载和存储，位流和霍夫曼操作，以及核心操作在</a:t>
            </a:r>
            <a:r>
              <a:rPr lang="en-US" altLang="zh-CN" sz="1200" dirty="0">
                <a:solidFill>
                  <a:srgbClr val="333333"/>
                </a:solidFill>
                <a:latin typeface="Verdana" panose="020B0604030504040204" pitchFamily="34" charset="0"/>
              </a:rPr>
              <a:t>VLIW</a:t>
            </a:r>
            <a:r>
              <a:rPr lang="zh-CN" altLang="en-US" sz="1200" dirty="0">
                <a:solidFill>
                  <a:srgbClr val="333333"/>
                </a:solidFill>
                <a:latin typeface="Verdana" panose="020B0604030504040204" pitchFamily="34" charset="0"/>
              </a:rPr>
              <a:t>指令。</a:t>
            </a:r>
          </a:p>
          <a:p>
            <a:pPr marL="1028700" lvl="1">
              <a:buFont typeface="Arial" panose="020B0604020202020204" pitchFamily="34" charset="0"/>
              <a:buChar char="•"/>
            </a:pPr>
            <a:r>
              <a:rPr lang="en-US" altLang="zh-CN" sz="1200" dirty="0">
                <a:solidFill>
                  <a:srgbClr val="333333"/>
                </a:solidFill>
                <a:latin typeface="Verdana" panose="020B0604030504040204" pitchFamily="34" charset="0"/>
              </a:rPr>
              <a:t>Slot 1</a:t>
            </a:r>
            <a:r>
              <a:rPr lang="zh-CN" altLang="en-US" sz="1200" dirty="0">
                <a:solidFill>
                  <a:srgbClr val="333333"/>
                </a:solidFill>
                <a:latin typeface="Verdana" panose="020B0604030504040204" pitchFamily="34" charset="0"/>
              </a:rPr>
              <a:t>支持浮点操作的实现。</a:t>
            </a:r>
          </a:p>
          <a:p>
            <a:pPr marL="1028700" lvl="1">
              <a:buFont typeface="Arial" panose="020B0604020202020204" pitchFamily="34" charset="0"/>
              <a:buChar char="•"/>
            </a:pPr>
            <a:r>
              <a:rPr lang="en-US" altLang="zh-CN" sz="1200" dirty="0">
                <a:solidFill>
                  <a:srgbClr val="333333"/>
                </a:solidFill>
                <a:latin typeface="Verdana" panose="020B0604030504040204" pitchFamily="34" charset="0"/>
              </a:rPr>
              <a:t>Slot 1 &amp; Slot 2 </a:t>
            </a:r>
            <a:r>
              <a:rPr lang="zh-CN" altLang="en-US" sz="1200" dirty="0">
                <a:solidFill>
                  <a:srgbClr val="333333"/>
                </a:solidFill>
                <a:latin typeface="Verdana" panose="020B0604030504040204" pitchFamily="34" charset="0"/>
              </a:rPr>
              <a:t>实现 </a:t>
            </a:r>
            <a:r>
              <a:rPr lang="en-US" altLang="zh-CN" sz="1200" dirty="0">
                <a:solidFill>
                  <a:srgbClr val="333333"/>
                </a:solidFill>
                <a:latin typeface="Verdana" panose="020B0604030504040204" pitchFamily="34" charset="0"/>
              </a:rPr>
              <a:t>DSP</a:t>
            </a:r>
            <a:r>
              <a:rPr lang="zh-CN" altLang="en-US" sz="1200" dirty="0">
                <a:solidFill>
                  <a:srgbClr val="333333"/>
                </a:solidFill>
                <a:latin typeface="Verdana" panose="020B0604030504040204" pitchFamily="34" charset="0"/>
              </a:rPr>
              <a:t>的</a:t>
            </a:r>
            <a:r>
              <a:rPr lang="en-US" altLang="zh-CN" sz="1200" dirty="0">
                <a:solidFill>
                  <a:srgbClr val="333333"/>
                </a:solidFill>
                <a:latin typeface="Verdana" panose="020B0604030504040204" pitchFamily="34" charset="0"/>
              </a:rPr>
              <a:t>MAC</a:t>
            </a:r>
            <a:r>
              <a:rPr lang="zh-CN" altLang="en-US" sz="1200" dirty="0">
                <a:solidFill>
                  <a:srgbClr val="333333"/>
                </a:solidFill>
                <a:latin typeface="Verdana" panose="020B0604030504040204" pitchFamily="34" charset="0"/>
              </a:rPr>
              <a:t>和</a:t>
            </a:r>
            <a:r>
              <a:rPr lang="en-US" altLang="zh-CN" sz="1200" dirty="0">
                <a:solidFill>
                  <a:srgbClr val="333333"/>
                </a:solidFill>
                <a:latin typeface="Verdana" panose="020B0604030504040204" pitchFamily="34" charset="0"/>
              </a:rPr>
              <a:t>ALU</a:t>
            </a:r>
            <a:r>
              <a:rPr lang="zh-CN" altLang="en-US" sz="1200" dirty="0">
                <a:solidFill>
                  <a:srgbClr val="333333"/>
                </a:solidFill>
                <a:latin typeface="Verdana" panose="020B0604030504040204" pitchFamily="34" charset="0"/>
              </a:rPr>
              <a:t>操作。</a:t>
            </a:r>
            <a:endParaRPr lang="en-US" altLang="zh-CN" sz="1200" dirty="0">
              <a:solidFill>
                <a:srgbClr val="333333"/>
              </a:solidFill>
              <a:latin typeface="Verdana" panose="020B0604030504040204" pitchFamily="34" charset="0"/>
            </a:endParaRPr>
          </a:p>
        </p:txBody>
      </p:sp>
      <p:pic>
        <p:nvPicPr>
          <p:cNvPr id="25" name="图片 24">
            <a:extLst>
              <a:ext uri="{FF2B5EF4-FFF2-40B4-BE49-F238E27FC236}">
                <a16:creationId xmlns:a16="http://schemas.microsoft.com/office/drawing/2014/main" id="{82B4B616-56CF-9C76-3898-6D1BFE854840}"/>
              </a:ext>
            </a:extLst>
          </p:cNvPr>
          <p:cNvPicPr>
            <a:picLocks noChangeAspect="1"/>
          </p:cNvPicPr>
          <p:nvPr/>
        </p:nvPicPr>
        <p:blipFill>
          <a:blip r:embed="rId4">
            <a:duotone>
              <a:schemeClr val="accent3">
                <a:shade val="45000"/>
                <a:satMod val="135000"/>
              </a:schemeClr>
              <a:prstClr val="white"/>
            </a:duotone>
          </a:blip>
          <a:stretch>
            <a:fillRect/>
          </a:stretch>
        </p:blipFill>
        <p:spPr>
          <a:xfrm>
            <a:off x="4572000" y="2514151"/>
            <a:ext cx="3787220" cy="1811925"/>
          </a:xfrm>
          <a:prstGeom prst="rect">
            <a:avLst/>
          </a:prstGeom>
        </p:spPr>
      </p:pic>
    </p:spTree>
  </p:cSld>
  <p:clrMapOvr>
    <a:masterClrMapping/>
  </p:clrMapOvr>
  <p:transition advClick="0" advTm="5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333333"/>
                </a:solidFill>
                <a:latin typeface="Microsoft yahei" panose="020B0503020204020204" pitchFamily="34" charset="-122"/>
                <a:ea typeface="Microsoft yahei" panose="020B0503020204020204" pitchFamily="34" charset="-122"/>
              </a:rPr>
              <a:t>SNC8600 </a:t>
            </a:r>
            <a:r>
              <a:rPr lang="zh-CN" altLang="en-US" sz="2400" dirty="0">
                <a:solidFill>
                  <a:srgbClr val="333333"/>
                </a:solidFill>
                <a:latin typeface="Microsoft yahei" panose="020B0503020204020204" pitchFamily="34" charset="-122"/>
                <a:ea typeface="Microsoft yahei" panose="020B0503020204020204" pitchFamily="34" charset="-122"/>
              </a:rPr>
              <a:t>资源介绍</a:t>
            </a:r>
            <a:endParaRPr lang="zh-CN" altLang="en-US" sz="2400" b="1" dirty="0"/>
          </a:p>
        </p:txBody>
      </p:sp>
      <p:sp>
        <p:nvSpPr>
          <p:cNvPr id="19" name="日期占位符 1">
            <a:extLst>
              <a:ext uri="{FF2B5EF4-FFF2-40B4-BE49-F238E27FC236}">
                <a16:creationId xmlns:a16="http://schemas.microsoft.com/office/drawing/2014/main" id="{919FF3CA-C44D-6230-4DE0-87CA78E4C507}"/>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20" name="页脚占位符 3">
            <a:extLst>
              <a:ext uri="{FF2B5EF4-FFF2-40B4-BE49-F238E27FC236}">
                <a16:creationId xmlns:a16="http://schemas.microsoft.com/office/drawing/2014/main" id="{A4899800-E392-778D-242E-334F30B9996E}"/>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24" name="灯片编号占位符 4">
            <a:extLst>
              <a:ext uri="{FF2B5EF4-FFF2-40B4-BE49-F238E27FC236}">
                <a16:creationId xmlns:a16="http://schemas.microsoft.com/office/drawing/2014/main" id="{451C8BAA-8610-F18C-0E12-C37C3C76F8BE}"/>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F5560ED0-C1E4-4142-BE2B-6BC83C49AA4D}" type="slidenum">
              <a:rPr lang="zh-CN" altLang="en-US" sz="900" smtClean="0">
                <a:solidFill>
                  <a:schemeClr val="tx1">
                    <a:lumMod val="50000"/>
                    <a:lumOff val="50000"/>
                  </a:schemeClr>
                </a:solidFill>
              </a:rPr>
              <a:pPr algn="r">
                <a:defRPr/>
              </a:pPr>
              <a:t>5</a:t>
            </a:fld>
            <a:endParaRPr lang="zh-CN" altLang="en-US" sz="900" dirty="0">
              <a:solidFill>
                <a:schemeClr val="tx1">
                  <a:lumMod val="50000"/>
                  <a:lumOff val="50000"/>
                </a:schemeClr>
              </a:solidFill>
            </a:endParaRPr>
          </a:p>
        </p:txBody>
      </p:sp>
      <p:grpSp>
        <p:nvGrpSpPr>
          <p:cNvPr id="10" name="Group127">
            <a:extLst>
              <a:ext uri="{FF2B5EF4-FFF2-40B4-BE49-F238E27FC236}">
                <a16:creationId xmlns:a16="http://schemas.microsoft.com/office/drawing/2014/main" id="{0E4A81A0-CF83-F8BC-220B-C065C1137ACD}"/>
              </a:ext>
            </a:extLst>
          </p:cNvPr>
          <p:cNvGrpSpPr/>
          <p:nvPr/>
        </p:nvGrpSpPr>
        <p:grpSpPr>
          <a:xfrm>
            <a:off x="405094" y="1057951"/>
            <a:ext cx="8168109" cy="3709312"/>
            <a:chOff x="336474" y="1091553"/>
            <a:chExt cx="9496973" cy="4403629"/>
          </a:xfrm>
        </p:grpSpPr>
        <p:sp>
          <p:nvSpPr>
            <p:cNvPr id="11" name="任意多边形: 形状 10">
              <a:extLst>
                <a:ext uri="{FF2B5EF4-FFF2-40B4-BE49-F238E27FC236}">
                  <a16:creationId xmlns:a16="http://schemas.microsoft.com/office/drawing/2014/main" id="{8330278B-9F18-9F45-A416-17AFDABCC9B0}"/>
                </a:ext>
              </a:extLst>
            </p:cNvPr>
            <p:cNvSpPr/>
            <p:nvPr/>
          </p:nvSpPr>
          <p:spPr>
            <a:xfrm>
              <a:off x="4273034" y="1867150"/>
              <a:ext cx="1209379" cy="1211925"/>
            </a:xfrm>
            <a:custGeom>
              <a:avLst/>
              <a:gdLst/>
              <a:ahLst/>
              <a:cxnLst/>
              <a:rect l="0" t="0" r="0" b="0"/>
              <a:pathLst>
                <a:path w="1209379" h="1211925">
                  <a:moveTo>
                    <a:pt x="0" y="296082"/>
                  </a:moveTo>
                  <a:lnTo>
                    <a:pt x="300069" y="296082"/>
                  </a:lnTo>
                  <a:cubicBezTo>
                    <a:pt x="300069" y="296082"/>
                    <a:pt x="380129" y="295357"/>
                    <a:pt x="389750" y="264830"/>
                  </a:cubicBezTo>
                  <a:cubicBezTo>
                    <a:pt x="389750" y="264830"/>
                    <a:pt x="396868" y="249567"/>
                    <a:pt x="383040" y="232124"/>
                  </a:cubicBezTo>
                  <a:cubicBezTo>
                    <a:pt x="383040" y="232124"/>
                    <a:pt x="365573" y="200871"/>
                    <a:pt x="347378" y="184880"/>
                  </a:cubicBezTo>
                  <a:cubicBezTo>
                    <a:pt x="329183" y="168890"/>
                    <a:pt x="315353" y="99843"/>
                    <a:pt x="347378" y="56234"/>
                  </a:cubicBezTo>
                  <a:cubicBezTo>
                    <a:pt x="379401" y="12625"/>
                    <a:pt x="423798" y="0"/>
                    <a:pt x="468195" y="0"/>
                  </a:cubicBezTo>
                  <a:cubicBezTo>
                    <a:pt x="512592" y="7537"/>
                    <a:pt x="551893" y="22800"/>
                    <a:pt x="575912" y="70770"/>
                  </a:cubicBezTo>
                  <a:cubicBezTo>
                    <a:pt x="599930" y="118740"/>
                    <a:pt x="588286" y="162350"/>
                    <a:pt x="559899" y="195783"/>
                  </a:cubicBezTo>
                  <a:cubicBezTo>
                    <a:pt x="531515" y="229217"/>
                    <a:pt x="520598" y="251020"/>
                    <a:pt x="523510" y="259743"/>
                  </a:cubicBezTo>
                  <a:cubicBezTo>
                    <a:pt x="526421" y="268464"/>
                    <a:pt x="530789" y="280820"/>
                    <a:pt x="557716" y="289541"/>
                  </a:cubicBezTo>
                  <a:cubicBezTo>
                    <a:pt x="584646" y="298264"/>
                    <a:pt x="637777" y="296082"/>
                    <a:pt x="637777" y="296082"/>
                  </a:cubicBezTo>
                  <a:lnTo>
                    <a:pt x="916530" y="296082"/>
                  </a:lnTo>
                  <a:lnTo>
                    <a:pt x="916530" y="567185"/>
                  </a:lnTo>
                  <a:cubicBezTo>
                    <a:pt x="916530" y="567185"/>
                    <a:pt x="914348" y="667484"/>
                    <a:pt x="942005" y="679841"/>
                  </a:cubicBezTo>
                  <a:cubicBezTo>
                    <a:pt x="969661" y="692197"/>
                    <a:pt x="985674" y="674753"/>
                    <a:pt x="991564" y="668940"/>
                  </a:cubicBezTo>
                  <a:cubicBezTo>
                    <a:pt x="991564" y="668940"/>
                    <a:pt x="1035895" y="630418"/>
                    <a:pt x="1052630" y="626058"/>
                  </a:cubicBezTo>
                  <a:cubicBezTo>
                    <a:pt x="1069373" y="621696"/>
                    <a:pt x="1128326" y="609341"/>
                    <a:pt x="1175636" y="660217"/>
                  </a:cubicBezTo>
                  <a:cubicBezTo>
                    <a:pt x="1222939" y="711095"/>
                    <a:pt x="1212018" y="789587"/>
                    <a:pt x="1193831" y="821568"/>
                  </a:cubicBezTo>
                  <a:cubicBezTo>
                    <a:pt x="1175636" y="853548"/>
                    <a:pt x="1134756" y="883705"/>
                    <a:pt x="1088176" y="882413"/>
                  </a:cubicBezTo>
                  <a:cubicBezTo>
                    <a:pt x="1088176" y="882413"/>
                    <a:pt x="1047432" y="882869"/>
                    <a:pt x="1022884" y="859826"/>
                  </a:cubicBezTo>
                  <a:cubicBezTo>
                    <a:pt x="998336" y="836783"/>
                    <a:pt x="969859" y="822069"/>
                    <a:pt x="963969" y="819622"/>
                  </a:cubicBezTo>
                  <a:cubicBezTo>
                    <a:pt x="958079" y="817175"/>
                    <a:pt x="938440" y="814720"/>
                    <a:pt x="930590" y="837269"/>
                  </a:cubicBezTo>
                  <a:cubicBezTo>
                    <a:pt x="922731" y="859826"/>
                    <a:pt x="916355" y="869136"/>
                    <a:pt x="916355" y="920216"/>
                  </a:cubicBezTo>
                  <a:lnTo>
                    <a:pt x="916355" y="1211820"/>
                  </a:lnTo>
                  <a:lnTo>
                    <a:pt x="644867" y="1211820"/>
                  </a:lnTo>
                  <a:cubicBezTo>
                    <a:pt x="644867" y="1211820"/>
                    <a:pt x="530975" y="1215818"/>
                    <a:pt x="526060" y="1174565"/>
                  </a:cubicBezTo>
                  <a:cubicBezTo>
                    <a:pt x="526060" y="1174565"/>
                    <a:pt x="521530" y="1160224"/>
                    <a:pt x="534015" y="1144545"/>
                  </a:cubicBezTo>
                  <a:cubicBezTo>
                    <a:pt x="548867" y="1120764"/>
                    <a:pt x="561293" y="1108604"/>
                    <a:pt x="573968" y="1091231"/>
                  </a:cubicBezTo>
                  <a:cubicBezTo>
                    <a:pt x="573968" y="1091231"/>
                    <a:pt x="611494" y="1013308"/>
                    <a:pt x="559802" y="958459"/>
                  </a:cubicBezTo>
                  <a:cubicBezTo>
                    <a:pt x="559802" y="958459"/>
                    <a:pt x="521282" y="913786"/>
                    <a:pt x="455426" y="915032"/>
                  </a:cubicBezTo>
                  <a:cubicBezTo>
                    <a:pt x="392800" y="921234"/>
                    <a:pt x="369688" y="945805"/>
                    <a:pt x="356516" y="960944"/>
                  </a:cubicBezTo>
                  <a:cubicBezTo>
                    <a:pt x="344189" y="975110"/>
                    <a:pt x="316742" y="1020916"/>
                    <a:pt x="335889" y="1074351"/>
                  </a:cubicBezTo>
                  <a:cubicBezTo>
                    <a:pt x="335889" y="1074351"/>
                    <a:pt x="345333" y="1093214"/>
                    <a:pt x="356019" y="1106864"/>
                  </a:cubicBezTo>
                  <a:cubicBezTo>
                    <a:pt x="385096" y="1144340"/>
                    <a:pt x="406965" y="1169655"/>
                    <a:pt x="385842" y="1188762"/>
                  </a:cubicBezTo>
                  <a:cubicBezTo>
                    <a:pt x="369439" y="1205390"/>
                    <a:pt x="341853" y="1211820"/>
                    <a:pt x="300233" y="1211820"/>
                  </a:cubicBezTo>
                  <a:lnTo>
                    <a:pt x="0" y="1211820"/>
                  </a:lnTo>
                  <a:lnTo>
                    <a:pt x="0" y="925026"/>
                  </a:lnTo>
                  <a:cubicBezTo>
                    <a:pt x="0" y="925026"/>
                    <a:pt x="-1691" y="811779"/>
                    <a:pt x="39547" y="818155"/>
                  </a:cubicBezTo>
                  <a:cubicBezTo>
                    <a:pt x="39547" y="818155"/>
                    <a:pt x="65566" y="821583"/>
                    <a:pt x="94532" y="847567"/>
                  </a:cubicBezTo>
                  <a:cubicBezTo>
                    <a:pt x="123496" y="873552"/>
                    <a:pt x="156389" y="889238"/>
                    <a:pt x="205482" y="877960"/>
                  </a:cubicBezTo>
                  <a:cubicBezTo>
                    <a:pt x="254576" y="866689"/>
                    <a:pt x="280595" y="824038"/>
                    <a:pt x="287468" y="799520"/>
                  </a:cubicBezTo>
                  <a:cubicBezTo>
                    <a:pt x="294341" y="775010"/>
                    <a:pt x="312014" y="703923"/>
                    <a:pt x="247211" y="646073"/>
                  </a:cubicBezTo>
                  <a:cubicBezTo>
                    <a:pt x="247211" y="646073"/>
                    <a:pt x="204501" y="608812"/>
                    <a:pt x="148534" y="625482"/>
                  </a:cubicBezTo>
                  <a:cubicBezTo>
                    <a:pt x="148534" y="625482"/>
                    <a:pt x="118833" y="635042"/>
                    <a:pt x="99441" y="654407"/>
                  </a:cubicBezTo>
                  <a:cubicBezTo>
                    <a:pt x="80049" y="673772"/>
                    <a:pt x="55257" y="692157"/>
                    <a:pt x="36111" y="687744"/>
                  </a:cubicBezTo>
                  <a:cubicBezTo>
                    <a:pt x="16964" y="683333"/>
                    <a:pt x="3218" y="651956"/>
                    <a:pt x="0" y="620089"/>
                  </a:cubicBezTo>
                  <a:cubicBezTo>
                    <a:pt x="0" y="588223"/>
                    <a:pt x="0" y="548022"/>
                    <a:pt x="0" y="547531"/>
                  </a:cubicBezTo>
                  <a:lnTo>
                    <a:pt x="0" y="296082"/>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p>
          </p:txBody>
        </p:sp>
        <p:sp>
          <p:nvSpPr>
            <p:cNvPr id="12" name="任意多边形: 形状 11">
              <a:extLst>
                <a:ext uri="{FF2B5EF4-FFF2-40B4-BE49-F238E27FC236}">
                  <a16:creationId xmlns:a16="http://schemas.microsoft.com/office/drawing/2014/main" id="{0B823B61-DBD1-C4F2-A3A0-68D607D86F79}"/>
                </a:ext>
              </a:extLst>
            </p:cNvPr>
            <p:cNvSpPr/>
            <p:nvPr/>
          </p:nvSpPr>
          <p:spPr>
            <a:xfrm flipV="1">
              <a:off x="5189769" y="2162648"/>
              <a:ext cx="1209379" cy="1214902"/>
            </a:xfrm>
            <a:custGeom>
              <a:avLst/>
              <a:gdLst/>
              <a:ahLst/>
              <a:cxnLst/>
              <a:rect l="0" t="0" r="0" b="0"/>
              <a:pathLst>
                <a:path w="1209379" h="1214902">
                  <a:moveTo>
                    <a:pt x="0" y="297421"/>
                  </a:moveTo>
                  <a:lnTo>
                    <a:pt x="302404" y="297276"/>
                  </a:lnTo>
                  <a:cubicBezTo>
                    <a:pt x="302404" y="297276"/>
                    <a:pt x="381117" y="293668"/>
                    <a:pt x="389750" y="268305"/>
                  </a:cubicBezTo>
                  <a:cubicBezTo>
                    <a:pt x="389750" y="268305"/>
                    <a:pt x="396837" y="256379"/>
                    <a:pt x="382422" y="230773"/>
                  </a:cubicBezTo>
                  <a:cubicBezTo>
                    <a:pt x="382422" y="230773"/>
                    <a:pt x="365772" y="208400"/>
                    <a:pt x="346885" y="183045"/>
                  </a:cubicBezTo>
                  <a:cubicBezTo>
                    <a:pt x="326257" y="164152"/>
                    <a:pt x="315572" y="103248"/>
                    <a:pt x="346139" y="58998"/>
                  </a:cubicBezTo>
                  <a:cubicBezTo>
                    <a:pt x="376924" y="14434"/>
                    <a:pt x="428894" y="-1906"/>
                    <a:pt x="467912" y="0"/>
                  </a:cubicBezTo>
                  <a:cubicBezTo>
                    <a:pt x="515627" y="7043"/>
                    <a:pt x="557341" y="22754"/>
                    <a:pt x="578501" y="72422"/>
                  </a:cubicBezTo>
                  <a:cubicBezTo>
                    <a:pt x="604650" y="131338"/>
                    <a:pt x="587448" y="173846"/>
                    <a:pt x="546502" y="216119"/>
                  </a:cubicBezTo>
                  <a:cubicBezTo>
                    <a:pt x="524075" y="240221"/>
                    <a:pt x="522655" y="255720"/>
                    <a:pt x="525567" y="264458"/>
                  </a:cubicBezTo>
                  <a:cubicBezTo>
                    <a:pt x="528477" y="273193"/>
                    <a:pt x="533431" y="278405"/>
                    <a:pt x="560359" y="287142"/>
                  </a:cubicBezTo>
                  <a:cubicBezTo>
                    <a:pt x="587288" y="295878"/>
                    <a:pt x="638149" y="297608"/>
                    <a:pt x="638149" y="297608"/>
                  </a:cubicBezTo>
                  <a:lnTo>
                    <a:pt x="916902" y="297608"/>
                  </a:lnTo>
                  <a:lnTo>
                    <a:pt x="916530" y="571169"/>
                  </a:lnTo>
                  <a:cubicBezTo>
                    <a:pt x="916530" y="571169"/>
                    <a:pt x="914348" y="671639"/>
                    <a:pt x="942005" y="684015"/>
                  </a:cubicBezTo>
                  <a:cubicBezTo>
                    <a:pt x="969661" y="696391"/>
                    <a:pt x="985674" y="678919"/>
                    <a:pt x="991564" y="673095"/>
                  </a:cubicBezTo>
                  <a:cubicBezTo>
                    <a:pt x="991564" y="673095"/>
                    <a:pt x="1035895" y="634508"/>
                    <a:pt x="1052630" y="630140"/>
                  </a:cubicBezTo>
                  <a:cubicBezTo>
                    <a:pt x="1069373" y="625771"/>
                    <a:pt x="1128326" y="613396"/>
                    <a:pt x="1175636" y="664357"/>
                  </a:cubicBezTo>
                  <a:cubicBezTo>
                    <a:pt x="1222939" y="715320"/>
                    <a:pt x="1212018" y="793949"/>
                    <a:pt x="1193831" y="825983"/>
                  </a:cubicBezTo>
                  <a:cubicBezTo>
                    <a:pt x="1175636" y="858017"/>
                    <a:pt x="1134756" y="888220"/>
                    <a:pt x="1088176" y="886928"/>
                  </a:cubicBezTo>
                  <a:cubicBezTo>
                    <a:pt x="1088176" y="886928"/>
                    <a:pt x="1047432" y="887384"/>
                    <a:pt x="1022884" y="864295"/>
                  </a:cubicBezTo>
                  <a:cubicBezTo>
                    <a:pt x="998336" y="841221"/>
                    <a:pt x="969859" y="826485"/>
                    <a:pt x="963969" y="824030"/>
                  </a:cubicBezTo>
                  <a:cubicBezTo>
                    <a:pt x="958079" y="821575"/>
                    <a:pt x="938440" y="819120"/>
                    <a:pt x="930590" y="841708"/>
                  </a:cubicBezTo>
                  <a:cubicBezTo>
                    <a:pt x="922731" y="864295"/>
                    <a:pt x="916355" y="873628"/>
                    <a:pt x="916355" y="924798"/>
                  </a:cubicBezTo>
                  <a:lnTo>
                    <a:pt x="916355" y="1214731"/>
                  </a:lnTo>
                  <a:lnTo>
                    <a:pt x="644867" y="1214731"/>
                  </a:lnTo>
                  <a:cubicBezTo>
                    <a:pt x="644867" y="1214731"/>
                    <a:pt x="529988" y="1216897"/>
                    <a:pt x="526060" y="1179573"/>
                  </a:cubicBezTo>
                  <a:cubicBezTo>
                    <a:pt x="526060" y="1179573"/>
                    <a:pt x="520661" y="1167786"/>
                    <a:pt x="540789" y="1138320"/>
                  </a:cubicBezTo>
                  <a:cubicBezTo>
                    <a:pt x="560917" y="1108855"/>
                    <a:pt x="578100" y="1096087"/>
                    <a:pt x="586446" y="1071045"/>
                  </a:cubicBezTo>
                  <a:cubicBezTo>
                    <a:pt x="586446" y="1071045"/>
                    <a:pt x="602647" y="1003276"/>
                    <a:pt x="560917" y="962517"/>
                  </a:cubicBezTo>
                  <a:cubicBezTo>
                    <a:pt x="560917" y="962517"/>
                    <a:pt x="517715" y="914394"/>
                    <a:pt x="454874" y="918810"/>
                  </a:cubicBezTo>
                  <a:cubicBezTo>
                    <a:pt x="392037" y="923225"/>
                    <a:pt x="366017" y="949749"/>
                    <a:pt x="353744" y="963992"/>
                  </a:cubicBezTo>
                  <a:cubicBezTo>
                    <a:pt x="341470" y="978234"/>
                    <a:pt x="315451" y="1026357"/>
                    <a:pt x="334598" y="1079884"/>
                  </a:cubicBezTo>
                  <a:cubicBezTo>
                    <a:pt x="334598" y="1079884"/>
                    <a:pt x="351780" y="1114753"/>
                    <a:pt x="370926" y="1132430"/>
                  </a:cubicBezTo>
                  <a:cubicBezTo>
                    <a:pt x="390072" y="1150108"/>
                    <a:pt x="401855" y="1177118"/>
                    <a:pt x="384182" y="1191847"/>
                  </a:cubicBezTo>
                  <a:cubicBezTo>
                    <a:pt x="366508" y="1206584"/>
                    <a:pt x="319379" y="1210999"/>
                    <a:pt x="300233" y="1214731"/>
                  </a:cubicBezTo>
                  <a:lnTo>
                    <a:pt x="0" y="1214731"/>
                  </a:lnTo>
                  <a:lnTo>
                    <a:pt x="0" y="929617"/>
                  </a:lnTo>
                  <a:cubicBezTo>
                    <a:pt x="0" y="929617"/>
                    <a:pt x="-1691" y="816172"/>
                    <a:pt x="39547" y="822556"/>
                  </a:cubicBezTo>
                  <a:cubicBezTo>
                    <a:pt x="39547" y="822556"/>
                    <a:pt x="65566" y="825998"/>
                    <a:pt x="94531" y="852021"/>
                  </a:cubicBezTo>
                  <a:cubicBezTo>
                    <a:pt x="123496" y="878051"/>
                    <a:pt x="156389" y="893768"/>
                    <a:pt x="205482" y="882466"/>
                  </a:cubicBezTo>
                  <a:cubicBezTo>
                    <a:pt x="254576" y="871173"/>
                    <a:pt x="277052" y="826895"/>
                    <a:pt x="285749" y="803898"/>
                  </a:cubicBezTo>
                  <a:cubicBezTo>
                    <a:pt x="292709" y="781652"/>
                    <a:pt x="307494" y="706948"/>
                    <a:pt x="250336" y="655988"/>
                  </a:cubicBezTo>
                  <a:cubicBezTo>
                    <a:pt x="250336" y="655988"/>
                    <a:pt x="209207" y="618574"/>
                    <a:pt x="150309" y="629513"/>
                  </a:cubicBezTo>
                  <a:cubicBezTo>
                    <a:pt x="150309" y="629513"/>
                    <a:pt x="118747" y="633987"/>
                    <a:pt x="99441" y="658538"/>
                  </a:cubicBezTo>
                  <a:cubicBezTo>
                    <a:pt x="80049" y="677936"/>
                    <a:pt x="55257" y="696351"/>
                    <a:pt x="36111" y="691931"/>
                  </a:cubicBezTo>
                  <a:cubicBezTo>
                    <a:pt x="12631" y="688926"/>
                    <a:pt x="3218" y="656083"/>
                    <a:pt x="0" y="624162"/>
                  </a:cubicBezTo>
                  <a:cubicBezTo>
                    <a:pt x="0" y="592242"/>
                    <a:pt x="0" y="551973"/>
                    <a:pt x="0" y="551482"/>
                  </a:cubicBezTo>
                  <a:lnTo>
                    <a:pt x="0" y="297421"/>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p>
          </p:txBody>
        </p:sp>
        <p:sp>
          <p:nvSpPr>
            <p:cNvPr id="13" name="任意多边形: 形状 12">
              <a:extLst>
                <a:ext uri="{FF2B5EF4-FFF2-40B4-BE49-F238E27FC236}">
                  <a16:creationId xmlns:a16="http://schemas.microsoft.com/office/drawing/2014/main" id="{743827FD-004F-1F0A-2888-2FAC816E3EEA}"/>
                </a:ext>
              </a:extLst>
            </p:cNvPr>
            <p:cNvSpPr/>
            <p:nvPr/>
          </p:nvSpPr>
          <p:spPr>
            <a:xfrm flipH="1">
              <a:off x="3980685" y="2780539"/>
              <a:ext cx="1209379" cy="1215003"/>
            </a:xfrm>
            <a:custGeom>
              <a:avLst/>
              <a:gdLst/>
              <a:ahLst/>
              <a:cxnLst/>
              <a:rect l="0" t="0" r="0" b="0"/>
              <a:pathLst>
                <a:path w="1209379" h="1215003">
                  <a:moveTo>
                    <a:pt x="0" y="299843"/>
                  </a:moveTo>
                  <a:lnTo>
                    <a:pt x="300069" y="299843"/>
                  </a:lnTo>
                  <a:cubicBezTo>
                    <a:pt x="300069" y="299843"/>
                    <a:pt x="381949" y="294951"/>
                    <a:pt x="389404" y="267450"/>
                  </a:cubicBezTo>
                  <a:cubicBezTo>
                    <a:pt x="389404" y="267450"/>
                    <a:pt x="396868" y="253249"/>
                    <a:pt x="383040" y="235776"/>
                  </a:cubicBezTo>
                  <a:cubicBezTo>
                    <a:pt x="383040" y="235776"/>
                    <a:pt x="363294" y="210917"/>
                    <a:pt x="347378" y="188453"/>
                  </a:cubicBezTo>
                  <a:cubicBezTo>
                    <a:pt x="330693" y="164907"/>
                    <a:pt x="315353" y="101385"/>
                    <a:pt x="347378" y="57703"/>
                  </a:cubicBezTo>
                  <a:cubicBezTo>
                    <a:pt x="379401" y="14021"/>
                    <a:pt x="424082" y="-1757"/>
                    <a:pt x="468195" y="0"/>
                  </a:cubicBezTo>
                  <a:cubicBezTo>
                    <a:pt x="512419" y="8295"/>
                    <a:pt x="552175" y="23902"/>
                    <a:pt x="575791" y="72152"/>
                  </a:cubicBezTo>
                  <a:cubicBezTo>
                    <a:pt x="597692" y="116898"/>
                    <a:pt x="588286" y="165885"/>
                    <a:pt x="559899" y="199375"/>
                  </a:cubicBezTo>
                  <a:cubicBezTo>
                    <a:pt x="531515" y="232864"/>
                    <a:pt x="520598" y="254705"/>
                    <a:pt x="523510" y="263442"/>
                  </a:cubicBezTo>
                  <a:cubicBezTo>
                    <a:pt x="526421" y="272178"/>
                    <a:pt x="535252" y="285163"/>
                    <a:pt x="557152" y="291689"/>
                  </a:cubicBezTo>
                  <a:cubicBezTo>
                    <a:pt x="584284" y="299772"/>
                    <a:pt x="637777" y="299843"/>
                    <a:pt x="637777" y="299843"/>
                  </a:cubicBezTo>
                  <a:lnTo>
                    <a:pt x="917054" y="299432"/>
                  </a:lnTo>
                  <a:lnTo>
                    <a:pt x="917343" y="581606"/>
                  </a:lnTo>
                  <a:cubicBezTo>
                    <a:pt x="917343" y="581606"/>
                    <a:pt x="914348" y="671870"/>
                    <a:pt x="942005" y="684247"/>
                  </a:cubicBezTo>
                  <a:cubicBezTo>
                    <a:pt x="969661" y="696624"/>
                    <a:pt x="985674" y="679150"/>
                    <a:pt x="991564" y="673327"/>
                  </a:cubicBezTo>
                  <a:cubicBezTo>
                    <a:pt x="991564" y="673327"/>
                    <a:pt x="1035895" y="634741"/>
                    <a:pt x="1052630" y="630372"/>
                  </a:cubicBezTo>
                  <a:cubicBezTo>
                    <a:pt x="1069373" y="626004"/>
                    <a:pt x="1128326" y="613628"/>
                    <a:pt x="1175636" y="664590"/>
                  </a:cubicBezTo>
                  <a:cubicBezTo>
                    <a:pt x="1222939" y="715552"/>
                    <a:pt x="1212018" y="794177"/>
                    <a:pt x="1193831" y="826211"/>
                  </a:cubicBezTo>
                  <a:cubicBezTo>
                    <a:pt x="1175636" y="858245"/>
                    <a:pt x="1134756" y="888455"/>
                    <a:pt x="1088176" y="887163"/>
                  </a:cubicBezTo>
                  <a:cubicBezTo>
                    <a:pt x="1088176" y="887163"/>
                    <a:pt x="1047432" y="887612"/>
                    <a:pt x="1022884" y="864530"/>
                  </a:cubicBezTo>
                  <a:cubicBezTo>
                    <a:pt x="998336" y="841449"/>
                    <a:pt x="969859" y="826720"/>
                    <a:pt x="963969" y="824266"/>
                  </a:cubicBezTo>
                  <a:cubicBezTo>
                    <a:pt x="958079" y="821811"/>
                    <a:pt x="938440" y="819348"/>
                    <a:pt x="930590" y="841943"/>
                  </a:cubicBezTo>
                  <a:cubicBezTo>
                    <a:pt x="922731" y="864530"/>
                    <a:pt x="916355" y="873863"/>
                    <a:pt x="916355" y="925026"/>
                  </a:cubicBezTo>
                  <a:lnTo>
                    <a:pt x="916355" y="1214845"/>
                  </a:lnTo>
                  <a:lnTo>
                    <a:pt x="644867" y="1214845"/>
                  </a:lnTo>
                  <a:cubicBezTo>
                    <a:pt x="644867" y="1214845"/>
                    <a:pt x="529988" y="1217132"/>
                    <a:pt x="526060" y="1179801"/>
                  </a:cubicBezTo>
                  <a:cubicBezTo>
                    <a:pt x="526060" y="1179801"/>
                    <a:pt x="520661" y="1168021"/>
                    <a:pt x="540789" y="1138556"/>
                  </a:cubicBezTo>
                  <a:cubicBezTo>
                    <a:pt x="560917" y="1109091"/>
                    <a:pt x="578100" y="1096323"/>
                    <a:pt x="586446" y="1071273"/>
                  </a:cubicBezTo>
                  <a:cubicBezTo>
                    <a:pt x="586446" y="1071273"/>
                    <a:pt x="602647" y="1003504"/>
                    <a:pt x="560917" y="962745"/>
                  </a:cubicBezTo>
                  <a:cubicBezTo>
                    <a:pt x="560917" y="962745"/>
                    <a:pt x="517715" y="914622"/>
                    <a:pt x="454874" y="919045"/>
                  </a:cubicBezTo>
                  <a:cubicBezTo>
                    <a:pt x="392037" y="923461"/>
                    <a:pt x="366017" y="949977"/>
                    <a:pt x="353744" y="964220"/>
                  </a:cubicBezTo>
                  <a:cubicBezTo>
                    <a:pt x="341470" y="978462"/>
                    <a:pt x="315451" y="1026585"/>
                    <a:pt x="334598" y="1080112"/>
                  </a:cubicBezTo>
                  <a:cubicBezTo>
                    <a:pt x="334598" y="1080112"/>
                    <a:pt x="351780" y="1114981"/>
                    <a:pt x="370926" y="1132658"/>
                  </a:cubicBezTo>
                  <a:cubicBezTo>
                    <a:pt x="390073" y="1150344"/>
                    <a:pt x="401855" y="1177346"/>
                    <a:pt x="384182" y="1192083"/>
                  </a:cubicBezTo>
                  <a:cubicBezTo>
                    <a:pt x="366508" y="1206812"/>
                    <a:pt x="319379" y="1211235"/>
                    <a:pt x="300233" y="1214845"/>
                  </a:cubicBezTo>
                  <a:lnTo>
                    <a:pt x="0" y="1214845"/>
                  </a:lnTo>
                  <a:lnTo>
                    <a:pt x="0" y="929845"/>
                  </a:lnTo>
                  <a:cubicBezTo>
                    <a:pt x="0" y="929845"/>
                    <a:pt x="-1691" y="816407"/>
                    <a:pt x="39548" y="822791"/>
                  </a:cubicBezTo>
                  <a:cubicBezTo>
                    <a:pt x="39548" y="822791"/>
                    <a:pt x="65566" y="826226"/>
                    <a:pt x="94532" y="852256"/>
                  </a:cubicBezTo>
                  <a:cubicBezTo>
                    <a:pt x="123496" y="878279"/>
                    <a:pt x="157134" y="896853"/>
                    <a:pt x="205482" y="882702"/>
                  </a:cubicBezTo>
                  <a:cubicBezTo>
                    <a:pt x="255361" y="868102"/>
                    <a:pt x="277690" y="828028"/>
                    <a:pt x="284561" y="803472"/>
                  </a:cubicBezTo>
                  <a:cubicBezTo>
                    <a:pt x="291436" y="778916"/>
                    <a:pt x="306928" y="700929"/>
                    <a:pt x="249149" y="653697"/>
                  </a:cubicBezTo>
                  <a:cubicBezTo>
                    <a:pt x="249149" y="653697"/>
                    <a:pt x="204415" y="617030"/>
                    <a:pt x="148534" y="629796"/>
                  </a:cubicBezTo>
                  <a:cubicBezTo>
                    <a:pt x="148534" y="629796"/>
                    <a:pt x="118833" y="639371"/>
                    <a:pt x="99441" y="658769"/>
                  </a:cubicBezTo>
                  <a:cubicBezTo>
                    <a:pt x="80049" y="678166"/>
                    <a:pt x="53671" y="692880"/>
                    <a:pt x="34182" y="690363"/>
                  </a:cubicBezTo>
                  <a:cubicBezTo>
                    <a:pt x="14922" y="687878"/>
                    <a:pt x="3219" y="656315"/>
                    <a:pt x="0" y="624395"/>
                  </a:cubicBezTo>
                  <a:cubicBezTo>
                    <a:pt x="0" y="592475"/>
                    <a:pt x="0" y="552206"/>
                    <a:pt x="0" y="551714"/>
                  </a:cubicBezTo>
                  <a:lnTo>
                    <a:pt x="0" y="299843"/>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p>
          </p:txBody>
        </p:sp>
        <p:sp>
          <p:nvSpPr>
            <p:cNvPr id="14" name="任意多边形: 形状 13">
              <a:extLst>
                <a:ext uri="{FF2B5EF4-FFF2-40B4-BE49-F238E27FC236}">
                  <a16:creationId xmlns:a16="http://schemas.microsoft.com/office/drawing/2014/main" id="{27E4859D-B2EA-4137-B3D6-33EC23B7E70B}"/>
                </a:ext>
              </a:extLst>
            </p:cNvPr>
            <p:cNvSpPr/>
            <p:nvPr/>
          </p:nvSpPr>
          <p:spPr>
            <a:xfrm flipH="1" flipV="1">
              <a:off x="4897770" y="3078794"/>
              <a:ext cx="1209379" cy="1212068"/>
            </a:xfrm>
            <a:custGeom>
              <a:avLst/>
              <a:gdLst/>
              <a:ahLst/>
              <a:cxnLst/>
              <a:rect l="0" t="0" r="0" b="0"/>
              <a:pathLst>
                <a:path w="1209379" h="1212068">
                  <a:moveTo>
                    <a:pt x="0" y="296120"/>
                  </a:moveTo>
                  <a:lnTo>
                    <a:pt x="300069" y="296120"/>
                  </a:lnTo>
                  <a:cubicBezTo>
                    <a:pt x="300069" y="296120"/>
                    <a:pt x="380129" y="295392"/>
                    <a:pt x="389750" y="264770"/>
                  </a:cubicBezTo>
                  <a:cubicBezTo>
                    <a:pt x="389750" y="264770"/>
                    <a:pt x="396868" y="249462"/>
                    <a:pt x="383040" y="231964"/>
                  </a:cubicBezTo>
                  <a:cubicBezTo>
                    <a:pt x="383040" y="231964"/>
                    <a:pt x="365573" y="200614"/>
                    <a:pt x="347378" y="184574"/>
                  </a:cubicBezTo>
                  <a:cubicBezTo>
                    <a:pt x="329183" y="168536"/>
                    <a:pt x="315353" y="99276"/>
                    <a:pt x="347378" y="55532"/>
                  </a:cubicBezTo>
                  <a:cubicBezTo>
                    <a:pt x="379401" y="11789"/>
                    <a:pt x="423798" y="-2063"/>
                    <a:pt x="468195" y="0"/>
                  </a:cubicBezTo>
                  <a:cubicBezTo>
                    <a:pt x="512592" y="6686"/>
                    <a:pt x="551893" y="21996"/>
                    <a:pt x="575912" y="70113"/>
                  </a:cubicBezTo>
                  <a:cubicBezTo>
                    <a:pt x="599930" y="118231"/>
                    <a:pt x="588286" y="161974"/>
                    <a:pt x="559899" y="195512"/>
                  </a:cubicBezTo>
                  <a:cubicBezTo>
                    <a:pt x="531515" y="229049"/>
                    <a:pt x="520598" y="250918"/>
                    <a:pt x="523510" y="259668"/>
                  </a:cubicBezTo>
                  <a:cubicBezTo>
                    <a:pt x="526421" y="268415"/>
                    <a:pt x="530789" y="280810"/>
                    <a:pt x="557716" y="289558"/>
                  </a:cubicBezTo>
                  <a:cubicBezTo>
                    <a:pt x="584646" y="298308"/>
                    <a:pt x="637777" y="296120"/>
                    <a:pt x="637777" y="296120"/>
                  </a:cubicBezTo>
                  <a:lnTo>
                    <a:pt x="916530" y="296120"/>
                  </a:lnTo>
                  <a:lnTo>
                    <a:pt x="916530" y="568057"/>
                  </a:lnTo>
                  <a:cubicBezTo>
                    <a:pt x="916530" y="568057"/>
                    <a:pt x="914348" y="668668"/>
                    <a:pt x="942005" y="681062"/>
                  </a:cubicBezTo>
                  <a:cubicBezTo>
                    <a:pt x="969661" y="693455"/>
                    <a:pt x="985674" y="675958"/>
                    <a:pt x="991564" y="670125"/>
                  </a:cubicBezTo>
                  <a:cubicBezTo>
                    <a:pt x="991564" y="670125"/>
                    <a:pt x="1035895" y="631486"/>
                    <a:pt x="1052630" y="627112"/>
                  </a:cubicBezTo>
                  <a:cubicBezTo>
                    <a:pt x="1069373" y="622736"/>
                    <a:pt x="1128326" y="610344"/>
                    <a:pt x="1175636" y="661376"/>
                  </a:cubicBezTo>
                  <a:cubicBezTo>
                    <a:pt x="1222939" y="712410"/>
                    <a:pt x="1212018" y="791145"/>
                    <a:pt x="1193831" y="823224"/>
                  </a:cubicBezTo>
                  <a:cubicBezTo>
                    <a:pt x="1175636" y="855304"/>
                    <a:pt x="1134756" y="885552"/>
                    <a:pt x="1088176" y="884260"/>
                  </a:cubicBezTo>
                  <a:cubicBezTo>
                    <a:pt x="1088176" y="884260"/>
                    <a:pt x="1047432" y="884708"/>
                    <a:pt x="1022884" y="861597"/>
                  </a:cubicBezTo>
                  <a:cubicBezTo>
                    <a:pt x="998336" y="838485"/>
                    <a:pt x="969859" y="823734"/>
                    <a:pt x="963969" y="821271"/>
                  </a:cubicBezTo>
                  <a:cubicBezTo>
                    <a:pt x="958079" y="818816"/>
                    <a:pt x="938440" y="816354"/>
                    <a:pt x="930590" y="838979"/>
                  </a:cubicBezTo>
                  <a:cubicBezTo>
                    <a:pt x="922731" y="861597"/>
                    <a:pt x="916355" y="870945"/>
                    <a:pt x="916355" y="922176"/>
                  </a:cubicBezTo>
                  <a:lnTo>
                    <a:pt x="916355" y="1211820"/>
                  </a:lnTo>
                  <a:lnTo>
                    <a:pt x="644867" y="1211820"/>
                  </a:lnTo>
                  <a:cubicBezTo>
                    <a:pt x="644867" y="1211820"/>
                    <a:pt x="529988" y="1214693"/>
                    <a:pt x="526060" y="1177308"/>
                  </a:cubicBezTo>
                  <a:cubicBezTo>
                    <a:pt x="526060" y="1177308"/>
                    <a:pt x="520661" y="1165513"/>
                    <a:pt x="540789" y="1136002"/>
                  </a:cubicBezTo>
                  <a:cubicBezTo>
                    <a:pt x="560917" y="1106499"/>
                    <a:pt x="574768" y="1097729"/>
                    <a:pt x="586446" y="1068628"/>
                  </a:cubicBezTo>
                  <a:cubicBezTo>
                    <a:pt x="586446" y="1068628"/>
                    <a:pt x="602647" y="1000768"/>
                    <a:pt x="560917" y="959948"/>
                  </a:cubicBezTo>
                  <a:cubicBezTo>
                    <a:pt x="560917" y="959948"/>
                    <a:pt x="517715" y="911757"/>
                    <a:pt x="454874" y="916188"/>
                  </a:cubicBezTo>
                  <a:cubicBezTo>
                    <a:pt x="392037" y="920611"/>
                    <a:pt x="366017" y="947165"/>
                    <a:pt x="353744" y="961423"/>
                  </a:cubicBezTo>
                  <a:cubicBezTo>
                    <a:pt x="341470" y="975688"/>
                    <a:pt x="315451" y="1023880"/>
                    <a:pt x="334598" y="1077482"/>
                  </a:cubicBezTo>
                  <a:cubicBezTo>
                    <a:pt x="334598" y="1077482"/>
                    <a:pt x="351780" y="1112397"/>
                    <a:pt x="370926" y="1130105"/>
                  </a:cubicBezTo>
                  <a:cubicBezTo>
                    <a:pt x="390073" y="1147805"/>
                    <a:pt x="401855" y="1174854"/>
                    <a:pt x="384182" y="1189605"/>
                  </a:cubicBezTo>
                  <a:cubicBezTo>
                    <a:pt x="366508" y="1204357"/>
                    <a:pt x="319379" y="1208788"/>
                    <a:pt x="300233" y="1211820"/>
                  </a:cubicBezTo>
                  <a:lnTo>
                    <a:pt x="0" y="1211820"/>
                  </a:lnTo>
                  <a:lnTo>
                    <a:pt x="0" y="927002"/>
                  </a:lnTo>
                  <a:cubicBezTo>
                    <a:pt x="0" y="927002"/>
                    <a:pt x="-1691" y="813405"/>
                    <a:pt x="39548" y="819797"/>
                  </a:cubicBezTo>
                  <a:cubicBezTo>
                    <a:pt x="39548" y="819797"/>
                    <a:pt x="65567" y="823240"/>
                    <a:pt x="94532" y="849300"/>
                  </a:cubicBezTo>
                  <a:cubicBezTo>
                    <a:pt x="123496" y="875368"/>
                    <a:pt x="156389" y="891108"/>
                    <a:pt x="205482" y="879791"/>
                  </a:cubicBezTo>
                  <a:cubicBezTo>
                    <a:pt x="254576" y="868482"/>
                    <a:pt x="280595" y="825702"/>
                    <a:pt x="287468" y="801108"/>
                  </a:cubicBezTo>
                  <a:cubicBezTo>
                    <a:pt x="294341" y="776522"/>
                    <a:pt x="312014" y="705217"/>
                    <a:pt x="247211" y="647189"/>
                  </a:cubicBezTo>
                  <a:cubicBezTo>
                    <a:pt x="247211" y="647189"/>
                    <a:pt x="204501" y="609813"/>
                    <a:pt x="148534" y="626535"/>
                  </a:cubicBezTo>
                  <a:cubicBezTo>
                    <a:pt x="148534" y="626535"/>
                    <a:pt x="118833" y="636123"/>
                    <a:pt x="99441" y="655549"/>
                  </a:cubicBezTo>
                  <a:cubicBezTo>
                    <a:pt x="80049" y="674973"/>
                    <a:pt x="55257" y="693415"/>
                    <a:pt x="36111" y="688989"/>
                  </a:cubicBezTo>
                  <a:cubicBezTo>
                    <a:pt x="16965" y="684563"/>
                    <a:pt x="3218" y="653089"/>
                    <a:pt x="0" y="621125"/>
                  </a:cubicBezTo>
                  <a:cubicBezTo>
                    <a:pt x="0" y="589160"/>
                    <a:pt x="0" y="548836"/>
                    <a:pt x="0" y="548344"/>
                  </a:cubicBezTo>
                  <a:lnTo>
                    <a:pt x="0" y="296120"/>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p>
          </p:txBody>
        </p:sp>
        <p:sp>
          <p:nvSpPr>
            <p:cNvPr id="15" name="任意多边形: 形状 14">
              <a:extLst>
                <a:ext uri="{FF2B5EF4-FFF2-40B4-BE49-F238E27FC236}">
                  <a16:creationId xmlns:a16="http://schemas.microsoft.com/office/drawing/2014/main" id="{226846F3-A782-78EC-5713-39B18F521E7D}"/>
                </a:ext>
              </a:extLst>
            </p:cNvPr>
            <p:cNvSpPr/>
            <p:nvPr/>
          </p:nvSpPr>
          <p:spPr>
            <a:xfrm>
              <a:off x="1643549" y="1179663"/>
              <a:ext cx="3066925" cy="794361"/>
            </a:xfrm>
            <a:custGeom>
              <a:avLst/>
              <a:gdLst/>
              <a:ahLst/>
              <a:cxnLst/>
              <a:rect l="0" t="0" r="0" b="0"/>
              <a:pathLst>
                <a:path w="2323594" h="953610" fill="none">
                  <a:moveTo>
                    <a:pt x="2323594" y="953610"/>
                  </a:moveTo>
                  <a:lnTo>
                    <a:pt x="2323594"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p>
          </p:txBody>
        </p:sp>
        <p:sp>
          <p:nvSpPr>
            <p:cNvPr id="16" name="任意多边形: 形状 15">
              <a:extLst>
                <a:ext uri="{FF2B5EF4-FFF2-40B4-BE49-F238E27FC236}">
                  <a16:creationId xmlns:a16="http://schemas.microsoft.com/office/drawing/2014/main" id="{1FCB987F-8DD4-6F94-AD90-DB48E2611FFD}"/>
                </a:ext>
              </a:extLst>
            </p:cNvPr>
            <p:cNvSpPr/>
            <p:nvPr/>
          </p:nvSpPr>
          <p:spPr>
            <a:xfrm>
              <a:off x="6304407" y="1251823"/>
              <a:ext cx="332283" cy="1342145"/>
            </a:xfrm>
            <a:custGeom>
              <a:avLst/>
              <a:gdLst/>
              <a:ahLst/>
              <a:cxnLst/>
              <a:rect l="0" t="0" r="0" b="0"/>
              <a:pathLst>
                <a:path w="614384" h="826948" fill="none">
                  <a:moveTo>
                    <a:pt x="0" y="826948"/>
                  </a:moveTo>
                  <a:lnTo>
                    <a:pt x="248865" y="826948"/>
                  </a:lnTo>
                  <a:lnTo>
                    <a:pt x="248865" y="0"/>
                  </a:lnTo>
                  <a:lnTo>
                    <a:pt x="614384" y="0"/>
                  </a:lnTo>
                </a:path>
              </a:pathLst>
            </a:custGeom>
            <a:solidFill>
              <a:srgbClr val="FFFFFF"/>
            </a:solidFill>
            <a:ln w="7600" cap="flat">
              <a:solidFill>
                <a:srgbClr val="000000"/>
              </a:solidFill>
              <a:bevel/>
              <a:headEnd type="oval" w="med" len="med"/>
            </a:ln>
          </p:spPr>
          <p:txBody>
            <a:bodyPr wrap="square"/>
            <a:lstStyle/>
            <a:p>
              <a:endParaRPr lang="zh-CN" altLang="en-US" sz="1050"/>
            </a:p>
          </p:txBody>
        </p:sp>
        <p:sp>
          <p:nvSpPr>
            <p:cNvPr id="17" name="任意多边形: 形状 16">
              <a:extLst>
                <a:ext uri="{FF2B5EF4-FFF2-40B4-BE49-F238E27FC236}">
                  <a16:creationId xmlns:a16="http://schemas.microsoft.com/office/drawing/2014/main" id="{66CCA5E5-EC4E-5A21-3D62-8C5AE0B5EEDC}"/>
                </a:ext>
              </a:extLst>
            </p:cNvPr>
            <p:cNvSpPr/>
            <p:nvPr/>
          </p:nvSpPr>
          <p:spPr>
            <a:xfrm>
              <a:off x="5605675" y="4146633"/>
              <a:ext cx="260586" cy="681147"/>
            </a:xfrm>
            <a:custGeom>
              <a:avLst/>
              <a:gdLst/>
              <a:ahLst/>
              <a:cxnLst/>
              <a:rect l="0" t="0" r="0" b="0"/>
              <a:pathLst>
                <a:path w="218384" h="414928" fill="none">
                  <a:moveTo>
                    <a:pt x="0" y="0"/>
                  </a:moveTo>
                  <a:lnTo>
                    <a:pt x="0" y="414928"/>
                  </a:lnTo>
                  <a:lnTo>
                    <a:pt x="218384" y="414928"/>
                  </a:lnTo>
                </a:path>
              </a:pathLst>
            </a:custGeom>
            <a:solidFill>
              <a:srgbClr val="FFFFFF"/>
            </a:solidFill>
            <a:ln w="7600" cap="flat">
              <a:solidFill>
                <a:srgbClr val="000000"/>
              </a:solidFill>
              <a:bevel/>
              <a:headEnd type="oval" w="med" len="med"/>
            </a:ln>
          </p:spPr>
          <p:txBody>
            <a:bodyPr wrap="square"/>
            <a:lstStyle/>
            <a:p>
              <a:endParaRPr lang="zh-CN" altLang="en-US" sz="1050"/>
            </a:p>
          </p:txBody>
        </p:sp>
        <p:sp>
          <p:nvSpPr>
            <p:cNvPr id="18" name="任意多边形: 形状 17">
              <a:extLst>
                <a:ext uri="{FF2B5EF4-FFF2-40B4-BE49-F238E27FC236}">
                  <a16:creationId xmlns:a16="http://schemas.microsoft.com/office/drawing/2014/main" id="{12B473E5-E503-81DD-6EFC-9A66C43B42EF}"/>
                </a:ext>
              </a:extLst>
            </p:cNvPr>
            <p:cNvSpPr/>
            <p:nvPr/>
          </p:nvSpPr>
          <p:spPr>
            <a:xfrm>
              <a:off x="1643549" y="3163889"/>
              <a:ext cx="2510282" cy="362545"/>
            </a:xfrm>
            <a:custGeom>
              <a:avLst/>
              <a:gdLst/>
              <a:ahLst/>
              <a:cxnLst/>
              <a:rect l="0" t="0" r="0" b="0"/>
              <a:pathLst>
                <a:path w="1618458" h="283898" fill="none">
                  <a:moveTo>
                    <a:pt x="1618458" y="283898"/>
                  </a:moveTo>
                  <a:lnTo>
                    <a:pt x="1294766" y="283898"/>
                  </a:lnTo>
                  <a:lnTo>
                    <a:pt x="1294766"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p>
          </p:txBody>
        </p:sp>
        <p:sp>
          <p:nvSpPr>
            <p:cNvPr id="21" name="任意多边形: 形状 20">
              <a:extLst>
                <a:ext uri="{FF2B5EF4-FFF2-40B4-BE49-F238E27FC236}">
                  <a16:creationId xmlns:a16="http://schemas.microsoft.com/office/drawing/2014/main" id="{87268C00-5412-9FD3-3501-F409F5480057}"/>
                </a:ext>
              </a:extLst>
            </p:cNvPr>
            <p:cNvSpPr/>
            <p:nvPr/>
          </p:nvSpPr>
          <p:spPr>
            <a:xfrm>
              <a:off x="6603828" y="1091553"/>
              <a:ext cx="1096771" cy="320539"/>
            </a:xfrm>
            <a:custGeom>
              <a:avLst/>
              <a:gdLst/>
              <a:ahLst/>
              <a:cxnLst/>
              <a:rect l="l" t="t" r="r" b="b"/>
              <a:pathLst>
                <a:path w="1096771" h="174707">
                  <a:moveTo>
                    <a:pt x="0" y="0"/>
                  </a:moveTo>
                  <a:lnTo>
                    <a:pt x="1096771" y="0"/>
                  </a:lnTo>
                  <a:lnTo>
                    <a:pt x="1096771" y="174707"/>
                  </a:lnTo>
                  <a:lnTo>
                    <a:pt x="0" y="174707"/>
                  </a:lnTo>
                  <a:lnTo>
                    <a:pt x="0" y="0"/>
                  </a:lnTo>
                  <a:close/>
                </a:path>
              </a:pathLst>
            </a:custGeom>
            <a:ln/>
          </p:spPr>
          <p:style>
            <a:lnRef idx="1">
              <a:schemeClr val="accent2"/>
            </a:lnRef>
            <a:fillRef idx="2">
              <a:schemeClr val="accent2"/>
            </a:fillRef>
            <a:effectRef idx="1">
              <a:schemeClr val="accent2"/>
            </a:effectRef>
            <a:fontRef idx="minor">
              <a:schemeClr val="dk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CODEC</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2" name="Text 128">
              <a:extLst>
                <a:ext uri="{FF2B5EF4-FFF2-40B4-BE49-F238E27FC236}">
                  <a16:creationId xmlns:a16="http://schemas.microsoft.com/office/drawing/2014/main" id="{D607BA67-0E0B-2509-A3EC-2145D68C7DA7}"/>
                </a:ext>
              </a:extLst>
            </p:cNvPr>
            <p:cNvSpPr txBox="1"/>
            <p:nvPr/>
          </p:nvSpPr>
          <p:spPr>
            <a:xfrm>
              <a:off x="6371173" y="1488941"/>
              <a:ext cx="3462274" cy="1474695"/>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立体声</a:t>
              </a:r>
              <a:r>
                <a:rPr lang="en-US" altLang="zh-CN" sz="788" dirty="0">
                  <a:solidFill>
                    <a:srgbClr val="2A2B2E"/>
                  </a:solidFill>
                  <a:latin typeface="PingFang SC"/>
                </a:rPr>
                <a:t>24</a:t>
              </a:r>
              <a:r>
                <a:rPr lang="zh-CN" altLang="en-US" sz="788" dirty="0">
                  <a:solidFill>
                    <a:srgbClr val="2A2B2E"/>
                  </a:solidFill>
                  <a:latin typeface="PingFang SC"/>
                </a:rPr>
                <a:t>位</a:t>
              </a:r>
              <a:r>
                <a:rPr lang="en-US" altLang="zh-CN" sz="788" dirty="0">
                  <a:solidFill>
                    <a:srgbClr val="2A2B2E"/>
                  </a:solidFill>
                  <a:latin typeface="PingFang SC"/>
                </a:rPr>
                <a:t>ADC</a:t>
              </a:r>
              <a:r>
                <a:rPr lang="zh-CN" altLang="en-US" sz="788" dirty="0">
                  <a:solidFill>
                    <a:srgbClr val="2A2B2E"/>
                  </a:solidFill>
                  <a:latin typeface="PingFang SC"/>
                </a:rPr>
                <a:t>和</a:t>
              </a:r>
              <a:r>
                <a:rPr lang="en-US" altLang="zh-CN" sz="788" dirty="0">
                  <a:solidFill>
                    <a:srgbClr val="2A2B2E"/>
                  </a:solidFill>
                  <a:latin typeface="PingFang SC"/>
                </a:rPr>
                <a:t>DAC</a:t>
              </a:r>
              <a:r>
                <a:rPr lang="zh-CN" altLang="en-US" sz="788" dirty="0">
                  <a:solidFill>
                    <a:srgbClr val="2A2B2E"/>
                  </a:solidFill>
                  <a:latin typeface="PingFang SC"/>
                </a:rPr>
                <a:t>，动态范围分别为</a:t>
              </a:r>
              <a:r>
                <a:rPr lang="en-US" altLang="zh-CN" sz="788" dirty="0">
                  <a:solidFill>
                    <a:srgbClr val="2A2B2E"/>
                  </a:solidFill>
                  <a:latin typeface="PingFang SC"/>
                </a:rPr>
                <a:t>106 dBA</a:t>
              </a:r>
              <a:r>
                <a:rPr lang="zh-CN" altLang="en-US" sz="788" dirty="0">
                  <a:solidFill>
                    <a:srgbClr val="2A2B2E"/>
                  </a:solidFill>
                  <a:latin typeface="PingFang SC"/>
                </a:rPr>
                <a:t>和</a:t>
              </a:r>
              <a:r>
                <a:rPr lang="en-US" altLang="zh-CN" sz="788" dirty="0">
                  <a:solidFill>
                    <a:srgbClr val="2A2B2E"/>
                  </a:solidFill>
                  <a:latin typeface="PingFang SC"/>
                </a:rPr>
                <a:t>110dBA </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DAC: SNR 100dB, THD+N: - 89dB</a:t>
              </a:r>
            </a:p>
            <a:p>
              <a:pPr marL="557213" lvl="1" indent="-214313" algn="just">
                <a:lnSpc>
                  <a:spcPct val="1500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ADC: SNR  95dB, THD+N: - 88dB</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采样率支持：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8k, 16k, 32k, 48k, 96k, 192k</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多达</a:t>
              </a:r>
              <a:r>
                <a:rPr lang="en-US" altLang="zh-CN" sz="788" dirty="0">
                  <a:solidFill>
                    <a:srgbClr val="2A2B2E"/>
                  </a:solidFill>
                  <a:latin typeface="PingFang SC"/>
                </a:rPr>
                <a:t>8</a:t>
              </a:r>
              <a:r>
                <a:rPr lang="zh-CN" altLang="en-US" sz="788" dirty="0">
                  <a:solidFill>
                    <a:srgbClr val="2A2B2E"/>
                  </a:solidFill>
                  <a:latin typeface="PingFang SC"/>
                </a:rPr>
                <a:t>个</a:t>
              </a:r>
              <a:r>
                <a:rPr lang="en-US" altLang="zh-CN" sz="788" dirty="0">
                  <a:solidFill>
                    <a:srgbClr val="2A2B2E"/>
                  </a:solidFill>
                  <a:latin typeface="PingFang SC"/>
                </a:rPr>
                <a:t>DMIC</a:t>
              </a:r>
              <a:r>
                <a:rPr lang="zh-CN" altLang="en-US" sz="788" dirty="0">
                  <a:solidFill>
                    <a:srgbClr val="2A2B2E"/>
                  </a:solidFill>
                  <a:latin typeface="PingFang SC"/>
                </a:rPr>
                <a:t>输入 </a:t>
              </a:r>
              <a:endParaRPr lang="en-US" altLang="zh-CN" sz="788" dirty="0">
                <a:solidFill>
                  <a:srgbClr val="2A2B2E"/>
                </a:solidFill>
                <a:latin typeface="PingFang SC"/>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音频本地</a:t>
              </a:r>
              <a:r>
                <a:rPr lang="en-US" altLang="zh-CN" sz="788" dirty="0">
                  <a:solidFill>
                    <a:srgbClr val="2A2B2E"/>
                  </a:solidFill>
                  <a:latin typeface="PingFang SC"/>
                </a:rPr>
                <a:t>DSP: AGC</a:t>
              </a:r>
              <a:r>
                <a:rPr lang="zh-CN" altLang="en-US" sz="788" dirty="0">
                  <a:solidFill>
                    <a:srgbClr val="2A2B2E"/>
                  </a:solidFill>
                  <a:latin typeface="PingFang SC"/>
                </a:rPr>
                <a:t>、</a:t>
              </a:r>
              <a:r>
                <a:rPr lang="en-US" altLang="zh-CN" sz="788" dirty="0">
                  <a:solidFill>
                    <a:srgbClr val="2A2B2E"/>
                  </a:solidFill>
                  <a:latin typeface="PingFang SC"/>
                </a:rPr>
                <a:t>DRC</a:t>
              </a:r>
              <a:r>
                <a:rPr lang="zh-CN" altLang="en-US" sz="788" dirty="0">
                  <a:solidFill>
                    <a:srgbClr val="2A2B2E"/>
                  </a:solidFill>
                  <a:latin typeface="PingFang SC"/>
                </a:rPr>
                <a:t>、</a:t>
              </a:r>
              <a:r>
                <a:rPr lang="en-US" altLang="zh-CN" sz="788" dirty="0">
                  <a:solidFill>
                    <a:srgbClr val="2A2B2E"/>
                  </a:solidFill>
                  <a:latin typeface="PingFang SC"/>
                </a:rPr>
                <a:t>Mixer</a:t>
              </a: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独立声道增益控制：支持模拟、数字增益</a:t>
              </a:r>
            </a:p>
          </p:txBody>
        </p:sp>
        <p:sp>
          <p:nvSpPr>
            <p:cNvPr id="26" name="任意多边形: 形状 25">
              <a:extLst>
                <a:ext uri="{FF2B5EF4-FFF2-40B4-BE49-F238E27FC236}">
                  <a16:creationId xmlns:a16="http://schemas.microsoft.com/office/drawing/2014/main" id="{8F4F04B1-EBAA-7593-4CC1-EE0D8126C365}"/>
                </a:ext>
              </a:extLst>
            </p:cNvPr>
            <p:cNvSpPr/>
            <p:nvPr/>
          </p:nvSpPr>
          <p:spPr>
            <a:xfrm>
              <a:off x="630172" y="1091553"/>
              <a:ext cx="1035227" cy="320539"/>
            </a:xfrm>
            <a:custGeom>
              <a:avLst/>
              <a:gdLst/>
              <a:ahLst/>
              <a:cxnLst/>
              <a:rect l="l" t="t" r="r" b="b"/>
              <a:pathLst>
                <a:path w="1096771" h="174707">
                  <a:moveTo>
                    <a:pt x="0" y="0"/>
                  </a:moveTo>
                  <a:lnTo>
                    <a:pt x="1096771" y="0"/>
                  </a:lnTo>
                  <a:lnTo>
                    <a:pt x="1096771" y="174707"/>
                  </a:lnTo>
                  <a:lnTo>
                    <a:pt x="0" y="174707"/>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Core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7" name="Text 129">
              <a:extLst>
                <a:ext uri="{FF2B5EF4-FFF2-40B4-BE49-F238E27FC236}">
                  <a16:creationId xmlns:a16="http://schemas.microsoft.com/office/drawing/2014/main" id="{45AD8C92-FED9-DD33-1A3E-CE9C239E826D}"/>
                </a:ext>
              </a:extLst>
            </p:cNvPr>
            <p:cNvSpPr txBox="1"/>
            <p:nvPr/>
          </p:nvSpPr>
          <p:spPr>
            <a:xfrm>
              <a:off x="375836" y="1430145"/>
              <a:ext cx="3257686" cy="1556868"/>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音频</a:t>
              </a:r>
              <a:r>
                <a:rPr lang="en-US" altLang="zh-CN" sz="788" dirty="0">
                  <a:solidFill>
                    <a:srgbClr val="2A2B2E"/>
                  </a:solidFill>
                  <a:latin typeface="PingFang SC"/>
                </a:rPr>
                <a:t>DSP</a:t>
              </a:r>
              <a:r>
                <a:rPr lang="zh-CN" altLang="en-US" sz="788" dirty="0">
                  <a:solidFill>
                    <a:srgbClr val="2A2B2E"/>
                  </a:solidFill>
                  <a:latin typeface="PingFang SC"/>
                </a:rPr>
                <a:t>，可达</a:t>
              </a:r>
              <a:r>
                <a:rPr lang="en-US" altLang="zh-CN" sz="788" dirty="0">
                  <a:solidFill>
                    <a:srgbClr val="2A2B2E"/>
                  </a:solidFill>
                  <a:latin typeface="PingFang SC"/>
                </a:rPr>
                <a:t>200MHz </a:t>
              </a: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单周期</a:t>
              </a:r>
              <a:r>
                <a:rPr lang="en-US" altLang="zh-CN" sz="788" dirty="0">
                  <a:solidFill>
                    <a:srgbClr val="2A2B2E"/>
                  </a:solidFill>
                  <a:latin typeface="PingFang SC"/>
                </a:rPr>
                <a:t>MAC</a:t>
              </a:r>
              <a:r>
                <a:rPr lang="zh-CN" altLang="en-US" sz="788" dirty="0">
                  <a:solidFill>
                    <a:srgbClr val="2A2B2E"/>
                  </a:solidFill>
                  <a:latin typeface="PingFang SC"/>
                </a:rPr>
                <a:t>，矢量</a:t>
              </a:r>
              <a:r>
                <a:rPr lang="en-US" altLang="zh-CN" sz="788" dirty="0">
                  <a:solidFill>
                    <a:srgbClr val="2A2B2E"/>
                  </a:solidFill>
                  <a:latin typeface="PingFang SC"/>
                </a:rPr>
                <a:t>FPU, SIMD </a:t>
              </a:r>
              <a:endParaRPr lang="en-US" sz="788" dirty="0">
                <a:solidFill>
                  <a:srgbClr val="392033"/>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en-US" altLang="zh-CN" sz="788" dirty="0">
                  <a:solidFill>
                    <a:srgbClr val="2A2B2E"/>
                  </a:solidFill>
                  <a:latin typeface="PingFang SC"/>
                </a:rPr>
                <a:t>512 kb</a:t>
              </a:r>
              <a:r>
                <a:rPr lang="zh-CN" altLang="en-US" sz="788" dirty="0">
                  <a:solidFill>
                    <a:srgbClr val="2A2B2E"/>
                  </a:solidFill>
                  <a:latin typeface="PingFang SC"/>
                </a:rPr>
                <a:t>的</a:t>
              </a:r>
              <a:r>
                <a:rPr lang="en-US" altLang="zh-CN" sz="788" dirty="0">
                  <a:solidFill>
                    <a:srgbClr val="2A2B2E"/>
                  </a:solidFill>
                  <a:latin typeface="PingFang SC"/>
                </a:rPr>
                <a:t>RAM</a:t>
              </a:r>
              <a:r>
                <a:rPr lang="zh-CN" altLang="en-US" sz="788" dirty="0">
                  <a:solidFill>
                    <a:srgbClr val="2A2B2E"/>
                  </a:solidFill>
                  <a:latin typeface="PingFang SC"/>
                </a:rPr>
                <a:t>零等待 </a:t>
              </a:r>
            </a:p>
            <a:p>
              <a:pPr marL="557213" lvl="1" indent="-214313" algn="just">
                <a:lnSpc>
                  <a:spcPct val="150000"/>
                </a:lnSpc>
                <a:buFont typeface="Wingdings" panose="05000000000000000000" pitchFamily="2" charset="2"/>
                <a:buChar char=""/>
              </a:pPr>
              <a:r>
                <a:rPr lang="en-US" altLang="zh-CN" sz="788" dirty="0">
                  <a:solidFill>
                    <a:srgbClr val="2A2B2E"/>
                  </a:solidFill>
                  <a:latin typeface="PingFang SC"/>
                </a:rPr>
                <a:t>48KB</a:t>
              </a:r>
              <a:r>
                <a:rPr lang="zh-CN" altLang="en-US" sz="788" dirty="0">
                  <a:solidFill>
                    <a:srgbClr val="2A2B2E"/>
                  </a:solidFill>
                  <a:latin typeface="PingFang SC"/>
                </a:rPr>
                <a:t>零等待缓存</a:t>
              </a:r>
              <a:r>
                <a:rPr lang="en-US" altLang="zh-CN" sz="788" dirty="0">
                  <a:solidFill>
                    <a:srgbClr val="2A2B2E"/>
                  </a:solidFill>
                  <a:latin typeface="PingFang SC"/>
                </a:rPr>
                <a:t>RAM </a:t>
              </a: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片内</a:t>
              </a:r>
              <a:r>
                <a:rPr lang="en-US" altLang="zh-CN" sz="788" dirty="0">
                  <a:solidFill>
                    <a:srgbClr val="2A2B2E"/>
                  </a:solidFill>
                  <a:latin typeface="PingFang SC"/>
                </a:rPr>
                <a:t>1MB NOR</a:t>
              </a:r>
              <a:r>
                <a:rPr lang="zh-CN" altLang="en-US" sz="788" dirty="0">
                  <a:solidFill>
                    <a:srgbClr val="2A2B2E"/>
                  </a:solidFill>
                  <a:latin typeface="PingFang SC"/>
                </a:rPr>
                <a:t>闪存 </a:t>
              </a: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单独的电源管理单元支持</a:t>
              </a:r>
              <a:r>
                <a:rPr lang="en-US" altLang="zh-CN" sz="788" dirty="0">
                  <a:solidFill>
                    <a:srgbClr val="2A2B2E"/>
                  </a:solidFill>
                  <a:latin typeface="PingFang SC"/>
                </a:rPr>
                <a:t>3.3V</a:t>
              </a:r>
              <a:r>
                <a:rPr lang="zh-CN" altLang="en-US" sz="788" dirty="0">
                  <a:solidFill>
                    <a:srgbClr val="2A2B2E"/>
                  </a:solidFill>
                  <a:latin typeface="PingFang SC"/>
                </a:rPr>
                <a:t>到</a:t>
              </a:r>
              <a:r>
                <a:rPr lang="en-US" altLang="zh-CN" sz="788" dirty="0">
                  <a:solidFill>
                    <a:srgbClr val="2A2B2E"/>
                  </a:solidFill>
                  <a:latin typeface="PingFang SC"/>
                </a:rPr>
                <a:t>5.5V </a:t>
              </a:r>
              <a:r>
                <a:rPr lang="zh-CN" altLang="en-US" sz="788" dirty="0">
                  <a:solidFill>
                    <a:srgbClr val="2A2B2E"/>
                  </a:solidFill>
                  <a:latin typeface="PingFang SC"/>
                </a:rPr>
                <a:t>宽电压</a:t>
              </a:r>
              <a:endParaRPr lang="en-US" altLang="zh-CN" sz="788" dirty="0">
                <a:solidFill>
                  <a:srgbClr val="2A2B2E"/>
                </a:solidFill>
                <a:latin typeface="PingFang SC"/>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用于所有片上电源电压的</a:t>
              </a:r>
              <a:r>
                <a:rPr lang="en-US" altLang="zh-CN" sz="788" dirty="0">
                  <a:solidFill>
                    <a:srgbClr val="2A2B2E"/>
                  </a:solidFill>
                  <a:latin typeface="PingFang SC"/>
                </a:rPr>
                <a:t>DC-DC</a:t>
              </a:r>
              <a:r>
                <a:rPr lang="zh-CN" altLang="en-US" sz="788" dirty="0">
                  <a:solidFill>
                    <a:srgbClr val="2A2B2E"/>
                  </a:solidFill>
                  <a:latin typeface="PingFang SC"/>
                </a:rPr>
                <a:t>稳压器和</a:t>
              </a:r>
              <a:r>
                <a:rPr lang="en-US" altLang="zh-CN" sz="788" dirty="0" err="1">
                  <a:solidFill>
                    <a:srgbClr val="2A2B2E"/>
                  </a:solidFill>
                  <a:latin typeface="PingFang SC"/>
                </a:rPr>
                <a:t>ldo</a:t>
              </a:r>
              <a:endParaRPr lang="en-US" altLang="zh-CN" sz="788" dirty="0">
                <a:solidFill>
                  <a:srgbClr val="2A2B2E"/>
                </a:solidFill>
                <a:latin typeface="PingFang SC"/>
              </a:endParaRPr>
            </a:p>
            <a:p>
              <a:pPr marL="557213" lvl="1" indent="-214313" algn="just">
                <a:lnSpc>
                  <a:spcPct val="150000"/>
                </a:lnSpc>
                <a:buFont typeface="Wingdings" panose="05000000000000000000" pitchFamily="2" charset="2"/>
                <a:buChar char=""/>
              </a:pP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任意多边形: 形状 27">
              <a:extLst>
                <a:ext uri="{FF2B5EF4-FFF2-40B4-BE49-F238E27FC236}">
                  <a16:creationId xmlns:a16="http://schemas.microsoft.com/office/drawing/2014/main" id="{0CF706CA-D3BF-0126-D5EE-90C51EF4DFA0}"/>
                </a:ext>
              </a:extLst>
            </p:cNvPr>
            <p:cNvSpPr/>
            <p:nvPr/>
          </p:nvSpPr>
          <p:spPr>
            <a:xfrm>
              <a:off x="624645" y="3009761"/>
              <a:ext cx="1018905" cy="320539"/>
            </a:xfrm>
            <a:custGeom>
              <a:avLst/>
              <a:gdLst/>
              <a:ahLst/>
              <a:cxnLst/>
              <a:rect l="l" t="t" r="r" b="b"/>
              <a:pathLst>
                <a:path w="1096771" h="174707">
                  <a:moveTo>
                    <a:pt x="0" y="0"/>
                  </a:moveTo>
                  <a:lnTo>
                    <a:pt x="1096771" y="0"/>
                  </a:lnTo>
                  <a:lnTo>
                    <a:pt x="1096771" y="174707"/>
                  </a:lnTo>
                  <a:lnTo>
                    <a:pt x="0" y="174707"/>
                  </a:lnTo>
                  <a:lnTo>
                    <a:pt x="0" y="0"/>
                  </a:lnTo>
                  <a:close/>
                </a:path>
              </a:pathLst>
            </a:custGeom>
            <a:ln/>
          </p:spPr>
          <p:style>
            <a:lnRef idx="1">
              <a:schemeClr val="accent2"/>
            </a:lnRef>
            <a:fillRef idx="2">
              <a:schemeClr val="accent2"/>
            </a:fillRef>
            <a:effectRef idx="1">
              <a:schemeClr val="accent2"/>
            </a:effectRef>
            <a:fontRef idx="minor">
              <a:schemeClr val="dk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Architecture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D1F22983-B12C-1A56-16E8-6E300FEE0B32}"/>
                </a:ext>
              </a:extLst>
            </p:cNvPr>
            <p:cNvSpPr/>
            <p:nvPr/>
          </p:nvSpPr>
          <p:spPr>
            <a:xfrm>
              <a:off x="5794458" y="4719324"/>
              <a:ext cx="879879" cy="320539"/>
            </a:xfrm>
            <a:custGeom>
              <a:avLst/>
              <a:gdLst/>
              <a:ahLst/>
              <a:cxnLst/>
              <a:rect l="l" t="t" r="r" b="b"/>
              <a:pathLst>
                <a:path w="1096771" h="174707">
                  <a:moveTo>
                    <a:pt x="0" y="0"/>
                  </a:moveTo>
                  <a:lnTo>
                    <a:pt x="1096771" y="0"/>
                  </a:lnTo>
                  <a:lnTo>
                    <a:pt x="1096771" y="174707"/>
                  </a:lnTo>
                  <a:lnTo>
                    <a:pt x="0" y="174707"/>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Interface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30" name="Text 131">
              <a:extLst>
                <a:ext uri="{FF2B5EF4-FFF2-40B4-BE49-F238E27FC236}">
                  <a16:creationId xmlns:a16="http://schemas.microsoft.com/office/drawing/2014/main" id="{93A2BC68-2886-DA87-8E5A-9613E1FB25BC}"/>
                </a:ext>
              </a:extLst>
            </p:cNvPr>
            <p:cNvSpPr txBox="1"/>
            <p:nvPr/>
          </p:nvSpPr>
          <p:spPr>
            <a:xfrm>
              <a:off x="6371173" y="3540872"/>
              <a:ext cx="3327229" cy="1706442"/>
            </a:xfrm>
            <a:prstGeom prst="rect">
              <a:avLst/>
            </a:prstGeom>
            <a:noFill/>
          </p:spPr>
          <p:txBody>
            <a:bodyPr wrap="square" lIns="27000" tIns="0" rIns="27000" bIns="0" rtlCol="0" anchor="t"/>
            <a:lstStyle/>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Type-C USB2.0 HS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设备</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UAC1.0</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UAC2.0</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路全双工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I2S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数字音频接口</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IIC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控制单元，支持主从模式</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 </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Uart</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GPIO</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，支持和其他单元的引脚复用</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en-US" altLang="zh-CN" sz="788" dirty="0">
                  <a:solidFill>
                    <a:srgbClr val="2A2B2E"/>
                  </a:solidFill>
                  <a:latin typeface="PingFang SC"/>
                </a:rPr>
                <a:t>2</a:t>
              </a:r>
              <a:r>
                <a:rPr lang="zh-CN" altLang="en-US" sz="788" dirty="0">
                  <a:solidFill>
                    <a:srgbClr val="2A2B2E"/>
                  </a:solidFill>
                  <a:latin typeface="PingFang SC"/>
                </a:rPr>
                <a:t>个 </a:t>
              </a:r>
              <a:r>
                <a:rPr lang="en-US" altLang="zh-CN" sz="788" dirty="0">
                  <a:solidFill>
                    <a:srgbClr val="2A2B2E"/>
                  </a:solidFill>
                  <a:latin typeface="PingFang SC"/>
                </a:rPr>
                <a:t>ADC</a:t>
              </a:r>
              <a:r>
                <a:rPr lang="zh-CN" altLang="en-US" sz="788" dirty="0">
                  <a:solidFill>
                    <a:srgbClr val="2A2B2E"/>
                  </a:solidFill>
                  <a:latin typeface="PingFang SC"/>
                </a:rPr>
                <a:t>单元用于其他模拟信号检测</a:t>
              </a:r>
              <a:endParaRPr lang="en-US" altLang="zh-CN" sz="788" dirty="0">
                <a:solidFill>
                  <a:srgbClr val="2A2B2E"/>
                </a:solidFill>
                <a:latin typeface="PingFang SC"/>
              </a:endParaRPr>
            </a:p>
            <a:p>
              <a:pPr marL="557213" lvl="1" indent="-214313" algn="just">
                <a:lnSpc>
                  <a:spcPct val="150000"/>
                </a:lnSpc>
                <a:buFont typeface="Wingdings" panose="05000000000000000000" pitchFamily="2" charset="2"/>
                <a:buChar char=""/>
              </a:pPr>
              <a:r>
                <a:rPr lang="zh-CN" altLang="en-US" sz="788" kern="100" dirty="0">
                  <a:solidFill>
                    <a:srgbClr val="2A2B2E"/>
                  </a:solidFill>
                  <a:latin typeface="PingFang SC"/>
                  <a:ea typeface="微软雅黑" panose="020B0503020204020204" pitchFamily="34" charset="-122"/>
                  <a:cs typeface="Times New Roman" panose="02020603050405020304" pitchFamily="18" charset="0"/>
                </a:rPr>
                <a:t>一个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256 bits</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eFuse</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 132">
              <a:extLst>
                <a:ext uri="{FF2B5EF4-FFF2-40B4-BE49-F238E27FC236}">
                  <a16:creationId xmlns:a16="http://schemas.microsoft.com/office/drawing/2014/main" id="{48DB61AD-11D6-1CA7-9AEC-E3C42BA1C7D0}"/>
                </a:ext>
              </a:extLst>
            </p:cNvPr>
            <p:cNvSpPr txBox="1"/>
            <p:nvPr/>
          </p:nvSpPr>
          <p:spPr>
            <a:xfrm>
              <a:off x="4710475" y="2214080"/>
              <a:ext cx="407893" cy="354266"/>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DSP</a:t>
              </a:r>
              <a:endParaRPr sz="900" dirty="0">
                <a:solidFill>
                  <a:srgbClr val="FFFFFF"/>
                </a:solidFill>
                <a:latin typeface="微软雅黑" panose="020B0503020204020204" pitchFamily="34" charset="-122"/>
                <a:ea typeface="微软雅黑" panose="020B0503020204020204" pitchFamily="34" charset="-122"/>
              </a:endParaRPr>
            </a:p>
          </p:txBody>
        </p:sp>
        <p:sp>
          <p:nvSpPr>
            <p:cNvPr id="32" name="Text 133">
              <a:extLst>
                <a:ext uri="{FF2B5EF4-FFF2-40B4-BE49-F238E27FC236}">
                  <a16:creationId xmlns:a16="http://schemas.microsoft.com/office/drawing/2014/main" id="{971A37E4-C58B-5E8C-43B6-2AE43D04280E}"/>
                </a:ext>
              </a:extLst>
            </p:cNvPr>
            <p:cNvSpPr txBox="1"/>
            <p:nvPr/>
          </p:nvSpPr>
          <p:spPr>
            <a:xfrm>
              <a:off x="5533980" y="2686648"/>
              <a:ext cx="549200" cy="354266"/>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CODEC</a:t>
              </a:r>
              <a:endParaRPr sz="900" dirty="0">
                <a:solidFill>
                  <a:srgbClr val="FFFFFF"/>
                </a:solidFill>
                <a:latin typeface="微软雅黑" panose="020B0503020204020204" pitchFamily="34" charset="-122"/>
                <a:ea typeface="微软雅黑" panose="020B0503020204020204" pitchFamily="34" charset="-122"/>
              </a:endParaRPr>
            </a:p>
          </p:txBody>
        </p:sp>
        <p:sp>
          <p:nvSpPr>
            <p:cNvPr id="33" name="Text 134">
              <a:extLst>
                <a:ext uri="{FF2B5EF4-FFF2-40B4-BE49-F238E27FC236}">
                  <a16:creationId xmlns:a16="http://schemas.microsoft.com/office/drawing/2014/main" id="{A3CD1327-1A91-DD75-3311-918F2F1BF18F}"/>
                </a:ext>
              </a:extLst>
            </p:cNvPr>
            <p:cNvSpPr txBox="1"/>
            <p:nvPr/>
          </p:nvSpPr>
          <p:spPr>
            <a:xfrm>
              <a:off x="4280478" y="3172168"/>
              <a:ext cx="837889" cy="354266"/>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指令架构</a:t>
              </a:r>
              <a:endParaRPr sz="900" dirty="0">
                <a:solidFill>
                  <a:srgbClr val="FFFFFF"/>
                </a:solidFill>
                <a:latin typeface="微软雅黑" panose="020B0503020204020204" pitchFamily="34" charset="-122"/>
                <a:ea typeface="微软雅黑" panose="020B0503020204020204" pitchFamily="34" charset="-122"/>
              </a:endParaRPr>
            </a:p>
          </p:txBody>
        </p:sp>
        <p:sp>
          <p:nvSpPr>
            <p:cNvPr id="34" name="Text 135">
              <a:extLst>
                <a:ext uri="{FF2B5EF4-FFF2-40B4-BE49-F238E27FC236}">
                  <a16:creationId xmlns:a16="http://schemas.microsoft.com/office/drawing/2014/main" id="{48BDE92C-177C-762B-0D5E-B5645127A130}"/>
                </a:ext>
              </a:extLst>
            </p:cNvPr>
            <p:cNvSpPr txBox="1"/>
            <p:nvPr/>
          </p:nvSpPr>
          <p:spPr>
            <a:xfrm>
              <a:off x="5232814" y="3562703"/>
              <a:ext cx="723519" cy="354266"/>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接口功能</a:t>
              </a:r>
              <a:endParaRPr sz="900" dirty="0">
                <a:solidFill>
                  <a:srgbClr val="FFFFFF"/>
                </a:solidFill>
                <a:latin typeface="微软雅黑" panose="020B0503020204020204" pitchFamily="34" charset="-122"/>
                <a:ea typeface="微软雅黑" panose="020B0503020204020204" pitchFamily="34" charset="-122"/>
              </a:endParaRPr>
            </a:p>
          </p:txBody>
        </p:sp>
        <p:sp>
          <p:nvSpPr>
            <p:cNvPr id="35" name="Text 129">
              <a:extLst>
                <a:ext uri="{FF2B5EF4-FFF2-40B4-BE49-F238E27FC236}">
                  <a16:creationId xmlns:a16="http://schemas.microsoft.com/office/drawing/2014/main" id="{BBFC5C96-6269-49D0-40D2-A9F581CB2A00}"/>
                </a:ext>
              </a:extLst>
            </p:cNvPr>
            <p:cNvSpPr txBox="1"/>
            <p:nvPr/>
          </p:nvSpPr>
          <p:spPr>
            <a:xfrm>
              <a:off x="336474" y="3388040"/>
              <a:ext cx="3901255" cy="2107142"/>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en-US" altLang="zh-CN" sz="788" dirty="0"/>
                <a:t>HiFi3</a:t>
              </a:r>
              <a:r>
                <a:rPr lang="zh-CN" altLang="en-US" sz="788" dirty="0"/>
                <a:t>是一种</a:t>
              </a:r>
              <a:r>
                <a:rPr lang="en-US" altLang="zh-CN" sz="788" dirty="0"/>
                <a:t>VLIW</a:t>
              </a:r>
              <a:r>
                <a:rPr lang="zh-CN" altLang="en-US" sz="788" dirty="0"/>
                <a:t>架构，支持</a:t>
              </a:r>
              <a:r>
                <a:rPr lang="en-US" altLang="zh-CN" sz="788" dirty="0"/>
                <a:t>3</a:t>
              </a:r>
              <a:r>
                <a:rPr lang="zh-CN" altLang="en-US" sz="788" dirty="0"/>
                <a:t>路操作并行执行</a:t>
              </a:r>
              <a:endParaRPr lang="en-US" altLang="zh-CN" sz="788" dirty="0"/>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支持一个</a:t>
              </a:r>
              <a:r>
                <a:rPr lang="en-US" altLang="zh-CN" sz="788" dirty="0">
                  <a:solidFill>
                    <a:srgbClr val="2A2B2E"/>
                  </a:solidFill>
                  <a:latin typeface="PingFang SC"/>
                </a:rPr>
                <a:t>2</a:t>
              </a:r>
              <a:r>
                <a:rPr lang="zh-CN" altLang="en-US" sz="788" dirty="0">
                  <a:solidFill>
                    <a:srgbClr val="2A2B2E"/>
                  </a:solidFill>
                  <a:latin typeface="PingFang SC"/>
                </a:rPr>
                <a:t>路</a:t>
              </a:r>
              <a:r>
                <a:rPr lang="en-US" altLang="zh-CN" sz="788" dirty="0">
                  <a:solidFill>
                    <a:srgbClr val="2A2B2E"/>
                  </a:solidFill>
                  <a:latin typeface="PingFang SC"/>
                </a:rPr>
                <a:t>SIMD</a:t>
              </a:r>
              <a:r>
                <a:rPr lang="zh-CN" altLang="en-US" sz="788" dirty="0">
                  <a:solidFill>
                    <a:srgbClr val="2A2B2E"/>
                  </a:solidFill>
                  <a:latin typeface="PingFang SC"/>
                </a:rPr>
                <a:t>单精度</a:t>
              </a:r>
              <a:r>
                <a:rPr lang="en-US" altLang="zh-CN" sz="788" dirty="0">
                  <a:solidFill>
                    <a:srgbClr val="2A2B2E"/>
                  </a:solidFill>
                  <a:latin typeface="PingFang SC"/>
                </a:rPr>
                <a:t>IEEE</a:t>
              </a:r>
              <a:r>
                <a:rPr lang="zh-CN" altLang="en-US" sz="788" dirty="0">
                  <a:solidFill>
                    <a:srgbClr val="2A2B2E"/>
                  </a:solidFill>
                  <a:latin typeface="PingFang SC"/>
                </a:rPr>
                <a:t>浮点单元</a:t>
              </a:r>
              <a:endParaRPr lang="en-US" altLang="zh-CN" sz="788" dirty="0">
                <a:solidFill>
                  <a:srgbClr val="2A2B2E"/>
                </a:solidFill>
                <a:latin typeface="PingFang SC"/>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支持两个</a:t>
              </a:r>
              <a:r>
                <a:rPr lang="en-US" altLang="zh-CN" sz="788" dirty="0">
                  <a:solidFill>
                    <a:srgbClr val="2A2B2E"/>
                  </a:solidFill>
                  <a:latin typeface="PingFang SC"/>
                </a:rPr>
                <a:t>2</a:t>
              </a:r>
              <a:r>
                <a:rPr lang="zh-CN" altLang="en-US" sz="788" dirty="0">
                  <a:solidFill>
                    <a:srgbClr val="2A2B2E"/>
                  </a:solidFill>
                  <a:latin typeface="PingFang SC"/>
                </a:rPr>
                <a:t>乘法器的乘</a:t>
              </a:r>
              <a:r>
                <a:rPr lang="en-US" altLang="zh-CN" sz="788" dirty="0">
                  <a:solidFill>
                    <a:srgbClr val="2A2B2E"/>
                  </a:solidFill>
                  <a:latin typeface="PingFang SC"/>
                </a:rPr>
                <a:t>/</a:t>
              </a:r>
              <a:r>
                <a:rPr lang="zh-CN" altLang="en-US" sz="788" dirty="0">
                  <a:solidFill>
                    <a:srgbClr val="2A2B2E"/>
                  </a:solidFill>
                  <a:latin typeface="PingFang SC"/>
                </a:rPr>
                <a:t>积单元，乘法器支持</a:t>
              </a:r>
              <a:r>
                <a:rPr lang="en-US" altLang="zh-CN" sz="788" dirty="0">
                  <a:solidFill>
                    <a:srgbClr val="2A2B2E"/>
                  </a:solidFill>
                  <a:latin typeface="PingFang SC"/>
                </a:rPr>
                <a:t>4</a:t>
              </a:r>
              <a:r>
                <a:rPr lang="zh-CN" altLang="en-US" sz="788" dirty="0">
                  <a:solidFill>
                    <a:srgbClr val="2A2B2E"/>
                  </a:solidFill>
                  <a:latin typeface="PingFang SC"/>
                </a:rPr>
                <a:t>个</a:t>
              </a:r>
              <a:r>
                <a:rPr lang="en-US" altLang="zh-CN" sz="788" dirty="0">
                  <a:solidFill>
                    <a:srgbClr val="2A2B2E"/>
                  </a:solidFill>
                  <a:latin typeface="PingFang SC"/>
                </a:rPr>
                <a:t>24</a:t>
              </a:r>
              <a:r>
                <a:rPr lang="zh-CN" altLang="en-US" sz="788" dirty="0">
                  <a:solidFill>
                    <a:srgbClr val="2A2B2E"/>
                  </a:solidFill>
                  <a:latin typeface="PingFang SC"/>
                </a:rPr>
                <a:t>位、</a:t>
              </a:r>
              <a:r>
                <a:rPr lang="en-US" altLang="zh-CN" sz="788" dirty="0">
                  <a:solidFill>
                    <a:srgbClr val="2A2B2E"/>
                  </a:solidFill>
                  <a:latin typeface="PingFang SC"/>
                </a:rPr>
                <a:t>4</a:t>
              </a:r>
              <a:r>
                <a:rPr lang="zh-CN" altLang="en-US" sz="788" dirty="0">
                  <a:solidFill>
                    <a:srgbClr val="2A2B2E"/>
                  </a:solidFill>
                  <a:latin typeface="PingFang SC"/>
                </a:rPr>
                <a:t>个</a:t>
              </a:r>
              <a:r>
                <a:rPr lang="en-US" altLang="zh-CN" sz="788" dirty="0">
                  <a:solidFill>
                    <a:srgbClr val="2A2B2E"/>
                  </a:solidFill>
                  <a:latin typeface="PingFang SC"/>
                </a:rPr>
                <a:t>32x16</a:t>
              </a:r>
              <a:r>
                <a:rPr lang="zh-CN" altLang="en-US" sz="788" dirty="0">
                  <a:solidFill>
                    <a:srgbClr val="2A2B2E"/>
                  </a:solidFill>
                  <a:latin typeface="PingFang SC"/>
                </a:rPr>
                <a:t>位或</a:t>
              </a:r>
              <a:r>
                <a:rPr lang="en-US" altLang="zh-CN" sz="788" dirty="0">
                  <a:solidFill>
                    <a:srgbClr val="2A2B2E"/>
                  </a:solidFill>
                  <a:latin typeface="PingFang SC"/>
                </a:rPr>
                <a:t>4</a:t>
              </a:r>
              <a:r>
                <a:rPr lang="zh-CN" altLang="en-US" sz="788" dirty="0">
                  <a:solidFill>
                    <a:srgbClr val="2A2B2E"/>
                  </a:solidFill>
                  <a:latin typeface="PingFang SC"/>
                </a:rPr>
                <a:t>个</a:t>
              </a:r>
              <a:r>
                <a:rPr lang="en-US" altLang="zh-CN" sz="788" dirty="0">
                  <a:solidFill>
                    <a:srgbClr val="2A2B2E"/>
                  </a:solidFill>
                  <a:latin typeface="PingFang SC"/>
                </a:rPr>
                <a:t>16x16</a:t>
              </a:r>
              <a:r>
                <a:rPr lang="zh-CN" altLang="en-US" sz="788" dirty="0">
                  <a:solidFill>
                    <a:srgbClr val="2A2B2E"/>
                  </a:solidFill>
                  <a:latin typeface="PingFang SC"/>
                </a:rPr>
                <a:t>位乘法操作</a:t>
              </a:r>
              <a:endParaRPr lang="en-US" altLang="zh-CN" sz="788" dirty="0">
                <a:solidFill>
                  <a:srgbClr val="2A2B2E"/>
                </a:solidFill>
                <a:latin typeface="PingFang SC"/>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PingFang SC"/>
                </a:rPr>
                <a:t>每个周期支持两次</a:t>
              </a:r>
              <a:r>
                <a:rPr lang="en-US" altLang="zh-CN" sz="788" dirty="0">
                  <a:solidFill>
                    <a:srgbClr val="2A2B2E"/>
                  </a:solidFill>
                  <a:latin typeface="PingFang SC"/>
                </a:rPr>
                <a:t>32x32-bit</a:t>
              </a:r>
              <a:r>
                <a:rPr lang="zh-CN" altLang="en-US" sz="788" dirty="0">
                  <a:solidFill>
                    <a:srgbClr val="2A2B2E"/>
                  </a:solidFill>
                  <a:latin typeface="PingFang SC"/>
                </a:rPr>
                <a:t>乘法</a:t>
              </a:r>
              <a:endParaRPr lang="en-US" sz="788" dirty="0">
                <a:solidFill>
                  <a:srgbClr val="392033"/>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PingFang SC"/>
                </a:rPr>
                <a:t>支持单乘、双乘和四乘的运算</a:t>
              </a:r>
              <a:endParaRPr lang="en-US" altLang="zh-CN" sz="788" dirty="0">
                <a:solidFill>
                  <a:srgbClr val="2A2B2E"/>
                </a:solidFill>
                <a:latin typeface="PingFang SC"/>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通过可选的浮点单元，</a:t>
              </a:r>
              <a:r>
                <a:rPr lang="en-US" altLang="zh-CN" sz="788" dirty="0">
                  <a:solidFill>
                    <a:srgbClr val="2A2B2E"/>
                  </a:solidFill>
                  <a:latin typeface="PingFang SC"/>
                </a:rPr>
                <a:t>HiFi 3</a:t>
              </a:r>
              <a:r>
                <a:rPr lang="zh-CN" altLang="en-US" sz="788" dirty="0">
                  <a:solidFill>
                    <a:srgbClr val="2A2B2E"/>
                  </a:solidFill>
                  <a:latin typeface="PingFang SC"/>
                </a:rPr>
                <a:t>支持每个周期两个</a:t>
              </a:r>
              <a:r>
                <a:rPr lang="en-US" altLang="zh-CN" sz="788" dirty="0">
                  <a:solidFill>
                    <a:srgbClr val="2A2B2E"/>
                  </a:solidFill>
                  <a:latin typeface="PingFang SC"/>
                </a:rPr>
                <a:t>IEEE-754</a:t>
              </a:r>
              <a:r>
                <a:rPr lang="zh-CN" altLang="en-US" sz="788" dirty="0">
                  <a:solidFill>
                    <a:srgbClr val="2A2B2E"/>
                  </a:solidFill>
                  <a:latin typeface="PingFang SC"/>
                </a:rPr>
                <a:t>浮点</a:t>
              </a:r>
              <a:r>
                <a:rPr lang="en-US" altLang="zh-CN" sz="788" dirty="0">
                  <a:solidFill>
                    <a:srgbClr val="2A2B2E"/>
                  </a:solidFill>
                  <a:latin typeface="PingFang SC"/>
                </a:rPr>
                <a:t>MAC</a:t>
              </a:r>
            </a:p>
            <a:p>
              <a:pPr marL="557213" lvl="1" indent="-214313" algn="just">
                <a:lnSpc>
                  <a:spcPct val="150000"/>
                </a:lnSpc>
                <a:buFont typeface="Wingdings" panose="05000000000000000000" pitchFamily="2" charset="2"/>
                <a:buChar char=""/>
              </a:pPr>
              <a:r>
                <a:rPr lang="zh-CN" altLang="en-US" sz="788" dirty="0">
                  <a:solidFill>
                    <a:srgbClr val="2A2B2E"/>
                  </a:solidFill>
                  <a:latin typeface="PingFang SC"/>
                </a:rPr>
                <a:t>一个算术</a:t>
              </a:r>
              <a:r>
                <a:rPr lang="en-US" altLang="zh-CN" sz="788" dirty="0">
                  <a:solidFill>
                    <a:srgbClr val="2A2B2E"/>
                  </a:solidFill>
                  <a:latin typeface="PingFang SC"/>
                </a:rPr>
                <a:t>/</a:t>
              </a:r>
              <a:r>
                <a:rPr lang="zh-CN" altLang="en-US" sz="788" dirty="0">
                  <a:solidFill>
                    <a:srgbClr val="2A2B2E"/>
                  </a:solidFill>
                  <a:latin typeface="PingFang SC"/>
                </a:rPr>
                <a:t>逻辑单元，以及一个对</a:t>
              </a:r>
              <a:r>
                <a:rPr lang="en-US" altLang="zh-CN" sz="788" dirty="0">
                  <a:solidFill>
                    <a:srgbClr val="2A2B2E"/>
                  </a:solidFill>
                  <a:latin typeface="PingFang SC"/>
                </a:rPr>
                <a:t>AE_DR</a:t>
              </a:r>
              <a:r>
                <a:rPr lang="zh-CN" altLang="en-US" sz="788" dirty="0">
                  <a:solidFill>
                    <a:srgbClr val="2A2B2E"/>
                  </a:solidFill>
                  <a:latin typeface="PingFang SC"/>
                </a:rPr>
                <a:t>值进行操作的移位单元</a:t>
              </a:r>
              <a:endParaRPr lang="en-US" altLang="zh-CN" sz="788" dirty="0">
                <a:solidFill>
                  <a:srgbClr val="2A2B2E"/>
                </a:solidFill>
                <a:latin typeface="PingFang SC"/>
              </a:endParaRPr>
            </a:p>
          </p:txBody>
        </p:sp>
      </p:grpSp>
    </p:spTree>
    <p:extLst>
      <p:ext uri="{BB962C8B-B14F-4D97-AF65-F5344CB8AC3E}">
        <p14:creationId xmlns:p14="http://schemas.microsoft.com/office/powerpoint/2010/main" val="2529390324"/>
      </p:ext>
    </p:extLst>
  </p:cSld>
  <p:clrMapOvr>
    <a:masterClrMapping/>
  </p:clrMapOvr>
  <p:transition advClick="0" advTm="5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t>应用场景</a:t>
            </a:r>
          </a:p>
        </p:txBody>
      </p:sp>
      <p:sp>
        <p:nvSpPr>
          <p:cNvPr id="32" name="日期占位符 1">
            <a:extLst>
              <a:ext uri="{FF2B5EF4-FFF2-40B4-BE49-F238E27FC236}">
                <a16:creationId xmlns:a16="http://schemas.microsoft.com/office/drawing/2014/main" id="{3ED145BA-BD23-28AA-D424-371A54A5873D}"/>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33" name="页脚占位符 3">
            <a:extLst>
              <a:ext uri="{FF2B5EF4-FFF2-40B4-BE49-F238E27FC236}">
                <a16:creationId xmlns:a16="http://schemas.microsoft.com/office/drawing/2014/main" id="{4EC920C3-EA61-2029-7C9F-5695378AFBB3}"/>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34" name="灯片编号占位符 4">
            <a:extLst>
              <a:ext uri="{FF2B5EF4-FFF2-40B4-BE49-F238E27FC236}">
                <a16:creationId xmlns:a16="http://schemas.microsoft.com/office/drawing/2014/main" id="{07C35DE8-8B3A-640B-E0B0-407A21262810}"/>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76778AF7-25D8-4F8A-A9D3-CD99E12C00CE}" type="slidenum">
              <a:rPr lang="zh-CN" altLang="en-US" sz="900" smtClean="0">
                <a:solidFill>
                  <a:schemeClr val="tx1">
                    <a:lumMod val="50000"/>
                    <a:lumOff val="50000"/>
                  </a:schemeClr>
                </a:solidFill>
              </a:rPr>
              <a:pPr algn="r">
                <a:defRPr/>
              </a:pPr>
              <a:t>6</a:t>
            </a:fld>
            <a:endParaRPr lang="zh-CN" altLang="en-US" sz="900" dirty="0">
              <a:solidFill>
                <a:schemeClr val="tx1">
                  <a:lumMod val="50000"/>
                  <a:lumOff val="50000"/>
                </a:schemeClr>
              </a:solidFill>
            </a:endParaRPr>
          </a:p>
        </p:txBody>
      </p:sp>
      <p:grpSp>
        <p:nvGrpSpPr>
          <p:cNvPr id="31" name="组合 30">
            <a:extLst>
              <a:ext uri="{FF2B5EF4-FFF2-40B4-BE49-F238E27FC236}">
                <a16:creationId xmlns:a16="http://schemas.microsoft.com/office/drawing/2014/main" id="{0EE2C9C1-878F-BC78-C2F0-A5B34B68FC84}"/>
              </a:ext>
            </a:extLst>
          </p:cNvPr>
          <p:cNvGrpSpPr/>
          <p:nvPr/>
        </p:nvGrpSpPr>
        <p:grpSpPr>
          <a:xfrm>
            <a:off x="1035936" y="847851"/>
            <a:ext cx="7072127" cy="3890836"/>
            <a:chOff x="1114968" y="1880178"/>
            <a:chExt cx="21102979" cy="11610120"/>
          </a:xfrm>
        </p:grpSpPr>
        <p:sp>
          <p:nvSpPr>
            <p:cNvPr id="35" name="椭圆 34">
              <a:extLst>
                <a:ext uri="{FF2B5EF4-FFF2-40B4-BE49-F238E27FC236}">
                  <a16:creationId xmlns:a16="http://schemas.microsoft.com/office/drawing/2014/main" id="{6C5F2753-18F8-7A4A-B858-26099D5D394B}"/>
                </a:ext>
              </a:extLst>
            </p:cNvPr>
            <p:cNvSpPr/>
            <p:nvPr/>
          </p:nvSpPr>
          <p:spPr>
            <a:xfrm>
              <a:off x="2112916" y="7318136"/>
              <a:ext cx="19130681" cy="852062"/>
            </a:xfrm>
            <a:prstGeom prst="ellipse">
              <a:avLst/>
            </a:prstGeom>
            <a:noFill/>
            <a:ln w="38100" cap="flat">
              <a:solidFill>
                <a:srgbClr val="650F18"/>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66" hangingPunct="0"/>
              <a:endParaRPr lang="zh-CN" altLang="en-US" sz="1500">
                <a:solidFill>
                  <a:srgbClr val="FFFFFF"/>
                </a:solidFill>
                <a:sym typeface="Helvetica Neue Medium"/>
              </a:endParaRPr>
            </a:p>
          </p:txBody>
        </p:sp>
        <p:sp>
          <p:nvSpPr>
            <p:cNvPr id="36" name="文本框 35">
              <a:extLst>
                <a:ext uri="{FF2B5EF4-FFF2-40B4-BE49-F238E27FC236}">
                  <a16:creationId xmlns:a16="http://schemas.microsoft.com/office/drawing/2014/main" id="{1A365A93-A7B2-2CBC-38E4-5C9154FA5912}"/>
                </a:ext>
              </a:extLst>
            </p:cNvPr>
            <p:cNvSpPr txBox="1"/>
            <p:nvPr/>
          </p:nvSpPr>
          <p:spPr>
            <a:xfrm>
              <a:off x="17881811" y="2847426"/>
              <a:ext cx="1362554"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Type-C</a:t>
              </a:r>
              <a:r>
                <a:rPr lang="zh-CN" altLang="en-US" sz="900" dirty="0">
                  <a:solidFill>
                    <a:srgbClr val="650F18"/>
                  </a:solidFill>
                  <a:latin typeface="Helvetica Neue"/>
                  <a:ea typeface="Helvetica Neue"/>
                  <a:cs typeface="Helvetica Neue"/>
                  <a:sym typeface="Helvetica Neue"/>
                </a:rPr>
                <a:t>耳机</a:t>
              </a:r>
              <a:endParaRPr lang="en-US" altLang="zh-CN" sz="900" dirty="0">
                <a:solidFill>
                  <a:srgbClr val="650F18"/>
                </a:solidFill>
                <a:latin typeface="Helvetica Neue"/>
                <a:ea typeface="Helvetica Neue"/>
                <a:cs typeface="Helvetica Neue"/>
                <a:sym typeface="Helvetica Neue"/>
              </a:endParaRPr>
            </a:p>
          </p:txBody>
        </p:sp>
        <p:sp>
          <p:nvSpPr>
            <p:cNvPr id="37" name="文本框 36">
              <a:extLst>
                <a:ext uri="{FF2B5EF4-FFF2-40B4-BE49-F238E27FC236}">
                  <a16:creationId xmlns:a16="http://schemas.microsoft.com/office/drawing/2014/main" id="{82243C6E-1972-57BC-565E-41D5A509296A}"/>
                </a:ext>
              </a:extLst>
            </p:cNvPr>
            <p:cNvSpPr txBox="1"/>
            <p:nvPr/>
          </p:nvSpPr>
          <p:spPr>
            <a:xfrm>
              <a:off x="13350649" y="1880178"/>
              <a:ext cx="1067602"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latin typeface="Helvetica Neue"/>
                  <a:ea typeface="Helvetica Neue"/>
                  <a:cs typeface="Helvetica Neue"/>
                  <a:sym typeface="Helvetica Neue"/>
                </a:rPr>
                <a:t>蓝牙耳机</a:t>
              </a:r>
              <a:endParaRPr lang="en-US" altLang="zh-CN" sz="900" dirty="0">
                <a:solidFill>
                  <a:srgbClr val="650F18"/>
                </a:solidFill>
                <a:latin typeface="Helvetica Neue"/>
                <a:ea typeface="Helvetica Neue"/>
                <a:cs typeface="Helvetica Neue"/>
                <a:sym typeface="Helvetica Neue"/>
              </a:endParaRPr>
            </a:p>
          </p:txBody>
        </p:sp>
        <p:sp>
          <p:nvSpPr>
            <p:cNvPr id="38" name="文本框 37">
              <a:extLst>
                <a:ext uri="{FF2B5EF4-FFF2-40B4-BE49-F238E27FC236}">
                  <a16:creationId xmlns:a16="http://schemas.microsoft.com/office/drawing/2014/main" id="{B65459F5-4F94-93C7-FDF3-C6369ED4D3D7}"/>
                </a:ext>
              </a:extLst>
            </p:cNvPr>
            <p:cNvSpPr txBox="1"/>
            <p:nvPr/>
          </p:nvSpPr>
          <p:spPr>
            <a:xfrm>
              <a:off x="3567338" y="11730916"/>
              <a:ext cx="1067602"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智能音箱</a:t>
              </a:r>
              <a:endParaRPr lang="en-US" altLang="zh-CN" sz="900" dirty="0">
                <a:solidFill>
                  <a:srgbClr val="650F18"/>
                </a:solidFill>
              </a:endParaRPr>
            </a:p>
          </p:txBody>
        </p:sp>
        <p:sp>
          <p:nvSpPr>
            <p:cNvPr id="39" name="文本框 38">
              <a:extLst>
                <a:ext uri="{FF2B5EF4-FFF2-40B4-BE49-F238E27FC236}">
                  <a16:creationId xmlns:a16="http://schemas.microsoft.com/office/drawing/2014/main" id="{BECBB830-EE8A-4D39-084D-83B7D6E61DDD}"/>
                </a:ext>
              </a:extLst>
            </p:cNvPr>
            <p:cNvSpPr txBox="1"/>
            <p:nvPr/>
          </p:nvSpPr>
          <p:spPr>
            <a:xfrm>
              <a:off x="8458968" y="1990072"/>
              <a:ext cx="1067602"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会议音箱</a:t>
              </a:r>
              <a:endParaRPr lang="en-US" altLang="zh-CN" sz="900" dirty="0">
                <a:solidFill>
                  <a:srgbClr val="650F18"/>
                </a:solidFill>
              </a:endParaRPr>
            </a:p>
          </p:txBody>
        </p:sp>
        <p:sp>
          <p:nvSpPr>
            <p:cNvPr id="40" name="文本框 39">
              <a:extLst>
                <a:ext uri="{FF2B5EF4-FFF2-40B4-BE49-F238E27FC236}">
                  <a16:creationId xmlns:a16="http://schemas.microsoft.com/office/drawing/2014/main" id="{E94D3952-E68D-9F26-66DA-E301619A8FF1}"/>
                </a:ext>
              </a:extLst>
            </p:cNvPr>
            <p:cNvSpPr txBox="1"/>
            <p:nvPr/>
          </p:nvSpPr>
          <p:spPr>
            <a:xfrm>
              <a:off x="11341788" y="13069028"/>
              <a:ext cx="1298436"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数字麦克风</a:t>
              </a:r>
              <a:endParaRPr lang="zh-CN" altLang="en-US" sz="1600" b="1" dirty="0">
                <a:solidFill>
                  <a:srgbClr val="650F18"/>
                </a:solidFill>
                <a:sym typeface="Helvetica Neue"/>
              </a:endParaRPr>
            </a:p>
          </p:txBody>
        </p:sp>
        <p:sp>
          <p:nvSpPr>
            <p:cNvPr id="41" name="文本框 40">
              <a:extLst>
                <a:ext uri="{FF2B5EF4-FFF2-40B4-BE49-F238E27FC236}">
                  <a16:creationId xmlns:a16="http://schemas.microsoft.com/office/drawing/2014/main" id="{2C2D1941-E451-33D0-4843-AF2E15ADC6A9}"/>
                </a:ext>
              </a:extLst>
            </p:cNvPr>
            <p:cNvSpPr txBox="1"/>
            <p:nvPr/>
          </p:nvSpPr>
          <p:spPr>
            <a:xfrm>
              <a:off x="3599348" y="2896774"/>
              <a:ext cx="1740864" cy="636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1600" b="1" dirty="0">
                  <a:solidFill>
                    <a:srgbClr val="650F18"/>
                  </a:solidFill>
                  <a:latin typeface="Helvetica Neue"/>
                  <a:ea typeface="Helvetica Neue"/>
                  <a:cs typeface="Helvetica Neue"/>
                  <a:sym typeface="Helvetica Neue"/>
                </a:rPr>
                <a:t>HiFi</a:t>
              </a:r>
              <a:r>
                <a:rPr lang="zh-CN" altLang="en-US" sz="1600" b="1" dirty="0">
                  <a:solidFill>
                    <a:srgbClr val="650F18"/>
                  </a:solidFill>
                  <a:latin typeface="Helvetica Neue"/>
                  <a:ea typeface="Helvetica Neue"/>
                  <a:cs typeface="Helvetica Neue"/>
                  <a:sym typeface="Helvetica Neue"/>
                </a:rPr>
                <a:t>声卡</a:t>
              </a:r>
            </a:p>
          </p:txBody>
        </p:sp>
        <p:sp>
          <p:nvSpPr>
            <p:cNvPr id="53" name="文本框 52">
              <a:extLst>
                <a:ext uri="{FF2B5EF4-FFF2-40B4-BE49-F238E27FC236}">
                  <a16:creationId xmlns:a16="http://schemas.microsoft.com/office/drawing/2014/main" id="{435F7004-E4D7-99F4-D355-4851313A0167}"/>
                </a:ext>
              </a:extLst>
            </p:cNvPr>
            <p:cNvSpPr txBox="1"/>
            <p:nvPr/>
          </p:nvSpPr>
          <p:spPr>
            <a:xfrm>
              <a:off x="1114968" y="6002278"/>
              <a:ext cx="1067602"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智能家电</a:t>
              </a:r>
              <a:endParaRPr lang="zh-CN" altLang="en-US" sz="1600" b="1" dirty="0">
                <a:solidFill>
                  <a:srgbClr val="650F18"/>
                </a:solidFill>
                <a:sym typeface="Helvetica Neue"/>
              </a:endParaRPr>
            </a:p>
          </p:txBody>
        </p:sp>
        <p:sp>
          <p:nvSpPr>
            <p:cNvPr id="54" name="文本框 53">
              <a:extLst>
                <a:ext uri="{FF2B5EF4-FFF2-40B4-BE49-F238E27FC236}">
                  <a16:creationId xmlns:a16="http://schemas.microsoft.com/office/drawing/2014/main" id="{D1F5FEC3-7F92-065D-4953-B476B01057F3}"/>
                </a:ext>
              </a:extLst>
            </p:cNvPr>
            <p:cNvSpPr txBox="1"/>
            <p:nvPr/>
          </p:nvSpPr>
          <p:spPr>
            <a:xfrm>
              <a:off x="19070577" y="11412560"/>
              <a:ext cx="1067602"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车载音响</a:t>
              </a:r>
              <a:endParaRPr lang="zh-CN" altLang="en-US" sz="1600" b="1" dirty="0">
                <a:solidFill>
                  <a:srgbClr val="650F18"/>
                </a:solidFill>
                <a:sym typeface="Helvetica Neue"/>
              </a:endParaRPr>
            </a:p>
          </p:txBody>
        </p:sp>
        <p:sp>
          <p:nvSpPr>
            <p:cNvPr id="58" name="文本框 57">
              <a:extLst>
                <a:ext uri="{FF2B5EF4-FFF2-40B4-BE49-F238E27FC236}">
                  <a16:creationId xmlns:a16="http://schemas.microsoft.com/office/drawing/2014/main" id="{7671CA9E-6323-35A9-1912-69345956ACA4}"/>
                </a:ext>
              </a:extLst>
            </p:cNvPr>
            <p:cNvSpPr txBox="1"/>
            <p:nvPr/>
          </p:nvSpPr>
          <p:spPr>
            <a:xfrm>
              <a:off x="21240115" y="6029370"/>
              <a:ext cx="977832"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rPr>
                <a:t>HiFi</a:t>
              </a:r>
              <a:r>
                <a:rPr lang="zh-CN" altLang="en-US" sz="900" dirty="0">
                  <a:solidFill>
                    <a:srgbClr val="650F18"/>
                  </a:solidFill>
                </a:rPr>
                <a:t>音响</a:t>
              </a:r>
              <a:endParaRPr lang="zh-CN" altLang="en-US" sz="1600" b="1" dirty="0">
                <a:solidFill>
                  <a:srgbClr val="650F18"/>
                </a:solidFill>
                <a:sym typeface="Helvetica Neue"/>
              </a:endParaRPr>
            </a:p>
          </p:txBody>
        </p:sp>
        <p:sp>
          <p:nvSpPr>
            <p:cNvPr id="59" name="文本框 58">
              <a:extLst>
                <a:ext uri="{FF2B5EF4-FFF2-40B4-BE49-F238E27FC236}">
                  <a16:creationId xmlns:a16="http://schemas.microsoft.com/office/drawing/2014/main" id="{4137376B-9FF5-A087-F53E-EE661D8B4941}"/>
                </a:ext>
              </a:extLst>
            </p:cNvPr>
            <p:cNvSpPr txBox="1"/>
            <p:nvPr/>
          </p:nvSpPr>
          <p:spPr>
            <a:xfrm>
              <a:off x="14834229" y="12804160"/>
              <a:ext cx="2196116" cy="636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1600" b="1" dirty="0">
                  <a:solidFill>
                    <a:srgbClr val="650F18"/>
                  </a:solidFill>
                  <a:sym typeface="Helvetica Neue"/>
                </a:rPr>
                <a:t>音乐播放器</a:t>
              </a:r>
            </a:p>
          </p:txBody>
        </p:sp>
        <p:pic>
          <p:nvPicPr>
            <p:cNvPr id="60" name="图片 59">
              <a:extLst>
                <a:ext uri="{FF2B5EF4-FFF2-40B4-BE49-F238E27FC236}">
                  <a16:creationId xmlns:a16="http://schemas.microsoft.com/office/drawing/2014/main" id="{974729E3-15C1-D646-1ADB-D5A827BAE5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589" y="10544317"/>
              <a:ext cx="1505627" cy="2065151"/>
            </a:xfrm>
            <a:prstGeom prst="rect">
              <a:avLst/>
            </a:prstGeom>
          </p:spPr>
        </p:pic>
        <p:pic>
          <p:nvPicPr>
            <p:cNvPr id="61" name="图片 60">
              <a:extLst>
                <a:ext uri="{FF2B5EF4-FFF2-40B4-BE49-F238E27FC236}">
                  <a16:creationId xmlns:a16="http://schemas.microsoft.com/office/drawing/2014/main" id="{399A938B-8AA4-D4B9-D070-7D108D4165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73635" y="11459803"/>
              <a:ext cx="1634742" cy="1288824"/>
            </a:xfrm>
            <a:prstGeom prst="rect">
              <a:avLst/>
            </a:prstGeom>
          </p:spPr>
        </p:pic>
        <p:pic>
          <p:nvPicPr>
            <p:cNvPr id="62" name="图片 61">
              <a:extLst>
                <a:ext uri="{FF2B5EF4-FFF2-40B4-BE49-F238E27FC236}">
                  <a16:creationId xmlns:a16="http://schemas.microsoft.com/office/drawing/2014/main" id="{013D855D-0DFB-1B5B-EAFD-5FAAA06E30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6719" y="3679587"/>
              <a:ext cx="1941964" cy="1548232"/>
            </a:xfrm>
            <a:prstGeom prst="rect">
              <a:avLst/>
            </a:prstGeom>
          </p:spPr>
        </p:pic>
        <p:pic>
          <p:nvPicPr>
            <p:cNvPr id="63" name="图片 62">
              <a:extLst>
                <a:ext uri="{FF2B5EF4-FFF2-40B4-BE49-F238E27FC236}">
                  <a16:creationId xmlns:a16="http://schemas.microsoft.com/office/drawing/2014/main" id="{891E219E-63F7-DD91-D899-608302A98D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27596" y="6638255"/>
              <a:ext cx="1716723" cy="1603946"/>
            </a:xfrm>
            <a:prstGeom prst="rect">
              <a:avLst/>
            </a:prstGeom>
          </p:spPr>
        </p:pic>
        <p:pic>
          <p:nvPicPr>
            <p:cNvPr id="64" name="图片 63">
              <a:extLst>
                <a:ext uri="{FF2B5EF4-FFF2-40B4-BE49-F238E27FC236}">
                  <a16:creationId xmlns:a16="http://schemas.microsoft.com/office/drawing/2014/main" id="{AFF47604-710E-6201-793A-2530D08263B2}"/>
                </a:ext>
              </a:extLst>
            </p:cNvPr>
            <p:cNvPicPr>
              <a:picLocks noChangeAspect="1"/>
            </p:cNvPicPr>
            <p:nvPr/>
          </p:nvPicPr>
          <p:blipFill>
            <a:blip r:embed="rId8"/>
            <a:stretch>
              <a:fillRect/>
            </a:stretch>
          </p:blipFill>
          <p:spPr>
            <a:xfrm>
              <a:off x="7120815" y="4234489"/>
              <a:ext cx="9888137" cy="6764810"/>
            </a:xfrm>
            <a:prstGeom prst="rect">
              <a:avLst/>
            </a:prstGeom>
          </p:spPr>
        </p:pic>
        <p:pic>
          <p:nvPicPr>
            <p:cNvPr id="65" name="图片 64">
              <a:extLst>
                <a:ext uri="{FF2B5EF4-FFF2-40B4-BE49-F238E27FC236}">
                  <a16:creationId xmlns:a16="http://schemas.microsoft.com/office/drawing/2014/main" id="{425C9F26-5397-4940-0442-1339BF775EE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20532" y="9426543"/>
              <a:ext cx="1612999" cy="1970442"/>
            </a:xfrm>
            <a:prstGeom prst="rect">
              <a:avLst/>
            </a:prstGeom>
          </p:spPr>
        </p:pic>
        <p:pic>
          <p:nvPicPr>
            <p:cNvPr id="66" name="图片 65">
              <a:extLst>
                <a:ext uri="{FF2B5EF4-FFF2-40B4-BE49-F238E27FC236}">
                  <a16:creationId xmlns:a16="http://schemas.microsoft.com/office/drawing/2014/main" id="{AB56E91D-117D-DABB-59D2-7AE76A0113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46926" y="2556222"/>
              <a:ext cx="2525467" cy="1603946"/>
            </a:xfrm>
            <a:prstGeom prst="rect">
              <a:avLst/>
            </a:prstGeom>
          </p:spPr>
        </p:pic>
        <p:pic>
          <p:nvPicPr>
            <p:cNvPr id="67" name="图片 66">
              <a:extLst>
                <a:ext uri="{FF2B5EF4-FFF2-40B4-BE49-F238E27FC236}">
                  <a16:creationId xmlns:a16="http://schemas.microsoft.com/office/drawing/2014/main" id="{26E1CCAC-FE98-009A-CABB-BFDFE226FFB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320638" y="3669983"/>
              <a:ext cx="1922755" cy="1922755"/>
            </a:xfrm>
            <a:prstGeom prst="rect">
              <a:avLst/>
            </a:prstGeom>
          </p:spPr>
        </p:pic>
        <p:pic>
          <p:nvPicPr>
            <p:cNvPr id="68" name="图片 67">
              <a:extLst>
                <a:ext uri="{FF2B5EF4-FFF2-40B4-BE49-F238E27FC236}">
                  <a16:creationId xmlns:a16="http://schemas.microsoft.com/office/drawing/2014/main" id="{C155299D-8164-E456-0762-221226E34E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73862" y="2528988"/>
              <a:ext cx="1922755" cy="1922755"/>
            </a:xfrm>
            <a:prstGeom prst="rect">
              <a:avLst/>
            </a:prstGeom>
            <a:noFill/>
          </p:spPr>
        </p:pic>
        <p:pic>
          <p:nvPicPr>
            <p:cNvPr id="69" name="图片 68">
              <a:extLst>
                <a:ext uri="{FF2B5EF4-FFF2-40B4-BE49-F238E27FC236}">
                  <a16:creationId xmlns:a16="http://schemas.microsoft.com/office/drawing/2014/main" id="{EAEA1603-C74D-DEE4-FE3D-1544F37F7A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00086" y="11156568"/>
              <a:ext cx="1846337" cy="1449023"/>
            </a:xfrm>
            <a:prstGeom prst="rect">
              <a:avLst/>
            </a:prstGeom>
          </p:spPr>
        </p:pic>
        <p:sp>
          <p:nvSpPr>
            <p:cNvPr id="70" name="文本框 69">
              <a:extLst>
                <a:ext uri="{FF2B5EF4-FFF2-40B4-BE49-F238E27FC236}">
                  <a16:creationId xmlns:a16="http://schemas.microsoft.com/office/drawing/2014/main" id="{FAAA734C-EB24-B0BC-26D8-3EDA35824103}"/>
                </a:ext>
              </a:extLst>
            </p:cNvPr>
            <p:cNvSpPr txBox="1"/>
            <p:nvPr/>
          </p:nvSpPr>
          <p:spPr>
            <a:xfrm>
              <a:off x="7390118" y="12997976"/>
              <a:ext cx="836770" cy="421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录音器</a:t>
              </a:r>
              <a:endParaRPr lang="zh-CN" altLang="en-US" sz="1600" b="1" dirty="0">
                <a:solidFill>
                  <a:srgbClr val="650F18"/>
                </a:solidFill>
                <a:sym typeface="Helvetica Neue"/>
              </a:endParaRPr>
            </a:p>
          </p:txBody>
        </p:sp>
        <p:pic>
          <p:nvPicPr>
            <p:cNvPr id="71" name="图片 70">
              <a:extLst>
                <a:ext uri="{FF2B5EF4-FFF2-40B4-BE49-F238E27FC236}">
                  <a16:creationId xmlns:a16="http://schemas.microsoft.com/office/drawing/2014/main" id="{402B4066-B635-6BB3-CF0E-F651D70FD5B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448519" y="9426543"/>
              <a:ext cx="2311721" cy="1538837"/>
            </a:xfrm>
            <a:prstGeom prst="rect">
              <a:avLst/>
            </a:prstGeom>
          </p:spPr>
        </p:pic>
        <p:pic>
          <p:nvPicPr>
            <p:cNvPr id="72" name="图片 71">
              <a:extLst>
                <a:ext uri="{FF2B5EF4-FFF2-40B4-BE49-F238E27FC236}">
                  <a16:creationId xmlns:a16="http://schemas.microsoft.com/office/drawing/2014/main" id="{CB944480-A5F3-731B-D990-F4BA485BAF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84620" y="6619659"/>
              <a:ext cx="1716723" cy="1716723"/>
            </a:xfrm>
            <a:prstGeom prst="rect">
              <a:avLst/>
            </a:prstGeom>
          </p:spPr>
        </p:pic>
      </p:grpSp>
    </p:spTree>
  </p:cSld>
  <p:clrMapOvr>
    <a:masterClrMapping/>
  </p:clrMapOvr>
  <p:transition spd="slow" advTm="5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9" name="Picture 64" hidden="1">
            <a:extLst>
              <a:ext uri="{FF2B5EF4-FFF2-40B4-BE49-F238E27FC236}">
                <a16:creationId xmlns:a16="http://schemas.microsoft.com/office/drawing/2014/main" id="{18B4B043-3182-74FC-7B85-4777CDF5B85F}"/>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文本框 2">
            <a:extLst>
              <a:ext uri="{FF2B5EF4-FFF2-40B4-BE49-F238E27FC236}">
                <a16:creationId xmlns:a16="http://schemas.microsoft.com/office/drawing/2014/main" id="{6FEF736E-4276-F9E9-BDFE-BAAF0CEFA16E}"/>
              </a:ext>
            </a:extLst>
          </p:cNvPr>
          <p:cNvSpPr txBox="1">
            <a:spLocks noChangeArrowheads="1"/>
          </p:cNvSpPr>
          <p:nvPr/>
        </p:nvSpPr>
        <p:spPr bwMode="auto">
          <a:xfrm>
            <a:off x="665163" y="700088"/>
            <a:ext cx="5273675"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100"/>
          </a:p>
        </p:txBody>
      </p:sp>
      <p:sp>
        <p:nvSpPr>
          <p:cNvPr id="13339" name="文本框 161">
            <a:extLst>
              <a:ext uri="{FF2B5EF4-FFF2-40B4-BE49-F238E27FC236}">
                <a16:creationId xmlns:a16="http://schemas.microsoft.com/office/drawing/2014/main" id="{E7AA9BC0-299A-7CD4-FC09-DADE20E7BF09}"/>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封装信息</a:t>
            </a:r>
          </a:p>
        </p:txBody>
      </p:sp>
      <p:sp>
        <p:nvSpPr>
          <p:cNvPr id="31" name="日期占位符 1">
            <a:extLst>
              <a:ext uri="{FF2B5EF4-FFF2-40B4-BE49-F238E27FC236}">
                <a16:creationId xmlns:a16="http://schemas.microsoft.com/office/drawing/2014/main" id="{F05B9BB6-BEFF-0135-9C30-3DBDAEB532E7}"/>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32" name="页脚占位符 3">
            <a:extLst>
              <a:ext uri="{FF2B5EF4-FFF2-40B4-BE49-F238E27FC236}">
                <a16:creationId xmlns:a16="http://schemas.microsoft.com/office/drawing/2014/main" id="{74745ACB-A71D-C7CC-668F-06D8702AD139}"/>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33" name="灯片编号占位符 4">
            <a:extLst>
              <a:ext uri="{FF2B5EF4-FFF2-40B4-BE49-F238E27FC236}">
                <a16:creationId xmlns:a16="http://schemas.microsoft.com/office/drawing/2014/main" id="{D34F434B-13BA-9034-9806-DDA58F4F3359}"/>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9C0DD241-BD8E-43D6-B829-CB2A06FFA596}" type="slidenum">
              <a:rPr lang="zh-CN" altLang="en-US" sz="900" smtClean="0">
                <a:solidFill>
                  <a:schemeClr val="tx1">
                    <a:lumMod val="50000"/>
                    <a:lumOff val="50000"/>
                  </a:schemeClr>
                </a:solidFill>
              </a:rPr>
              <a:pPr algn="r">
                <a:defRPr/>
              </a:pPr>
              <a:t>7</a:t>
            </a:fld>
            <a:endParaRPr lang="zh-CN" altLang="en-US" sz="900" dirty="0">
              <a:solidFill>
                <a:schemeClr val="tx1">
                  <a:lumMod val="50000"/>
                  <a:lumOff val="50000"/>
                </a:schemeClr>
              </a:solidFill>
            </a:endParaRPr>
          </a:p>
        </p:txBody>
      </p:sp>
      <p:sp>
        <p:nvSpPr>
          <p:cNvPr id="34" name="文本框 33">
            <a:extLst>
              <a:ext uri="{FF2B5EF4-FFF2-40B4-BE49-F238E27FC236}">
                <a16:creationId xmlns:a16="http://schemas.microsoft.com/office/drawing/2014/main" id="{53B54C31-891D-E185-65C6-EB08E6945D1E}"/>
              </a:ext>
            </a:extLst>
          </p:cNvPr>
          <p:cNvSpPr txBox="1"/>
          <p:nvPr/>
        </p:nvSpPr>
        <p:spPr>
          <a:xfrm>
            <a:off x="6558280" y="1501207"/>
            <a:ext cx="2057400"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 BGA80</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6.2mm</a:t>
            </a:r>
          </a:p>
          <a:p>
            <a:pPr algn="ctr" defTabSz="821531" hangingPunct="0"/>
            <a:r>
              <a:rPr lang="en-US" altLang="zh-CN" sz="1050" dirty="0">
                <a:sym typeface="Helvetica Neue"/>
              </a:rPr>
              <a:t>D: 4.5mm</a:t>
            </a:r>
          </a:p>
          <a:p>
            <a:pPr algn="ctr" defTabSz="821531" hangingPunct="0"/>
            <a:r>
              <a:rPr lang="en-US" altLang="zh-CN" sz="1050" dirty="0"/>
              <a:t>e: 0.4mm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pic>
        <p:nvPicPr>
          <p:cNvPr id="35" name="图片 34">
            <a:extLst>
              <a:ext uri="{FF2B5EF4-FFF2-40B4-BE49-F238E27FC236}">
                <a16:creationId xmlns:a16="http://schemas.microsoft.com/office/drawing/2014/main" id="{55FD1C2B-9784-5E05-79A0-FBFCA74E728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94410" y="1407670"/>
            <a:ext cx="2171358" cy="1164080"/>
          </a:xfrm>
          <a:prstGeom prst="rect">
            <a:avLst/>
          </a:prstGeom>
          <a:ln>
            <a:solidFill>
              <a:schemeClr val="accent1"/>
            </a:solidFill>
          </a:ln>
        </p:spPr>
      </p:pic>
      <p:pic>
        <p:nvPicPr>
          <p:cNvPr id="36" name="内容占位符 8">
            <a:extLst>
              <a:ext uri="{FF2B5EF4-FFF2-40B4-BE49-F238E27FC236}">
                <a16:creationId xmlns:a16="http://schemas.microsoft.com/office/drawing/2014/main" id="{E75CEAB8-6913-0D69-3E7A-C61B1570D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1343561"/>
            <a:ext cx="3686667" cy="2870962"/>
          </a:xfrm>
          <a:prstGeom prst="rect">
            <a:avLst/>
          </a:prstGeom>
        </p:spPr>
      </p:pic>
      <p:pic>
        <p:nvPicPr>
          <p:cNvPr id="37" name="图片 36">
            <a:extLst>
              <a:ext uri="{FF2B5EF4-FFF2-40B4-BE49-F238E27FC236}">
                <a16:creationId xmlns:a16="http://schemas.microsoft.com/office/drawing/2014/main" id="{1DDE00F3-C226-C903-D2B8-5FDDED2C746F}"/>
              </a:ext>
            </a:extLst>
          </p:cNvPr>
          <p:cNvPicPr>
            <a:picLocks noChangeAspect="1"/>
          </p:cNvPicPr>
          <p:nvPr/>
        </p:nvPicPr>
        <p:blipFill>
          <a:blip r:embed="rId6">
            <a:duotone>
              <a:schemeClr val="accent3">
                <a:shade val="45000"/>
                <a:satMod val="135000"/>
              </a:schemeClr>
              <a:prstClr val="white"/>
            </a:duotone>
          </a:blip>
          <a:stretch>
            <a:fillRect/>
          </a:stretch>
        </p:blipFill>
        <p:spPr>
          <a:xfrm>
            <a:off x="4577325" y="3030261"/>
            <a:ext cx="2205528" cy="1294060"/>
          </a:xfrm>
          <a:prstGeom prst="rect">
            <a:avLst/>
          </a:prstGeom>
        </p:spPr>
      </p:pic>
      <p:sp>
        <p:nvSpPr>
          <p:cNvPr id="38" name="文本框 37">
            <a:extLst>
              <a:ext uri="{FF2B5EF4-FFF2-40B4-BE49-F238E27FC236}">
                <a16:creationId xmlns:a16="http://schemas.microsoft.com/office/drawing/2014/main" id="{E9C39615-D851-F651-4944-4009272C8790}"/>
              </a:ext>
            </a:extLst>
          </p:cNvPr>
          <p:cNvSpPr txBox="1"/>
          <p:nvPr/>
        </p:nvSpPr>
        <p:spPr>
          <a:xfrm>
            <a:off x="6613368" y="3082714"/>
            <a:ext cx="1947224"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SNC8600A: BGA63</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6.2mm</a:t>
            </a:r>
          </a:p>
          <a:p>
            <a:pPr algn="ctr" defTabSz="821531" hangingPunct="0"/>
            <a:r>
              <a:rPr lang="en-US" altLang="zh-CN" sz="1050" dirty="0">
                <a:sym typeface="Helvetica Neue"/>
              </a:rPr>
              <a:t>D: 4.5mm</a:t>
            </a:r>
          </a:p>
          <a:p>
            <a:pPr algn="ctr" defTabSz="821531" hangingPunct="0"/>
            <a:r>
              <a:rPr lang="en-US" altLang="zh-CN" sz="1050" dirty="0"/>
              <a:t>e: 0.4mm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spTree>
  </p:cSld>
  <p:clrMapOvr>
    <a:masterClrMapping/>
  </p:clrMapOvr>
  <p:transition advClick="0" advTm="5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a:extLst>
              <a:ext uri="{FF2B5EF4-FFF2-40B4-BE49-F238E27FC236}">
                <a16:creationId xmlns:a16="http://schemas.microsoft.com/office/drawing/2014/main" id="{6F8F6EF5-BFF1-ACAC-334D-7B518E9AD9F9}"/>
              </a:ext>
            </a:extLst>
          </p:cNvPr>
          <p:cNvSpPr/>
          <p:nvPr/>
        </p:nvSpPr>
        <p:spPr>
          <a:xfrm>
            <a:off x="3349625" y="2476500"/>
            <a:ext cx="661988" cy="190500"/>
          </a:xfrm>
          <a:prstGeom prst="rightArrow">
            <a:avLst>
              <a:gd name="adj1" fmla="val 19124"/>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6" name="原创设计师QQ598969553      _2">
            <a:extLst>
              <a:ext uri="{FF2B5EF4-FFF2-40B4-BE49-F238E27FC236}">
                <a16:creationId xmlns:a16="http://schemas.microsoft.com/office/drawing/2014/main" id="{762FB771-38D1-D869-B6EA-98600D6F6DF0}"/>
              </a:ext>
            </a:extLst>
          </p:cNvPr>
          <p:cNvSpPr/>
          <p:nvPr/>
        </p:nvSpPr>
        <p:spPr>
          <a:xfrm flipH="1">
            <a:off x="3349625" y="2262188"/>
            <a:ext cx="661988" cy="190500"/>
          </a:xfrm>
          <a:prstGeom prst="rightArrow">
            <a:avLst>
              <a:gd name="adj1" fmla="val 19124"/>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7" name="原创设计师QQ598969553      _3">
            <a:extLst>
              <a:ext uri="{FF2B5EF4-FFF2-40B4-BE49-F238E27FC236}">
                <a16:creationId xmlns:a16="http://schemas.microsoft.com/office/drawing/2014/main" id="{A5A7DED8-C229-EC31-4FEF-7463423C963C}"/>
              </a:ext>
            </a:extLst>
          </p:cNvPr>
          <p:cNvSpPr/>
          <p:nvPr/>
        </p:nvSpPr>
        <p:spPr>
          <a:xfrm>
            <a:off x="1250156" y="3760756"/>
            <a:ext cx="3119438" cy="646113"/>
          </a:xfrm>
          <a:prstGeom prst="rect">
            <a:avLst/>
          </a:prstGeom>
        </p:spPr>
        <p:txBody>
          <a:bodyPr>
            <a:spAutoFit/>
          </a:bodyPr>
          <a:lstStyle/>
          <a:p>
            <a:pPr eaLnBrk="1" hangingPunct="1"/>
            <a:r>
              <a:rPr lang="en-US" altLang="zh-CN" sz="900" dirty="0">
                <a:solidFill>
                  <a:srgbClr val="0D0D0D"/>
                </a:solidFill>
                <a:cs typeface="Open Sans Light" panose="020B0604020202020204" pitchFamily="34" charset="0"/>
              </a:rPr>
              <a:t>80 Balls BGA: </a:t>
            </a:r>
          </a:p>
          <a:p>
            <a:pPr eaLnBrk="1" hangingPunct="1"/>
            <a:r>
              <a:rPr lang="en-US" altLang="zh-CN" sz="900" dirty="0">
                <a:solidFill>
                  <a:srgbClr val="0D0D0D"/>
                </a:solidFill>
                <a:cs typeface="Open Sans Light" panose="020B0604020202020204" pitchFamily="34" charset="0"/>
              </a:rPr>
              <a:t>    x-direction 0.5mm pitch,  y-direction 0.4mm pitch.</a:t>
            </a:r>
          </a:p>
          <a:p>
            <a:pPr eaLnBrk="1" hangingPunct="1"/>
            <a:r>
              <a:rPr lang="en-US" altLang="zh-CN" sz="900" dirty="0">
                <a:solidFill>
                  <a:srgbClr val="0D0D0D"/>
                </a:solidFill>
                <a:cs typeface="Open Sans Light" panose="020B0604020202020204" pitchFamily="34" charset="0"/>
              </a:rPr>
              <a:t> </a:t>
            </a:r>
          </a:p>
          <a:p>
            <a:pPr eaLnBrk="1" hangingPunct="1"/>
            <a:r>
              <a:rPr lang="en-US" altLang="zh-CN" sz="900" dirty="0">
                <a:solidFill>
                  <a:srgbClr val="0D0D0D"/>
                </a:solidFill>
                <a:cs typeface="Open Sans Light" panose="020B0604020202020204" pitchFamily="34" charset="0"/>
              </a:rPr>
              <a:t>Body size is 6.2 x 4.5 mm</a:t>
            </a:r>
            <a:endParaRPr lang="ms-MY" altLang="zh-CN" sz="900" dirty="0">
              <a:solidFill>
                <a:srgbClr val="0D0D0D"/>
              </a:solidFill>
              <a:cs typeface="Open Sans Light" panose="020B0604020202020204" pitchFamily="34" charset="0"/>
            </a:endParaRPr>
          </a:p>
        </p:txBody>
      </p:sp>
      <p:sp>
        <p:nvSpPr>
          <p:cNvPr id="56" name="原创设计师QQ598969553      _20">
            <a:extLst>
              <a:ext uri="{FF2B5EF4-FFF2-40B4-BE49-F238E27FC236}">
                <a16:creationId xmlns:a16="http://schemas.microsoft.com/office/drawing/2014/main" id="{372BE4DF-2FE0-A846-F847-42BBA54FC50B}"/>
              </a:ext>
            </a:extLst>
          </p:cNvPr>
          <p:cNvSpPr/>
          <p:nvPr/>
        </p:nvSpPr>
        <p:spPr>
          <a:xfrm>
            <a:off x="3273425" y="1897063"/>
            <a:ext cx="9493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Package</a:t>
            </a:r>
          </a:p>
        </p:txBody>
      </p:sp>
      <p:sp>
        <p:nvSpPr>
          <p:cNvPr id="19462" name="原创设计师QQ598969553      _21">
            <a:extLst>
              <a:ext uri="{FF2B5EF4-FFF2-40B4-BE49-F238E27FC236}">
                <a16:creationId xmlns:a16="http://schemas.microsoft.com/office/drawing/2014/main" id="{570F92BC-1C16-B200-3C81-FCB4F35D019A}"/>
              </a:ext>
            </a:extLst>
          </p:cNvPr>
          <p:cNvSpPr>
            <a:spLocks noChangeArrowheads="1"/>
          </p:cNvSpPr>
          <p:nvPr/>
        </p:nvSpPr>
        <p:spPr bwMode="auto">
          <a:xfrm>
            <a:off x="3309938" y="2676525"/>
            <a:ext cx="8429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400">
                <a:solidFill>
                  <a:schemeClr val="accent1"/>
                </a:solidFill>
                <a:latin typeface="Open Sans" panose="020B0606030504020204" pitchFamily="34" charset="0"/>
                <a:cs typeface="Open Sans" panose="020B0606030504020204" pitchFamily="34" charset="0"/>
              </a:rPr>
              <a:t>Details</a:t>
            </a:r>
          </a:p>
        </p:txBody>
      </p:sp>
      <p:pic>
        <p:nvPicPr>
          <p:cNvPr id="19463" name="Picture 64" hidden="1">
            <a:extLst>
              <a:ext uri="{FF2B5EF4-FFF2-40B4-BE49-F238E27FC236}">
                <a16:creationId xmlns:a16="http://schemas.microsoft.com/office/drawing/2014/main" id="{48AA0299-BCFB-6BDF-436F-A4A3FFFD3E3E}"/>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102">
            <a:extLst>
              <a:ext uri="{FF2B5EF4-FFF2-40B4-BE49-F238E27FC236}">
                <a16:creationId xmlns:a16="http://schemas.microsoft.com/office/drawing/2014/main" id="{FED15F20-0CBD-C3B5-EE10-DD1FCBD46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9906"/>
          <a:stretch>
            <a:fillRect/>
          </a:stretch>
        </p:blipFill>
        <p:spPr bwMode="auto">
          <a:xfrm>
            <a:off x="1055688" y="1209675"/>
            <a:ext cx="1930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文本框 108">
            <a:extLst>
              <a:ext uri="{FF2B5EF4-FFF2-40B4-BE49-F238E27FC236}">
                <a16:creationId xmlns:a16="http://schemas.microsoft.com/office/drawing/2014/main" id="{8AC6CE87-58E9-69C9-93B9-78AFEE04CACA}"/>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DSP </a:t>
            </a:r>
            <a:r>
              <a:rPr lang="zh-CN" altLang="en-US" sz="2400" b="1"/>
              <a:t>芯片信息</a:t>
            </a:r>
          </a:p>
        </p:txBody>
      </p:sp>
      <p:pic>
        <p:nvPicPr>
          <p:cNvPr id="19466" name="图片 136">
            <a:extLst>
              <a:ext uri="{FF2B5EF4-FFF2-40B4-BE49-F238E27FC236}">
                <a16:creationId xmlns:a16="http://schemas.microsoft.com/office/drawing/2014/main" id="{E3DB90DC-9324-9FB8-3035-ACAE95212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0" y="1052482"/>
            <a:ext cx="39274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 name="日期占位符 1">
            <a:extLst>
              <a:ext uri="{FF2B5EF4-FFF2-40B4-BE49-F238E27FC236}">
                <a16:creationId xmlns:a16="http://schemas.microsoft.com/office/drawing/2014/main" id="{0E95DC61-FCA8-BC79-5EC9-DC8712D7F40A}"/>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139" name="页脚占位符 3">
            <a:extLst>
              <a:ext uri="{FF2B5EF4-FFF2-40B4-BE49-F238E27FC236}">
                <a16:creationId xmlns:a16="http://schemas.microsoft.com/office/drawing/2014/main" id="{1A984DAA-9FAC-09CE-C657-472693C681FC}"/>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140" name="灯片编号占位符 4">
            <a:extLst>
              <a:ext uri="{FF2B5EF4-FFF2-40B4-BE49-F238E27FC236}">
                <a16:creationId xmlns:a16="http://schemas.microsoft.com/office/drawing/2014/main" id="{D7826C7C-6000-0EF1-F349-1773C3228C6B}"/>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A700AEA9-C552-4BC5-8E7E-B1ACE3C20ACC}" type="slidenum">
              <a:rPr lang="zh-CN" altLang="en-US" sz="900" smtClean="0">
                <a:solidFill>
                  <a:schemeClr val="tx1">
                    <a:lumMod val="50000"/>
                    <a:lumOff val="50000"/>
                  </a:schemeClr>
                </a:solidFill>
              </a:rPr>
              <a:pPr algn="r">
                <a:defRPr/>
              </a:pPr>
              <a:t>8</a:t>
            </a:fld>
            <a:endParaRPr lang="zh-CN" altLang="en-US" sz="900" dirty="0">
              <a:solidFill>
                <a:schemeClr val="tx1">
                  <a:lumMod val="50000"/>
                  <a:lumOff val="50000"/>
                </a:schemeClr>
              </a:solidFill>
            </a:endParaRPr>
          </a:p>
        </p:txBody>
      </p:sp>
    </p:spTree>
  </p:cSld>
  <p:clrMapOvr>
    <a:masterClrMapping/>
  </p:clrMapOvr>
  <p:transition advClick="0" advTm="5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原创设计师QQ598969553      _1">
            <a:extLst>
              <a:ext uri="{FF2B5EF4-FFF2-40B4-BE49-F238E27FC236}">
                <a16:creationId xmlns:a16="http://schemas.microsoft.com/office/drawing/2014/main" id="{857F14F0-0647-C2E3-C5C0-FF708B4C2275}"/>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a:extLst>
              <a:ext uri="{FF2B5EF4-FFF2-40B4-BE49-F238E27FC236}">
                <a16:creationId xmlns:a16="http://schemas.microsoft.com/office/drawing/2014/main" id="{DAD8304A-B510-91D5-41CB-DC7D453F4705}"/>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a:extLst>
              <a:ext uri="{FF2B5EF4-FFF2-40B4-BE49-F238E27FC236}">
                <a16:creationId xmlns:a16="http://schemas.microsoft.com/office/drawing/2014/main" id="{8D87D2DF-1D92-7475-69EE-DF923EB88C3D}"/>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dirty="0"/>
          </a:p>
        </p:txBody>
      </p:sp>
      <p:sp>
        <p:nvSpPr>
          <p:cNvPr id="29" name="原创设计师QQ598969553      _4">
            <a:extLst>
              <a:ext uri="{FF2B5EF4-FFF2-40B4-BE49-F238E27FC236}">
                <a16:creationId xmlns:a16="http://schemas.microsoft.com/office/drawing/2014/main" id="{B96DCC60-AE72-D82A-7565-5D805D4877C9}"/>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a:extLst>
              <a:ext uri="{FF2B5EF4-FFF2-40B4-BE49-F238E27FC236}">
                <a16:creationId xmlns:a16="http://schemas.microsoft.com/office/drawing/2014/main" id="{02D20DB5-AF90-1662-FE54-52882EF7FA8C}"/>
              </a:ext>
            </a:extLst>
          </p:cNvPr>
          <p:cNvSpPr>
            <a:spLocks noChangeArrowheads="1"/>
          </p:cNvSpPr>
          <p:nvPr/>
        </p:nvSpPr>
        <p:spPr bwMode="auto">
          <a:xfrm>
            <a:off x="5095535" y="2166937"/>
            <a:ext cx="923925" cy="554038"/>
          </a:xfrm>
          <a:prstGeom prst="rect">
            <a:avLst/>
          </a:prstGeom>
          <a:noFill/>
          <a:ln>
            <a:noFill/>
          </a:ln>
        </p:spPr>
        <p:txBody>
          <a:bodyPr wrap="none" lIns="0" tIns="0" rIns="0" bIns="0">
            <a:spAutoFit/>
          </a:bodyPr>
          <a:lstStyle/>
          <a:p>
            <a:pPr algn="ctr">
              <a:defRPr/>
            </a:pPr>
            <a:r>
              <a:rPr lang="zh-CN" altLang="en-US" sz="3600" dirty="0">
                <a:solidFill>
                  <a:schemeClr val="accent2"/>
                </a:solidFill>
                <a:latin typeface="Impact" pitchFamily="34" charset="0"/>
                <a:ea typeface="微软雅黑" pitchFamily="34" charset="-122"/>
                <a:cs typeface="宋体" pitchFamily="2" charset="-122"/>
              </a:rPr>
              <a:t>谢谢</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4" name="原创设计师QQ598969553      _9">
            <a:extLst>
              <a:ext uri="{FF2B5EF4-FFF2-40B4-BE49-F238E27FC236}">
                <a16:creationId xmlns:a16="http://schemas.microsoft.com/office/drawing/2014/main" id="{B9B43FA4-413A-16A5-B921-7AA8F4E4BA59}"/>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a:extLst>
              <a:ext uri="{FF2B5EF4-FFF2-40B4-BE49-F238E27FC236}">
                <a16:creationId xmlns:a16="http://schemas.microsoft.com/office/drawing/2014/main" id="{56858E09-3512-CB47-C993-60B26F039E79}"/>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a:extLst>
              <a:ext uri="{FF2B5EF4-FFF2-40B4-BE49-F238E27FC236}">
                <a16:creationId xmlns:a16="http://schemas.microsoft.com/office/drawing/2014/main" id="{DBDA8F7E-6A07-033F-8351-3678F0AC115E}"/>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dirty="0"/>
          </a:p>
        </p:txBody>
      </p:sp>
      <p:sp>
        <p:nvSpPr>
          <p:cNvPr id="41" name="原创设计师QQ598969553      _12">
            <a:extLst>
              <a:ext uri="{FF2B5EF4-FFF2-40B4-BE49-F238E27FC236}">
                <a16:creationId xmlns:a16="http://schemas.microsoft.com/office/drawing/2014/main" id="{FC6FB6A4-0161-92FF-1FED-2E84FBF90D4E}"/>
              </a:ext>
            </a:extLst>
          </p:cNvPr>
          <p:cNvSpPr>
            <a:spLocks noChangeArrowheads="1"/>
          </p:cNvSpPr>
          <p:nvPr/>
        </p:nvSpPr>
        <p:spPr bwMode="auto">
          <a:xfrm>
            <a:off x="3492500" y="1490663"/>
            <a:ext cx="50784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深圳市九音科技有限公司</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21515" name="Picture 64" hidden="1">
            <a:extLst>
              <a:ext uri="{FF2B5EF4-FFF2-40B4-BE49-F238E27FC236}">
                <a16:creationId xmlns:a16="http://schemas.microsoft.com/office/drawing/2014/main" id="{30AD7C27-97C9-E92E-382D-4DD35F84489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56" presetClass="entr" presetSubtype="0" fill="hold" grpId="0" nodeType="withEffect">
                                  <p:stCondLst>
                                    <p:cond delay="1400"/>
                                  </p:stCondLst>
                                  <p:iterate type="lt">
                                    <p:tmPct val="6667"/>
                                  </p:iterate>
                                  <p:childTnLst>
                                    <p:set>
                                      <p:cBhvr>
                                        <p:cTn id="48" dur="1" fill="hold">
                                          <p:stCondLst>
                                            <p:cond delay="0"/>
                                          </p:stCondLst>
                                        </p:cTn>
                                        <p:tgtEl>
                                          <p:spTgt spid="41"/>
                                        </p:tgtEl>
                                        <p:attrNameLst>
                                          <p:attrName>style.visibility</p:attrName>
                                        </p:attrNameLst>
                                      </p:cBhvr>
                                      <p:to>
                                        <p:strVal val="visible"/>
                                      </p:to>
                                    </p:set>
                                    <p:anim by="(-#ppt_w*2)" calcmode="lin" valueType="num">
                                      <p:cBhvr rctx="PPT">
                                        <p:cTn id="49" dur="375" autoRev="1" fill="hold">
                                          <p:stCondLst>
                                            <p:cond delay="0"/>
                                          </p:stCondLst>
                                        </p:cTn>
                                        <p:tgtEl>
                                          <p:spTgt spid="41"/>
                                        </p:tgtEl>
                                        <p:attrNameLst>
                                          <p:attrName>ppt_w</p:attrName>
                                        </p:attrNameLst>
                                      </p:cBhvr>
                                    </p:anim>
                                    <p:anim by="(#ppt_w*0.50)" calcmode="lin" valueType="num">
                                      <p:cBhvr>
                                        <p:cTn id="50" dur="375" decel="50000" autoRev="1" fill="hold">
                                          <p:stCondLst>
                                            <p:cond delay="0"/>
                                          </p:stCondLst>
                                        </p:cTn>
                                        <p:tgtEl>
                                          <p:spTgt spid="41"/>
                                        </p:tgtEl>
                                        <p:attrNameLst>
                                          <p:attrName>ppt_x</p:attrName>
                                        </p:attrNameLst>
                                      </p:cBhvr>
                                    </p:anim>
                                    <p:anim from="(-#ppt_h/2)" to="(#ppt_y)" calcmode="lin" valueType="num">
                                      <p:cBhvr>
                                        <p:cTn id="51" dur="750" fill="hold">
                                          <p:stCondLst>
                                            <p:cond delay="0"/>
                                          </p:stCondLst>
                                        </p:cTn>
                                        <p:tgtEl>
                                          <p:spTgt spid="41"/>
                                        </p:tgtEl>
                                        <p:attrNameLst>
                                          <p:attrName>ppt_y</p:attrName>
                                        </p:attrNameLst>
                                      </p:cBhvr>
                                    </p:anim>
                                    <p:animRot by="21600000">
                                      <p:cBhvr>
                                        <p:cTn id="52"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heme/theme1.xml><?xml version="1.0" encoding="utf-8"?>
<a:theme xmlns:a="http://schemas.openxmlformats.org/drawingml/2006/main" name="Office 主题">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4138</TotalTime>
  <Words>919</Words>
  <Application>Microsoft Office PowerPoint</Application>
  <PresentationFormat>全屏显示(16:9)</PresentationFormat>
  <Paragraphs>136</Paragraphs>
  <Slides>9</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Helvetica Neue</vt:lpstr>
      <vt:lpstr>PingFang SC</vt:lpstr>
      <vt:lpstr>华文细黑</vt:lpstr>
      <vt:lpstr>微软雅黑</vt:lpstr>
      <vt:lpstr>微软雅黑</vt:lpstr>
      <vt:lpstr>Arial</vt:lpstr>
      <vt:lpstr>Arial Narrow</vt:lpstr>
      <vt:lpstr>Calibri</vt:lpstr>
      <vt:lpstr>Impact</vt:lpstr>
      <vt:lpstr>Open Sans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Bai</dc:creator>
  <cp:lastModifiedBy>Bai Rong</cp:lastModifiedBy>
  <cp:revision>259</cp:revision>
  <dcterms:created xsi:type="dcterms:W3CDTF">2015-04-07T15:42:54Z</dcterms:created>
  <dcterms:modified xsi:type="dcterms:W3CDTF">2022-09-09T01:21:37Z</dcterms:modified>
</cp:coreProperties>
</file>