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444" r:id="rId2"/>
    <p:sldId id="452" r:id="rId3"/>
    <p:sldId id="3949" r:id="rId4"/>
    <p:sldId id="446" r:id="rId5"/>
    <p:sldId id="448" r:id="rId6"/>
    <p:sldId id="440" r:id="rId7"/>
    <p:sldId id="432" r:id="rId8"/>
    <p:sldId id="449" r:id="rId9"/>
    <p:sldId id="451" r:id="rId10"/>
    <p:sldId id="431" r:id="rId11"/>
  </p:sldIdLst>
  <p:sldSz cx="9144000" cy="5143500" type="screen16x9"/>
  <p:notesSz cx="6858000" cy="9144000"/>
  <p:custDataLst>
    <p:tags r:id="rId14"/>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196" autoAdjust="0"/>
  </p:normalViewPr>
  <p:slideViewPr>
    <p:cSldViewPr snapToGrid="0">
      <p:cViewPr>
        <p:scale>
          <a:sx n="100" d="100"/>
          <a:sy n="100" d="100"/>
        </p:scale>
        <p:origin x="883" y="45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2023/2/13</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2023/2/13</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10</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P2 </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目标市场和长期客户</a:t>
            </a: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基于现有</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PPT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第六页，更新数据，将第四页长期客户</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logo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，放在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ppt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底部（也可参考</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ADI</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文档第</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页）</a:t>
            </a:r>
          </a:p>
          <a:p>
            <a:endParaRPr lang="zh-CN" altLang="en-US" dirty="0"/>
          </a:p>
          <a:p>
            <a:r>
              <a:rPr lang="en-US" altLang="zh-CN" dirty="0"/>
              <a:t>2023-2-10</a:t>
            </a:r>
            <a:r>
              <a:rPr lang="zh-CN" altLang="en-US" dirty="0"/>
              <a:t>：</a:t>
            </a:r>
            <a:endParaRPr lang="en-US" altLang="zh-CN" dirty="0"/>
          </a:p>
          <a:p>
            <a:r>
              <a:rPr lang="zh-CN" altLang="en-US" dirty="0"/>
              <a:t>内容</a:t>
            </a:r>
            <a:r>
              <a:rPr lang="en-US" altLang="zh-CN" dirty="0"/>
              <a:t>1/</a:t>
            </a:r>
            <a:r>
              <a:rPr lang="zh-CN" altLang="en-US" dirty="0"/>
              <a:t>内容</a:t>
            </a:r>
            <a:r>
              <a:rPr lang="en-US" altLang="zh-CN" dirty="0"/>
              <a:t>2</a:t>
            </a:r>
            <a:r>
              <a:rPr lang="zh-CN" altLang="en-US" dirty="0"/>
              <a:t>（</a:t>
            </a:r>
            <a:r>
              <a:rPr lang="en-US" altLang="zh-CN" dirty="0"/>
              <a:t>ADI</a:t>
            </a:r>
            <a:r>
              <a:rPr lang="zh-CN" altLang="en-US" dirty="0"/>
              <a:t>参考）更新，预测数据更新</a:t>
            </a:r>
          </a:p>
        </p:txBody>
      </p:sp>
      <p:sp>
        <p:nvSpPr>
          <p:cNvPr id="4" name="灯片编号占位符 3"/>
          <p:cNvSpPr>
            <a:spLocks noGrp="1"/>
          </p:cNvSpPr>
          <p:nvPr>
            <p:ph type="sldNum" sz="quarter" idx="5"/>
          </p:nvPr>
        </p:nvSpPr>
        <p:spPr/>
        <p:txBody>
          <a:bodyPr/>
          <a:lstStyle/>
          <a:p>
            <a:fld id="{E8EC27E3-84BF-4AE1-978D-62C5A220315C}" type="slidenum">
              <a:rPr lang="zh-CN" altLang="en-US" smtClean="0"/>
              <a:t>3</a:t>
            </a:fld>
            <a:endParaRPr lang="zh-CN" altLang="en-US"/>
          </a:p>
        </p:txBody>
      </p:sp>
    </p:spTree>
    <p:extLst>
      <p:ext uri="{BB962C8B-B14F-4D97-AF65-F5344CB8AC3E}">
        <p14:creationId xmlns:p14="http://schemas.microsoft.com/office/powerpoint/2010/main" val="90600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extLst>
      <p:ext uri="{BB962C8B-B14F-4D97-AF65-F5344CB8AC3E}">
        <p14:creationId xmlns:p14="http://schemas.microsoft.com/office/powerpoint/2010/main" val="42123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6</a:t>
            </a:fld>
            <a:endParaRPr lang="en-US"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8</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extLst>
      <p:ext uri="{BB962C8B-B14F-4D97-AF65-F5344CB8AC3E}">
        <p14:creationId xmlns:p14="http://schemas.microsoft.com/office/powerpoint/2010/main" val="1197273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DB88D3A-F8AA-F4A3-6809-4C6E58216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F48984E-351D-9ACF-7DAE-DDD85A04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4340" name="灯片编号占位符 3">
            <a:extLst>
              <a:ext uri="{FF2B5EF4-FFF2-40B4-BE49-F238E27FC236}">
                <a16:creationId xmlns:a16="http://schemas.microsoft.com/office/drawing/2014/main" id="{08F19684-591E-F3E4-D015-E2FFBBA8F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AD97EE69-BDD7-4848-ABD5-620DCDAD5EEC}" type="slidenum">
              <a:rPr lang="en-US" altLang="zh-CN" sz="1200" smtClean="0">
                <a:latin typeface="Calibri" panose="020F0502020204030204" pitchFamily="34" charset="0"/>
              </a:rPr>
              <a:pPr defTabSz="684213" fontAlgn="base">
                <a:spcBef>
                  <a:spcPct val="0"/>
                </a:spcBef>
                <a:spcAft>
                  <a:spcPct val="0"/>
                </a:spcAft>
              </a:pPr>
              <a:t>9</a:t>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1">
            <a:extLst>
              <a:ext uri="{FF2B5EF4-FFF2-40B4-BE49-F238E27FC236}">
                <a16:creationId xmlns:a16="http://schemas.microsoft.com/office/drawing/2014/main" id="{5531E1ED-1D7C-F6AA-64DE-17393738AD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9B1179C6-A434-BDD7-20AC-583BFD6B7501}"/>
              </a:ext>
            </a:extLst>
          </p:cNvPr>
          <p:cNvSpPr>
            <a:spLocks noGrp="1"/>
          </p:cNvSpPr>
          <p:nvPr>
            <p:ph type="ftr" sz="quarter" idx="11"/>
          </p:nvPr>
        </p:nvSpPr>
        <p:spPr/>
        <p:txBody>
          <a:bodyPr/>
          <a:lstStyle/>
          <a:p>
            <a:pPr>
              <a:defRPr/>
            </a:pPr>
            <a:r>
              <a:rPr lang="zh-CN" altLang="en-US"/>
              <a:t>深圳市九音科技有限公司</a:t>
            </a:r>
          </a:p>
        </p:txBody>
      </p:sp>
      <p:sp>
        <p:nvSpPr>
          <p:cNvPr id="9" name="灯片编号占位符 8">
            <a:extLst>
              <a:ext uri="{FF2B5EF4-FFF2-40B4-BE49-F238E27FC236}">
                <a16:creationId xmlns:a16="http://schemas.microsoft.com/office/drawing/2014/main" id="{DF2671B8-D5E5-C871-FA1E-2B4F4B21512C}"/>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92EF34-8312-4208-F672-9179A10C9B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F521B6DE-A5A1-01EC-6C52-A08C6F5E4911}"/>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AF55F5E8-08A5-C81F-960E-1F7C4A8B7AD0}"/>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E4F9B76-5C4F-AB8B-752D-6CBFDBE707D1}"/>
              </a:ext>
            </a:extLst>
          </p:cNvPr>
          <p:cNvSpPr>
            <a:spLocks noGrp="1"/>
          </p:cNvSpPr>
          <p:nvPr>
            <p:ph type="dt" sz="half" idx="10"/>
          </p:nvPr>
        </p:nvSpPr>
        <p:spPr/>
        <p:txBody>
          <a:bodyPr/>
          <a:lstStyle/>
          <a:p>
            <a:pPr>
              <a:defRPr/>
            </a:pPr>
            <a:r>
              <a:rPr lang="en-US" altLang="zh-CN"/>
              <a:t>2022/9/9</a:t>
            </a:r>
            <a:endParaRPr lang="zh-CN" altLang="en-US" dirty="0"/>
          </a:p>
        </p:txBody>
      </p:sp>
      <p:sp>
        <p:nvSpPr>
          <p:cNvPr id="6" name="页脚占位符 5">
            <a:extLst>
              <a:ext uri="{FF2B5EF4-FFF2-40B4-BE49-F238E27FC236}">
                <a16:creationId xmlns:a16="http://schemas.microsoft.com/office/drawing/2014/main" id="{7F894F71-CA00-CA95-AB50-2B0B4A0FF9EC}"/>
              </a:ext>
            </a:extLst>
          </p:cNvPr>
          <p:cNvSpPr>
            <a:spLocks noGrp="1"/>
          </p:cNvSpPr>
          <p:nvPr>
            <p:ph type="ftr" sz="quarter" idx="11"/>
          </p:nvPr>
        </p:nvSpPr>
        <p:spPr/>
        <p:txBody>
          <a:bodyPr/>
          <a:lstStyle/>
          <a:p>
            <a:pPr>
              <a:defRPr/>
            </a:pPr>
            <a:r>
              <a:rPr lang="zh-CN" altLang="en-US"/>
              <a:t>深圳市九音科技有限公司</a:t>
            </a:r>
          </a:p>
        </p:txBody>
      </p:sp>
      <p:sp>
        <p:nvSpPr>
          <p:cNvPr id="7" name="灯片编号占位符 6">
            <a:extLst>
              <a:ext uri="{FF2B5EF4-FFF2-40B4-BE49-F238E27FC236}">
                <a16:creationId xmlns:a16="http://schemas.microsoft.com/office/drawing/2014/main" id="{5947AC0B-9E11-B957-B97E-B4BC03457149}"/>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94341" y="4767263"/>
            <a:ext cx="2057400" cy="273844"/>
          </a:xfrm>
        </p:spPr>
        <p:txBody>
          <a:bodyPr/>
          <a:lstStyle/>
          <a:p>
            <a:fld id="{0D031EE0-C5E4-41AC-AF7C-BA8AF86370B8}" type="slidenum">
              <a:rPr lang="en-US" smtClean="0"/>
              <a:t>‹#›</a:t>
            </a:fld>
            <a:endParaRPr lang="en-US"/>
          </a:p>
        </p:txBody>
      </p:sp>
      <p:pic>
        <p:nvPicPr>
          <p:cNvPr id="7" name="图片 6">
            <a:extLst>
              <a:ext uri="{FF2B5EF4-FFF2-40B4-BE49-F238E27FC236}">
                <a16:creationId xmlns:a16="http://schemas.microsoft.com/office/drawing/2014/main" id="{3AA5C5B3-1C09-4757-BEBB-113A6F907BA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079" t="22064" r="34607" b="40728"/>
          <a:stretch/>
        </p:blipFill>
        <p:spPr>
          <a:xfrm>
            <a:off x="8436612" y="228244"/>
            <a:ext cx="515129" cy="479170"/>
          </a:xfrm>
          <a:prstGeom prst="rect">
            <a:avLst/>
          </a:prstGeom>
        </p:spPr>
      </p:pic>
      <p:pic>
        <p:nvPicPr>
          <p:cNvPr id="9" name="图片 8">
            <a:extLst>
              <a:ext uri="{FF2B5EF4-FFF2-40B4-BE49-F238E27FC236}">
                <a16:creationId xmlns:a16="http://schemas.microsoft.com/office/drawing/2014/main" id="{64685077-1AB5-4382-840E-EA23C9C1F8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940" y="4754344"/>
            <a:ext cx="985421" cy="286763"/>
          </a:xfrm>
          <a:prstGeom prst="rect">
            <a:avLst/>
          </a:prstGeom>
        </p:spPr>
      </p:pic>
      <p:sp>
        <p:nvSpPr>
          <p:cNvPr id="8" name="矩形 7">
            <a:extLst>
              <a:ext uri="{FF2B5EF4-FFF2-40B4-BE49-F238E27FC236}">
                <a16:creationId xmlns:a16="http://schemas.microsoft.com/office/drawing/2014/main" id="{3D1DAB8F-35D9-4D6E-B4FF-AAD399C12A47}"/>
              </a:ext>
            </a:extLst>
          </p:cNvPr>
          <p:cNvSpPr/>
          <p:nvPr userDrawn="1"/>
        </p:nvSpPr>
        <p:spPr>
          <a:xfrm>
            <a:off x="427822" y="295014"/>
            <a:ext cx="73478" cy="3830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Tree>
    <p:extLst>
      <p:ext uri="{BB962C8B-B14F-4D97-AF65-F5344CB8AC3E}">
        <p14:creationId xmlns:p14="http://schemas.microsoft.com/office/powerpoint/2010/main" val="1916805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2022/9/9</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zh-CN" altLang="en-US"/>
              <a:t>深圳市九音科技有限公司</a:t>
            </a:r>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 id="2147483709" r:id="rId4"/>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21.jpeg"/><Relationship Id="rId10" Type="http://schemas.microsoft.com/office/2007/relationships/hdphoto" Target="../media/hdphoto2.wdp"/><Relationship Id="rId19" Type="http://schemas.openxmlformats.org/officeDocument/2006/relationships/image" Target="../media/image25.png"/><Relationship Id="rId4" Type="http://schemas.openxmlformats.org/officeDocument/2006/relationships/image" Target="../media/image12.svg"/><Relationship Id="rId9" Type="http://schemas.openxmlformats.org/officeDocument/2006/relationships/image" Target="../media/image16.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JPG"/><Relationship Id="rId12" Type="http://schemas.openxmlformats.org/officeDocument/2006/relationships/image" Target="../media/image38.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jpe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5.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1.JPG"/><Relationship Id="rId5" Type="http://schemas.openxmlformats.org/officeDocument/2006/relationships/image" Target="../media/image40.png"/><Relationship Id="rId4" Type="http://schemas.openxmlformats.org/officeDocument/2006/relationships/image" Target="../media/image3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5105565"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Audio DSP </a:t>
            </a:r>
            <a:r>
              <a:rPr lang="en-US" altLang="zh-CN" sz="3600">
                <a:solidFill>
                  <a:schemeClr val="tx1">
                    <a:lumMod val="75000"/>
                    <a:lumOff val="25000"/>
                  </a:schemeClr>
                </a:solidFill>
                <a:latin typeface="Arial Narrow" panose="020B0606020202030204" pitchFamily="34" charset="0"/>
                <a:ea typeface="微软雅黑" pitchFamily="34" charset="-122"/>
                <a:cs typeface="宋体" pitchFamily="2" charset="-122"/>
              </a:rPr>
              <a:t>SoC  </a:t>
            </a:r>
            <a:r>
              <a:rPr lang="en-US" altLang="zh-CN" sz="1600" i="1">
                <a:solidFill>
                  <a:schemeClr val="tx1">
                    <a:lumMod val="75000"/>
                    <a:lumOff val="25000"/>
                  </a:schemeClr>
                </a:solidFill>
                <a:latin typeface="Arial Narrow" panose="020B0606020202030204" pitchFamily="34" charset="0"/>
                <a:ea typeface="微软雅黑" pitchFamily="34" charset="-122"/>
                <a:cs typeface="宋体" pitchFamily="2" charset="-122"/>
              </a:rPr>
              <a:t>V1.8.1</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3" y="31654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公司简介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IC</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HiFi3</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应用领域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封装信息</a:t>
            </a: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原创设计师QQ598969553      _8">
            <a:extLst>
              <a:ext uri="{FF2B5EF4-FFF2-40B4-BE49-F238E27FC236}">
                <a16:creationId xmlns:a16="http://schemas.microsoft.com/office/drawing/2014/main" id="{7956C705-E987-9131-189A-B42C7A4C1046}"/>
              </a:ext>
            </a:extLst>
          </p:cNvPr>
          <p:cNvSpPr>
            <a:spLocks noChangeArrowheads="1"/>
          </p:cNvSpPr>
          <p:nvPr/>
        </p:nvSpPr>
        <p:spPr bwMode="auto">
          <a:xfrm>
            <a:off x="3520601" y="27209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32 bit processor/ HiFi3 Architecture / Codec / UAC </a:t>
            </a:r>
            <a:endPar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2D84851E-39F0-896E-C894-EBE17D763D6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7B14B700-9080-82C3-7065-58A9A07A359A}"/>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7FA81DB2-6F71-46C8-5FF1-F2FCA47F00E5}"/>
              </a:ext>
            </a:extLst>
          </p:cNvPr>
          <p:cNvSpPr>
            <a:spLocks noGrp="1"/>
          </p:cNvSpPr>
          <p:nvPr>
            <p:ph type="sldNum" sz="quarter" idx="12"/>
          </p:nvPr>
        </p:nvSpPr>
        <p:spPr/>
        <p:txBody>
          <a:bodyPr/>
          <a:lstStyle/>
          <a:p>
            <a:pPr>
              <a:defRPr/>
            </a:pPr>
            <a:fld id="{84543B02-B5C3-48B4-A10E-C9FED9D43D25}" type="slidenum">
              <a:rPr lang="zh-CN" altLang="en-US" smtClean="0"/>
              <a:pPr>
                <a:defRPr/>
              </a:pPr>
              <a:t>1</a:t>
            </a:fld>
            <a:endParaRPr lang="zh-CN" altLang="en-US" dirty="0"/>
          </a:p>
        </p:txBody>
      </p:sp>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par>
                                <p:cTn id="60" presetID="2" presetClass="entr" presetSubtype="4" fill="hold" grpId="0" nodeType="withEffect">
                                  <p:stCondLst>
                                    <p:cond delay="35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4916488" y="2624050"/>
            <a:ext cx="923925" cy="554038"/>
          </a:xfrm>
          <a:prstGeom prst="rect">
            <a:avLst/>
          </a:prstGeom>
          <a:noFill/>
          <a:ln>
            <a:noFill/>
          </a:ln>
        </p:spPr>
        <p:txBody>
          <a:bodyPr wrap="none" lIns="0" tIns="0" rIns="0" bIns="0">
            <a:spAutoFit/>
          </a:bodyPr>
          <a:lstStyle/>
          <a:p>
            <a:pPr algn="ctr">
              <a:defRPr/>
            </a:pPr>
            <a:r>
              <a:rPr lang="zh-CN" altLang="en-US" sz="3600" dirty="0">
                <a:solidFill>
                  <a:schemeClr val="accent2"/>
                </a:solidFill>
                <a:latin typeface="Impact" pitchFamily="34" charset="0"/>
                <a:ea typeface="微软雅黑" pitchFamily="34" charset="-122"/>
                <a:cs typeface="宋体" pitchFamily="2" charset="-122"/>
              </a:rPr>
              <a:t>谢谢</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sp>
        <p:nvSpPr>
          <p:cNvPr id="41" name="原创设计师QQ598969553      _12">
            <a:extLst>
              <a:ext uri="{FF2B5EF4-FFF2-40B4-BE49-F238E27FC236}">
                <a16:creationId xmlns:a16="http://schemas.microsoft.com/office/drawing/2014/main" id="{FC6FB6A4-0161-92FF-1FED-2E84FBF90D4E}"/>
              </a:ext>
            </a:extLst>
          </p:cNvPr>
          <p:cNvSpPr>
            <a:spLocks noChangeArrowheads="1"/>
          </p:cNvSpPr>
          <p:nvPr/>
        </p:nvSpPr>
        <p:spPr bwMode="auto">
          <a:xfrm>
            <a:off x="3324639" y="1560271"/>
            <a:ext cx="50784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600" dirty="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深圳市九音科技有限公司</a:t>
            </a:r>
            <a:endParaRPr lang="en-US" altLang="zh-CN" sz="3600" dirty="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091B65D7-B8BD-7422-D303-C2E507BE5120}"/>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EDB24004-244E-CE97-79F7-2A481A007118}"/>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CBA42DBB-8477-ECA2-1112-71D6F8C113E1}"/>
              </a:ext>
            </a:extLst>
          </p:cNvPr>
          <p:cNvSpPr>
            <a:spLocks noGrp="1"/>
          </p:cNvSpPr>
          <p:nvPr>
            <p:ph type="sldNum" sz="quarter" idx="12"/>
          </p:nvPr>
        </p:nvSpPr>
        <p:spPr/>
        <p:txBody>
          <a:bodyPr/>
          <a:lstStyle/>
          <a:p>
            <a:pPr>
              <a:defRPr/>
            </a:pPr>
            <a:fld id="{84543B02-B5C3-48B4-A10E-C9FED9D43D25}" type="slidenum">
              <a:rPr lang="zh-CN" altLang="en-US" smtClean="0"/>
              <a:pPr>
                <a:defRPr/>
              </a:pPr>
              <a:t>10</a:t>
            </a:fld>
            <a:endParaRPr lang="zh-CN" altLang="en-US" dirty="0"/>
          </a:p>
        </p:txBody>
      </p:sp>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56" presetClass="entr" presetSubtype="0" fill="hold" grpId="0" nodeType="withEffect">
                                  <p:stCondLst>
                                    <p:cond delay="1400"/>
                                  </p:stCondLst>
                                  <p:iterate type="lt">
                                    <p:tmPct val="6667"/>
                                  </p:iterate>
                                  <p:childTnLst>
                                    <p:set>
                                      <p:cBhvr>
                                        <p:cTn id="48" dur="1" fill="hold">
                                          <p:stCondLst>
                                            <p:cond delay="0"/>
                                          </p:stCondLst>
                                        </p:cTn>
                                        <p:tgtEl>
                                          <p:spTgt spid="41"/>
                                        </p:tgtEl>
                                        <p:attrNameLst>
                                          <p:attrName>style.visibility</p:attrName>
                                        </p:attrNameLst>
                                      </p:cBhvr>
                                      <p:to>
                                        <p:strVal val="visible"/>
                                      </p:to>
                                    </p:set>
                                    <p:anim by="(-#ppt_w*2)" calcmode="lin" valueType="num">
                                      <p:cBhvr rctx="PPT">
                                        <p:cTn id="49" dur="375" autoRev="1" fill="hold">
                                          <p:stCondLst>
                                            <p:cond delay="0"/>
                                          </p:stCondLst>
                                        </p:cTn>
                                        <p:tgtEl>
                                          <p:spTgt spid="41"/>
                                        </p:tgtEl>
                                        <p:attrNameLst>
                                          <p:attrName>ppt_w</p:attrName>
                                        </p:attrNameLst>
                                      </p:cBhvr>
                                    </p:anim>
                                    <p:anim by="(#ppt_w*0.50)" calcmode="lin" valueType="num">
                                      <p:cBhvr>
                                        <p:cTn id="50" dur="375" decel="50000" autoRev="1" fill="hold">
                                          <p:stCondLst>
                                            <p:cond delay="0"/>
                                          </p:stCondLst>
                                        </p:cTn>
                                        <p:tgtEl>
                                          <p:spTgt spid="41"/>
                                        </p:tgtEl>
                                        <p:attrNameLst>
                                          <p:attrName>ppt_x</p:attrName>
                                        </p:attrNameLst>
                                      </p:cBhvr>
                                    </p:anim>
                                    <p:anim from="(-#ppt_h/2)" to="(#ppt_y)" calcmode="lin" valueType="num">
                                      <p:cBhvr>
                                        <p:cTn id="51" dur="750" fill="hold">
                                          <p:stCondLst>
                                            <p:cond delay="0"/>
                                          </p:stCondLst>
                                        </p:cTn>
                                        <p:tgtEl>
                                          <p:spTgt spid="41"/>
                                        </p:tgtEl>
                                        <p:attrNameLst>
                                          <p:attrName>ppt_y</p:attrName>
                                        </p:attrNameLst>
                                      </p:cBhvr>
                                    </p:anim>
                                    <p:animRot by="21600000">
                                      <p:cBhvr>
                                        <p:cTn id="52"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a:extLst>
              <a:ext uri="{FF2B5EF4-FFF2-40B4-BE49-F238E27FC236}">
                <a16:creationId xmlns:a16="http://schemas.microsoft.com/office/drawing/2014/main" id="{E8AA5D72-73A3-F506-6D61-BBC593B3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0"/>
            <a:ext cx="6000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原创设计师QQ598969553      _3">
            <a:extLst>
              <a:ext uri="{FF2B5EF4-FFF2-40B4-BE49-F238E27FC236}">
                <a16:creationId xmlns:a16="http://schemas.microsoft.com/office/drawing/2014/main" id="{6FA8240D-4648-05BA-5323-79A43F64AB38}"/>
              </a:ext>
            </a:extLst>
          </p:cNvPr>
          <p:cNvSpPr>
            <a:spLocks noChangeArrowheads="1"/>
          </p:cNvSpPr>
          <p:nvPr/>
        </p:nvSpPr>
        <p:spPr bwMode="auto">
          <a:xfrm>
            <a:off x="719138" y="528638"/>
            <a:ext cx="123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chemeClr val="accent1"/>
                </a:solidFill>
                <a:latin typeface="Impact" panose="020B0806030902050204" pitchFamily="34" charset="0"/>
                <a:ea typeface="微软雅黑" panose="020B0503020204020204" pitchFamily="34" charset="-122"/>
                <a:cs typeface="宋体" panose="02010600030101010101" pitchFamily="2" charset="-122"/>
              </a:rPr>
              <a:t>公司简介</a:t>
            </a:r>
            <a:endParaRPr lang="en-US" altLang="zh-CN" sz="2400" b="1">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8" y="977900"/>
            <a:ext cx="18002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900">
                <a:solidFill>
                  <a:srgbClr val="53585E"/>
                </a:solidFill>
                <a:latin typeface="Arial" panose="020B0604020202020204" pitchFamily="34" charset="0"/>
                <a:cs typeface="Arial" panose="020B0604020202020204" pitchFamily="34" charset="0"/>
              </a:rPr>
              <a:t>专注于声学科研和商业化</a:t>
            </a: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2043113" y="528638"/>
            <a:ext cx="2486025" cy="369887"/>
          </a:xfrm>
          <a:prstGeom prst="rect">
            <a:avLst/>
          </a:prstGeom>
          <a:noFill/>
          <a:ln>
            <a:noFill/>
          </a:ln>
        </p:spPr>
        <p:txBody>
          <a:bodyPr wrap="none" lIns="0" tIns="0" rIns="0" bIns="0">
            <a:spAutoFit/>
          </a:bodyPr>
          <a:lstStyle/>
          <a:p>
            <a:pPr>
              <a:defRPr/>
            </a:pPr>
            <a:r>
              <a:rPr lang="en-US" altLang="zh-CN" sz="2400" dirty="0">
                <a:solidFill>
                  <a:schemeClr val="accent2"/>
                </a:solidFill>
                <a:latin typeface="+mj-lt"/>
                <a:ea typeface="微软雅黑" pitchFamily="34" charset="-122"/>
                <a:cs typeface="宋体" pitchFamily="2" charset="-122"/>
              </a:rPr>
              <a:t>Company Profile</a:t>
            </a:r>
          </a:p>
        </p:txBody>
      </p:sp>
      <p:sp>
        <p:nvSpPr>
          <p:cNvPr id="71" name="原创设计师QQ598969553      _6">
            <a:extLst>
              <a:ext uri="{FF2B5EF4-FFF2-40B4-BE49-F238E27FC236}">
                <a16:creationId xmlns:a16="http://schemas.microsoft.com/office/drawing/2014/main" id="{BE921F8F-1BA0-D270-F127-4F3B2043452A}"/>
              </a:ext>
            </a:extLst>
          </p:cNvPr>
          <p:cNvSpPr>
            <a:spLocks/>
          </p:cNvSpPr>
          <p:nvPr/>
        </p:nvSpPr>
        <p:spPr bwMode="auto">
          <a:xfrm>
            <a:off x="8204752" y="0"/>
            <a:ext cx="780274" cy="130754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15098" y="1547813"/>
            <a:ext cx="4713823" cy="125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深圳市九音科技有限公司（“九音科技”）是一家专注于声学科研和商业化的企业，基于对声电基础技术的长期技术积累，在中国、美国、日本和欧盟拥有多项发明专利。公司将围绕从音频信号拾取、处理及还原、音频输出等环节提供拥有独特技术的核心元器件及综合音频信号处理解决方案。</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公司总部位于中国深圳，南京设立分公司，在日本东京设立科研实验室，由资深科学家进行基础研发。</a:t>
            </a:r>
            <a:endParaRPr lang="en-US" altLang="zh-CN" sz="1000" dirty="0">
              <a:solidFill>
                <a:srgbClr val="53585E"/>
              </a:solidFill>
              <a:latin typeface="Arial" panose="020B0604020202020204" pitchFamily="34" charset="0"/>
              <a:cs typeface="Arial" panose="020B0604020202020204" pitchFamily="34" charset="0"/>
            </a:endParaRP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4005263" y="4254500"/>
            <a:ext cx="2052637" cy="1539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九音（南京）集成电路技术有限公司</a:t>
            </a:r>
            <a:endParaRPr lang="en-US" altLang="zh-CN" sz="1000" b="1" i="1" kern="0" dirty="0">
              <a:solidFill>
                <a:schemeClr val="bg1"/>
              </a:solidFill>
            </a:endParaRP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4646613" y="3963988"/>
            <a:ext cx="1411287" cy="153987"/>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深圳市九音科技有限公司</a:t>
            </a:r>
            <a:endParaRPr lang="en-US" altLang="zh-CN" sz="1000" b="1" i="1" kern="0" dirty="0">
              <a:solidFill>
                <a:schemeClr val="bg1"/>
              </a:solidFill>
            </a:endParaRPr>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15098" y="3097739"/>
            <a:ext cx="3744913" cy="77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公司目前阶段的产品为音频处理芯片，主要应用于语音信号的前端处理以及后端音效处理，支持多路模数通路的</a:t>
            </a:r>
            <a:r>
              <a:rPr lang="en-US" altLang="zh-CN" sz="1000" dirty="0">
                <a:solidFill>
                  <a:srgbClr val="53585E"/>
                </a:solidFill>
                <a:latin typeface="Arial" panose="020B0604020202020204" pitchFamily="34" charset="0"/>
                <a:cs typeface="Arial" panose="020B0604020202020204" pitchFamily="34" charset="0"/>
              </a:rPr>
              <a:t>DSP</a:t>
            </a:r>
            <a:r>
              <a:rPr lang="zh-CN" altLang="en-US" sz="1000" dirty="0">
                <a:solidFill>
                  <a:srgbClr val="53585E"/>
                </a:solidFill>
                <a:latin typeface="Arial" panose="020B0604020202020204" pitchFamily="34" charset="0"/>
                <a:cs typeface="Arial" panose="020B0604020202020204" pitchFamily="34" charset="0"/>
              </a:rPr>
              <a:t>处理器。后续将陆续推出应用于智能手机、智能家居、智能汽车、助听器以及特种行业等领域的产品解决方案。</a:t>
            </a:r>
          </a:p>
        </p:txBody>
      </p:sp>
      <p:sp>
        <p:nvSpPr>
          <p:cNvPr id="11" name="日期占位符 10">
            <a:extLst>
              <a:ext uri="{FF2B5EF4-FFF2-40B4-BE49-F238E27FC236}">
                <a16:creationId xmlns:a16="http://schemas.microsoft.com/office/drawing/2014/main" id="{75E44370-4587-1EB0-810D-7DC5B9E37DFE}"/>
              </a:ext>
            </a:extLst>
          </p:cNvPr>
          <p:cNvSpPr>
            <a:spLocks noGrp="1"/>
          </p:cNvSpPr>
          <p:nvPr>
            <p:ph type="dt" sz="half" idx="10"/>
          </p:nvPr>
        </p:nvSpPr>
        <p:spPr/>
        <p:txBody>
          <a:bodyPr/>
          <a:lstStyle/>
          <a:p>
            <a:pPr>
              <a:defRPr/>
            </a:pPr>
            <a:r>
              <a:rPr lang="en-US" altLang="zh-CN" dirty="0"/>
              <a:t>2022/8/8</a:t>
            </a:r>
            <a:endParaRPr lang="zh-CN" altLang="en-US" dirty="0"/>
          </a:p>
        </p:txBody>
      </p:sp>
      <p:sp>
        <p:nvSpPr>
          <p:cNvPr id="12" name="页脚占位符 11">
            <a:extLst>
              <a:ext uri="{FF2B5EF4-FFF2-40B4-BE49-F238E27FC236}">
                <a16:creationId xmlns:a16="http://schemas.microsoft.com/office/drawing/2014/main" id="{11BC751E-3FD7-1EE0-B5E1-5C9B3A77657A}"/>
              </a:ext>
            </a:extLst>
          </p:cNvPr>
          <p:cNvSpPr>
            <a:spLocks noGrp="1"/>
          </p:cNvSpPr>
          <p:nvPr>
            <p:ph type="ftr" sz="quarter" idx="11"/>
          </p:nvPr>
        </p:nvSpPr>
        <p:spPr/>
        <p:txBody>
          <a:bodyPr/>
          <a:lstStyle/>
          <a:p>
            <a:pPr>
              <a:defRPr/>
            </a:pPr>
            <a:r>
              <a:rPr lang="zh-CN" altLang="en-US"/>
              <a:t>深圳市九音科技有限公司</a:t>
            </a:r>
          </a:p>
        </p:txBody>
      </p:sp>
      <p:sp>
        <p:nvSpPr>
          <p:cNvPr id="14" name="灯片编号占位符 13">
            <a:extLst>
              <a:ext uri="{FF2B5EF4-FFF2-40B4-BE49-F238E27FC236}">
                <a16:creationId xmlns:a16="http://schemas.microsoft.com/office/drawing/2014/main" id="{D65C33C5-0D31-B17A-FEB5-6E0C2BFD7F19}"/>
              </a:ext>
            </a:extLst>
          </p:cNvPr>
          <p:cNvSpPr>
            <a:spLocks noGrp="1"/>
          </p:cNvSpPr>
          <p:nvPr>
            <p:ph type="sldNum" sz="quarter" idx="12"/>
          </p:nvPr>
        </p:nvSpPr>
        <p:spPr/>
        <p:txBody>
          <a:bodyPr/>
          <a:lstStyle/>
          <a:p>
            <a:pPr>
              <a:defRPr/>
            </a:pPr>
            <a:fld id="{84543B02-B5C3-48B4-A10E-C9FED9D43D25}" type="slidenum">
              <a:rPr lang="zh-CN" altLang="en-US" smtClean="0"/>
              <a:pPr>
                <a:defRPr/>
              </a:pPr>
              <a:t>2</a:t>
            </a:fld>
            <a:endParaRPr lang="zh-CN" altLang="en-US" dirty="0"/>
          </a:p>
        </p:txBody>
      </p:sp>
      <p:pic>
        <p:nvPicPr>
          <p:cNvPr id="2" name="timg.jpeg" descr="timg.jpeg">
            <a:extLst>
              <a:ext uri="{FF2B5EF4-FFF2-40B4-BE49-F238E27FC236}">
                <a16:creationId xmlns:a16="http://schemas.microsoft.com/office/drawing/2014/main" id="{F5826B06-6553-07C0-BCC2-3E89DD4C3E96}"/>
              </a:ext>
            </a:extLst>
          </p:cNvPr>
          <p:cNvPicPr>
            <a:picLocks noChangeAspect="1"/>
          </p:cNvPicPr>
          <p:nvPr/>
        </p:nvPicPr>
        <p:blipFill>
          <a:blip r:embed="rId4"/>
          <a:srcRect t="28260" b="13724"/>
          <a:stretch>
            <a:fillRect/>
          </a:stretch>
        </p:blipFill>
        <p:spPr>
          <a:xfrm>
            <a:off x="7523790" y="3186284"/>
            <a:ext cx="1467034" cy="666701"/>
          </a:xfrm>
          <a:prstGeom prst="rect">
            <a:avLst/>
          </a:prstGeom>
          <a:ln w="12700">
            <a:miter lim="400000"/>
          </a:ln>
        </p:spPr>
      </p:pic>
      <p:pic>
        <p:nvPicPr>
          <p:cNvPr id="3" name="viewfile.png" descr="viewfile.png">
            <a:extLst>
              <a:ext uri="{FF2B5EF4-FFF2-40B4-BE49-F238E27FC236}">
                <a16:creationId xmlns:a16="http://schemas.microsoft.com/office/drawing/2014/main" id="{518DD8B0-47FD-8006-9F95-BEF0A1522D93}"/>
              </a:ext>
            </a:extLst>
          </p:cNvPr>
          <p:cNvPicPr>
            <a:picLocks noChangeAspect="1"/>
          </p:cNvPicPr>
          <p:nvPr/>
        </p:nvPicPr>
        <p:blipFill>
          <a:blip r:embed="rId5"/>
          <a:stretch>
            <a:fillRect/>
          </a:stretch>
        </p:blipFill>
        <p:spPr>
          <a:xfrm>
            <a:off x="6457950" y="2032127"/>
            <a:ext cx="1485246" cy="569023"/>
          </a:xfrm>
          <a:prstGeom prst="rect">
            <a:avLst/>
          </a:prstGeom>
          <a:ln w="12700">
            <a:miter lim="400000"/>
          </a:ln>
        </p:spPr>
      </p:pic>
      <p:pic>
        <p:nvPicPr>
          <p:cNvPr id="4" name="timg.jpeg" descr="timg.jpeg">
            <a:extLst>
              <a:ext uri="{FF2B5EF4-FFF2-40B4-BE49-F238E27FC236}">
                <a16:creationId xmlns:a16="http://schemas.microsoft.com/office/drawing/2014/main" id="{9960B35C-F85F-D2BD-176C-FED575A8DFE8}"/>
              </a:ext>
            </a:extLst>
          </p:cNvPr>
          <p:cNvPicPr>
            <a:picLocks noChangeAspect="1"/>
          </p:cNvPicPr>
          <p:nvPr/>
        </p:nvPicPr>
        <p:blipFill>
          <a:blip r:embed="rId6" cstate="print"/>
          <a:stretch>
            <a:fillRect/>
          </a:stretch>
        </p:blipFill>
        <p:spPr>
          <a:xfrm>
            <a:off x="5582144" y="729038"/>
            <a:ext cx="1023943" cy="823250"/>
          </a:xfrm>
          <a:prstGeom prst="rect">
            <a:avLst/>
          </a:prstGeom>
          <a:ln w="12700">
            <a:miter lim="400000"/>
          </a:ln>
        </p:spPr>
      </p:pic>
      <p:pic>
        <p:nvPicPr>
          <p:cNvPr id="5" name="图片 4">
            <a:extLst>
              <a:ext uri="{FF2B5EF4-FFF2-40B4-BE49-F238E27FC236}">
                <a16:creationId xmlns:a16="http://schemas.microsoft.com/office/drawing/2014/main" id="{5553AB44-A539-AFA0-7186-110B04F87C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4572" y="4117975"/>
            <a:ext cx="2173381" cy="823250"/>
          </a:xfrm>
          <a:prstGeom prst="rect">
            <a:avLst/>
          </a:prstGeom>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42" presetClass="entr" presetSubtype="0" fill="hold" grpId="0" nodeType="withEffect">
                                  <p:stCondLst>
                                    <p:cond delay="230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anim calcmode="lin" valueType="num">
                                      <p:cBhvr>
                                        <p:cTn id="29" dur="500" fill="hold"/>
                                        <p:tgtEl>
                                          <p:spTgt spid="72"/>
                                        </p:tgtEl>
                                        <p:attrNameLst>
                                          <p:attrName>ppt_x</p:attrName>
                                        </p:attrNameLst>
                                      </p:cBhvr>
                                      <p:tavLst>
                                        <p:tav tm="0">
                                          <p:val>
                                            <p:strVal val="#ppt_x"/>
                                          </p:val>
                                        </p:tav>
                                        <p:tav tm="100000">
                                          <p:val>
                                            <p:strVal val="#ppt_x"/>
                                          </p:val>
                                        </p:tav>
                                      </p:tavLst>
                                    </p:anim>
                                    <p:anim calcmode="lin" valueType="num">
                                      <p:cBhvr>
                                        <p:cTn id="30" dur="500" fill="hold"/>
                                        <p:tgtEl>
                                          <p:spTgt spid="72"/>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200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230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anim calcmode="lin" valueType="num">
                                      <p:cBhvr>
                                        <p:cTn id="42" dur="500" fill="hold"/>
                                        <p:tgtEl>
                                          <p:spTgt spid="17"/>
                                        </p:tgtEl>
                                        <p:attrNameLst>
                                          <p:attrName>ppt_x</p:attrName>
                                        </p:attrNameLst>
                                      </p:cBhvr>
                                      <p:tavLst>
                                        <p:tav tm="0">
                                          <p:val>
                                            <p:strVal val="#ppt_x"/>
                                          </p:val>
                                        </p:tav>
                                        <p:tav tm="100000">
                                          <p:val>
                                            <p:strVal val="#ppt_x"/>
                                          </p:val>
                                        </p:tav>
                                      </p:tavLst>
                                    </p:anim>
                                    <p:anim calcmode="lin" valueType="num">
                                      <p:cBhvr>
                                        <p:cTn id="4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5EBC7F6C-089A-481E-BA5D-3C08CDBEB225}"/>
              </a:ext>
            </a:extLst>
          </p:cNvPr>
          <p:cNvSpPr/>
          <p:nvPr/>
        </p:nvSpPr>
        <p:spPr>
          <a:xfrm>
            <a:off x="1560187" y="2082981"/>
            <a:ext cx="7203711" cy="1019491"/>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75" dirty="0">
              <a:solidFill>
                <a:schemeClr val="tx1"/>
              </a:solidFill>
            </a:endParaRPr>
          </a:p>
          <a:p>
            <a:pPr algn="ctr"/>
            <a:r>
              <a:rPr kumimoji="1" lang="en-US" altLang="zh-CN" sz="975" dirty="0">
                <a:solidFill>
                  <a:schemeClr val="tx1"/>
                </a:solidFill>
              </a:rPr>
              <a:t>					</a:t>
            </a:r>
          </a:p>
          <a:p>
            <a:pPr algn="ctr"/>
            <a:r>
              <a:rPr kumimoji="1" lang="en-US" altLang="zh-CN" sz="975" dirty="0">
                <a:solidFill>
                  <a:schemeClr val="tx1"/>
                </a:solidFill>
              </a:rPr>
              <a:t>						</a:t>
            </a:r>
            <a:endParaRPr kumimoji="1" lang="zh-CN" altLang="en-US" sz="975" dirty="0">
              <a:solidFill>
                <a:schemeClr val="accent1"/>
              </a:solidFill>
            </a:endParaRPr>
          </a:p>
        </p:txBody>
      </p:sp>
      <p:sp>
        <p:nvSpPr>
          <p:cNvPr id="2" name="Slide Number Placeholder 1">
            <a:extLst>
              <a:ext uri="{FF2B5EF4-FFF2-40B4-BE49-F238E27FC236}">
                <a16:creationId xmlns:a16="http://schemas.microsoft.com/office/drawing/2014/main" id="{CBA36AD3-4FB0-40D7-9830-9100FC34AC7A}"/>
              </a:ext>
            </a:extLst>
          </p:cNvPr>
          <p:cNvSpPr>
            <a:spLocks noGrp="1"/>
          </p:cNvSpPr>
          <p:nvPr>
            <p:ph type="sldNum" sz="quarter" idx="12"/>
          </p:nvPr>
        </p:nvSpPr>
        <p:spPr/>
        <p:txBody>
          <a:bodyPr/>
          <a:lstStyle/>
          <a:p>
            <a:fld id="{0D031EE0-C5E4-41AC-AF7C-BA8AF86370B8}" type="slidenum">
              <a:rPr lang="en-US" smtClean="0">
                <a:latin typeface="Times" pitchFamily="2" charset="0"/>
              </a:rPr>
              <a:t>3</a:t>
            </a:fld>
            <a:endParaRPr lang="en-US" dirty="0">
              <a:latin typeface="Times" pitchFamily="2" charset="0"/>
            </a:endParaRPr>
          </a:p>
        </p:txBody>
      </p:sp>
      <p:sp>
        <p:nvSpPr>
          <p:cNvPr id="8" name="íṥḷïḍé">
            <a:extLst>
              <a:ext uri="{FF2B5EF4-FFF2-40B4-BE49-F238E27FC236}">
                <a16:creationId xmlns:a16="http://schemas.microsoft.com/office/drawing/2014/main" id="{6509BF87-EEDD-4C07-8A3A-C38FDD4073B5}"/>
              </a:ext>
            </a:extLst>
          </p:cNvPr>
          <p:cNvSpPr/>
          <p:nvPr/>
        </p:nvSpPr>
        <p:spPr bwMode="auto">
          <a:xfrm>
            <a:off x="1699783" y="2149857"/>
            <a:ext cx="1359097" cy="8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en-US" altLang="zh-CN" sz="1050" dirty="0">
                <a:solidFill>
                  <a:schemeClr val="tx1">
                    <a:lumMod val="75000"/>
                  </a:schemeClr>
                </a:solidFill>
                <a:latin typeface="Times" pitchFamily="2" charset="0"/>
                <a:cs typeface="+mn-ea"/>
                <a:sym typeface="+mn-lt"/>
              </a:rPr>
              <a:t>2021</a:t>
            </a:r>
            <a:r>
              <a:rPr lang="zh-CN" altLang="en-US" sz="1050" dirty="0">
                <a:solidFill>
                  <a:schemeClr val="tx1">
                    <a:lumMod val="75000"/>
                  </a:schemeClr>
                </a:solidFill>
                <a:latin typeface="Times" pitchFamily="2" charset="0"/>
                <a:cs typeface="+mn-ea"/>
                <a:sym typeface="+mn-lt"/>
              </a:rPr>
              <a:t>年全球智能音箱、智能电视、机器人、智能穿戴等产品出货量</a:t>
            </a:r>
            <a:r>
              <a:rPr lang="en-US" altLang="zh-CN" sz="1050" dirty="0">
                <a:solidFill>
                  <a:schemeClr val="accent5"/>
                </a:solidFill>
                <a:latin typeface="Times" pitchFamily="2" charset="0"/>
                <a:cs typeface="+mn-ea"/>
                <a:sym typeface="+mn-lt"/>
              </a:rPr>
              <a:t>10</a:t>
            </a:r>
            <a:r>
              <a:rPr lang="zh-CN" altLang="en-US" sz="1050" dirty="0">
                <a:solidFill>
                  <a:schemeClr val="accent5"/>
                </a:solidFill>
                <a:latin typeface="Times" pitchFamily="2" charset="0"/>
                <a:cs typeface="+mn-ea"/>
                <a:sym typeface="+mn-lt"/>
              </a:rPr>
              <a:t>亿</a:t>
            </a:r>
            <a:r>
              <a:rPr lang="zh-CN" altLang="en-US" sz="1050" dirty="0">
                <a:solidFill>
                  <a:schemeClr val="tx1">
                    <a:lumMod val="75000"/>
                  </a:schemeClr>
                </a:solidFill>
                <a:latin typeface="Times" pitchFamily="2" charset="0"/>
                <a:cs typeface="+mn-ea"/>
                <a:sym typeface="+mn-lt"/>
              </a:rPr>
              <a:t>台以上</a:t>
            </a:r>
          </a:p>
        </p:txBody>
      </p:sp>
      <p:sp>
        <p:nvSpPr>
          <p:cNvPr id="9" name="ïšľîḑê">
            <a:extLst>
              <a:ext uri="{FF2B5EF4-FFF2-40B4-BE49-F238E27FC236}">
                <a16:creationId xmlns:a16="http://schemas.microsoft.com/office/drawing/2014/main" id="{FCB780B8-066E-41F8-8C70-A248BFDBED62}"/>
              </a:ext>
            </a:extLst>
          </p:cNvPr>
          <p:cNvSpPr/>
          <p:nvPr/>
        </p:nvSpPr>
        <p:spPr bwMode="auto">
          <a:xfrm>
            <a:off x="4556945" y="2328732"/>
            <a:ext cx="1095461" cy="45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en-US" altLang="zh-CN" sz="1050" dirty="0">
                <a:solidFill>
                  <a:schemeClr val="tx1">
                    <a:lumMod val="75000"/>
                  </a:schemeClr>
                </a:solidFill>
                <a:latin typeface="Times" pitchFamily="2" charset="0"/>
                <a:cs typeface="+mn-ea"/>
                <a:sym typeface="+mn-lt"/>
              </a:rPr>
              <a:t>2021</a:t>
            </a:r>
            <a:r>
              <a:rPr lang="zh-CN" altLang="en-US" sz="1050" dirty="0">
                <a:solidFill>
                  <a:schemeClr val="tx1">
                    <a:lumMod val="75000"/>
                  </a:schemeClr>
                </a:solidFill>
                <a:latin typeface="Times" pitchFamily="2" charset="0"/>
                <a:cs typeface="+mn-ea"/>
                <a:sym typeface="+mn-lt"/>
              </a:rPr>
              <a:t>年全球出货预测</a:t>
            </a:r>
            <a:r>
              <a:rPr lang="en-US" altLang="zh-CN" sz="1050" dirty="0">
                <a:solidFill>
                  <a:schemeClr val="accent5"/>
                </a:solidFill>
                <a:latin typeface="Times" pitchFamily="2" charset="0"/>
                <a:cs typeface="+mn-ea"/>
                <a:sym typeface="+mn-lt"/>
              </a:rPr>
              <a:t>13.8</a:t>
            </a:r>
            <a:r>
              <a:rPr lang="zh-CN" altLang="en-US" sz="1050" dirty="0">
                <a:solidFill>
                  <a:schemeClr val="accent5"/>
                </a:solidFill>
                <a:latin typeface="Times" pitchFamily="2" charset="0"/>
                <a:cs typeface="+mn-ea"/>
                <a:sym typeface="+mn-lt"/>
              </a:rPr>
              <a:t>亿</a:t>
            </a:r>
            <a:r>
              <a:rPr lang="zh-CN" altLang="en-US" sz="1050" dirty="0">
                <a:solidFill>
                  <a:schemeClr val="tx1">
                    <a:lumMod val="75000"/>
                  </a:schemeClr>
                </a:solidFill>
                <a:latin typeface="Times" pitchFamily="2" charset="0"/>
                <a:cs typeface="+mn-ea"/>
                <a:sym typeface="+mn-lt"/>
              </a:rPr>
              <a:t>台</a:t>
            </a:r>
          </a:p>
        </p:txBody>
      </p:sp>
      <p:sp>
        <p:nvSpPr>
          <p:cNvPr id="10" name="îŝlîdé">
            <a:extLst>
              <a:ext uri="{FF2B5EF4-FFF2-40B4-BE49-F238E27FC236}">
                <a16:creationId xmlns:a16="http://schemas.microsoft.com/office/drawing/2014/main" id="{778264AA-7EA7-4CA1-86D3-B6D6DD6257A4}"/>
              </a:ext>
            </a:extLst>
          </p:cNvPr>
          <p:cNvSpPr txBox="1"/>
          <p:nvPr/>
        </p:nvSpPr>
        <p:spPr bwMode="auto">
          <a:xfrm>
            <a:off x="4338183" y="1647991"/>
            <a:ext cx="157244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en-US" altLang="zh-CN" sz="1350" b="1" dirty="0">
                <a:solidFill>
                  <a:schemeClr val="tx1">
                    <a:lumMod val="75000"/>
                  </a:schemeClr>
                </a:solidFill>
                <a:latin typeface="Times" pitchFamily="2" charset="0"/>
              </a:rPr>
              <a:t>PC/Pad/</a:t>
            </a:r>
            <a:r>
              <a:rPr lang="zh-CN" altLang="en-US" sz="1350" b="1" dirty="0">
                <a:solidFill>
                  <a:schemeClr val="tx1">
                    <a:lumMod val="75000"/>
                  </a:schemeClr>
                </a:solidFill>
                <a:latin typeface="Times" pitchFamily="2" charset="0"/>
              </a:rPr>
              <a:t>智慧屏</a:t>
            </a:r>
            <a:endParaRPr lang="en-US" altLang="zh-CN" sz="1350" b="1" dirty="0">
              <a:solidFill>
                <a:schemeClr val="tx1">
                  <a:lumMod val="75000"/>
                </a:schemeClr>
              </a:solidFill>
              <a:latin typeface="Times" pitchFamily="2" charset="0"/>
            </a:endParaRPr>
          </a:p>
        </p:txBody>
      </p:sp>
      <p:grpSp>
        <p:nvGrpSpPr>
          <p:cNvPr id="11" name="iŝľiḓé">
            <a:extLst>
              <a:ext uri="{FF2B5EF4-FFF2-40B4-BE49-F238E27FC236}">
                <a16:creationId xmlns:a16="http://schemas.microsoft.com/office/drawing/2014/main" id="{0723CA93-7D49-42AD-A122-E8280186AC25}"/>
              </a:ext>
            </a:extLst>
          </p:cNvPr>
          <p:cNvGrpSpPr/>
          <p:nvPr/>
        </p:nvGrpSpPr>
        <p:grpSpPr>
          <a:xfrm>
            <a:off x="2169424" y="1087160"/>
            <a:ext cx="465440" cy="565280"/>
            <a:chOff x="7500938" y="2982913"/>
            <a:chExt cx="685800" cy="817562"/>
          </a:xfrm>
          <a:solidFill>
            <a:schemeClr val="tx1">
              <a:lumMod val="60000"/>
              <a:lumOff val="40000"/>
            </a:schemeClr>
          </a:solidFill>
        </p:grpSpPr>
        <p:sp>
          <p:nvSpPr>
            <p:cNvPr id="12" name="işļíďé">
              <a:extLst>
                <a:ext uri="{FF2B5EF4-FFF2-40B4-BE49-F238E27FC236}">
                  <a16:creationId xmlns:a16="http://schemas.microsoft.com/office/drawing/2014/main" id="{BAD0E67E-7E3E-4207-BAA8-6C5504F592D1}"/>
                </a:ext>
              </a:extLst>
            </p:cNvPr>
            <p:cNvSpPr/>
            <p:nvPr/>
          </p:nvSpPr>
          <p:spPr bwMode="auto">
            <a:xfrm>
              <a:off x="7500938" y="2982913"/>
              <a:ext cx="685800" cy="817562"/>
            </a:xfrm>
            <a:custGeom>
              <a:avLst/>
              <a:gdLst/>
              <a:ahLst/>
              <a:cxnLst>
                <a:cxn ang="0">
                  <a:pos x="148" y="190"/>
                </a:cxn>
                <a:cxn ang="0">
                  <a:pos x="107" y="190"/>
                </a:cxn>
                <a:cxn ang="0">
                  <a:pos x="107" y="178"/>
                </a:cxn>
                <a:cxn ang="0">
                  <a:pos x="180" y="90"/>
                </a:cxn>
                <a:cxn ang="0">
                  <a:pos x="126" y="7"/>
                </a:cxn>
                <a:cxn ang="0">
                  <a:pos x="126" y="8"/>
                </a:cxn>
                <a:cxn ang="0">
                  <a:pos x="90" y="0"/>
                </a:cxn>
                <a:cxn ang="0">
                  <a:pos x="54" y="8"/>
                </a:cxn>
                <a:cxn ang="0">
                  <a:pos x="54" y="7"/>
                </a:cxn>
                <a:cxn ang="0">
                  <a:pos x="0" y="90"/>
                </a:cxn>
                <a:cxn ang="0">
                  <a:pos x="73" y="178"/>
                </a:cxn>
                <a:cxn ang="0">
                  <a:pos x="73" y="190"/>
                </a:cxn>
                <a:cxn ang="0">
                  <a:pos x="32" y="190"/>
                </a:cxn>
                <a:cxn ang="0">
                  <a:pos x="23" y="198"/>
                </a:cxn>
                <a:cxn ang="0">
                  <a:pos x="23" y="215"/>
                </a:cxn>
                <a:cxn ang="0">
                  <a:pos x="156" y="215"/>
                </a:cxn>
                <a:cxn ang="0">
                  <a:pos x="156" y="198"/>
                </a:cxn>
                <a:cxn ang="0">
                  <a:pos x="148" y="190"/>
                </a:cxn>
                <a:cxn ang="0">
                  <a:pos x="120" y="14"/>
                </a:cxn>
                <a:cxn ang="0">
                  <a:pos x="90" y="26"/>
                </a:cxn>
                <a:cxn ang="0">
                  <a:pos x="60" y="14"/>
                </a:cxn>
                <a:cxn ang="0">
                  <a:pos x="90" y="8"/>
                </a:cxn>
                <a:cxn ang="0">
                  <a:pos x="120" y="14"/>
                </a:cxn>
                <a:cxn ang="0">
                  <a:pos x="46" y="90"/>
                </a:cxn>
                <a:cxn ang="0">
                  <a:pos x="90" y="46"/>
                </a:cxn>
                <a:cxn ang="0">
                  <a:pos x="134" y="90"/>
                </a:cxn>
                <a:cxn ang="0">
                  <a:pos x="90" y="134"/>
                </a:cxn>
                <a:cxn ang="0">
                  <a:pos x="46" y="90"/>
                </a:cxn>
                <a:cxn ang="0">
                  <a:pos x="46" y="90"/>
                </a:cxn>
                <a:cxn ang="0">
                  <a:pos x="46" y="90"/>
                </a:cxn>
              </a:cxnLst>
              <a:rect l="0" t="0" r="r" b="b"/>
              <a:pathLst>
                <a:path w="180" h="215">
                  <a:moveTo>
                    <a:pt x="148" y="190"/>
                  </a:moveTo>
                  <a:cubicBezTo>
                    <a:pt x="107" y="190"/>
                    <a:pt x="107" y="190"/>
                    <a:pt x="107" y="190"/>
                  </a:cubicBezTo>
                  <a:cubicBezTo>
                    <a:pt x="107" y="178"/>
                    <a:pt x="107" y="178"/>
                    <a:pt x="107" y="178"/>
                  </a:cubicBezTo>
                  <a:cubicBezTo>
                    <a:pt x="148" y="170"/>
                    <a:pt x="180" y="134"/>
                    <a:pt x="180" y="90"/>
                  </a:cubicBezTo>
                  <a:cubicBezTo>
                    <a:pt x="180" y="53"/>
                    <a:pt x="158" y="21"/>
                    <a:pt x="126" y="7"/>
                  </a:cubicBezTo>
                  <a:cubicBezTo>
                    <a:pt x="126" y="8"/>
                    <a:pt x="126" y="8"/>
                    <a:pt x="126" y="8"/>
                  </a:cubicBezTo>
                  <a:cubicBezTo>
                    <a:pt x="115" y="3"/>
                    <a:pt x="103" y="0"/>
                    <a:pt x="90" y="0"/>
                  </a:cubicBezTo>
                  <a:cubicBezTo>
                    <a:pt x="77" y="0"/>
                    <a:pt x="65" y="3"/>
                    <a:pt x="54" y="8"/>
                  </a:cubicBezTo>
                  <a:cubicBezTo>
                    <a:pt x="54" y="8"/>
                    <a:pt x="54" y="8"/>
                    <a:pt x="54" y="7"/>
                  </a:cubicBezTo>
                  <a:cubicBezTo>
                    <a:pt x="22" y="21"/>
                    <a:pt x="0" y="53"/>
                    <a:pt x="0" y="90"/>
                  </a:cubicBezTo>
                  <a:cubicBezTo>
                    <a:pt x="0" y="134"/>
                    <a:pt x="32" y="170"/>
                    <a:pt x="73" y="178"/>
                  </a:cubicBezTo>
                  <a:cubicBezTo>
                    <a:pt x="73" y="190"/>
                    <a:pt x="73" y="190"/>
                    <a:pt x="73" y="190"/>
                  </a:cubicBezTo>
                  <a:cubicBezTo>
                    <a:pt x="32" y="190"/>
                    <a:pt x="32" y="190"/>
                    <a:pt x="32" y="190"/>
                  </a:cubicBezTo>
                  <a:cubicBezTo>
                    <a:pt x="24" y="190"/>
                    <a:pt x="23" y="198"/>
                    <a:pt x="23" y="198"/>
                  </a:cubicBezTo>
                  <a:cubicBezTo>
                    <a:pt x="23" y="215"/>
                    <a:pt x="23" y="215"/>
                    <a:pt x="23" y="215"/>
                  </a:cubicBezTo>
                  <a:cubicBezTo>
                    <a:pt x="156" y="215"/>
                    <a:pt x="156" y="215"/>
                    <a:pt x="156" y="215"/>
                  </a:cubicBezTo>
                  <a:cubicBezTo>
                    <a:pt x="156" y="198"/>
                    <a:pt x="156" y="198"/>
                    <a:pt x="156" y="198"/>
                  </a:cubicBezTo>
                  <a:cubicBezTo>
                    <a:pt x="156" y="193"/>
                    <a:pt x="153" y="190"/>
                    <a:pt x="148" y="190"/>
                  </a:cubicBezTo>
                  <a:close/>
                  <a:moveTo>
                    <a:pt x="120" y="14"/>
                  </a:moveTo>
                  <a:cubicBezTo>
                    <a:pt x="112" y="21"/>
                    <a:pt x="101" y="26"/>
                    <a:pt x="90" y="26"/>
                  </a:cubicBezTo>
                  <a:cubicBezTo>
                    <a:pt x="78" y="26"/>
                    <a:pt x="68" y="21"/>
                    <a:pt x="60" y="14"/>
                  </a:cubicBezTo>
                  <a:cubicBezTo>
                    <a:pt x="69" y="10"/>
                    <a:pt x="79" y="8"/>
                    <a:pt x="90" y="8"/>
                  </a:cubicBezTo>
                  <a:cubicBezTo>
                    <a:pt x="100" y="8"/>
                    <a:pt x="111" y="10"/>
                    <a:pt x="120" y="14"/>
                  </a:cubicBezTo>
                  <a:close/>
                  <a:moveTo>
                    <a:pt x="46" y="90"/>
                  </a:moveTo>
                  <a:cubicBezTo>
                    <a:pt x="46" y="65"/>
                    <a:pt x="65" y="46"/>
                    <a:pt x="90" y="46"/>
                  </a:cubicBezTo>
                  <a:cubicBezTo>
                    <a:pt x="114" y="46"/>
                    <a:pt x="134" y="65"/>
                    <a:pt x="134" y="90"/>
                  </a:cubicBezTo>
                  <a:cubicBezTo>
                    <a:pt x="134" y="114"/>
                    <a:pt x="114" y="134"/>
                    <a:pt x="90" y="134"/>
                  </a:cubicBezTo>
                  <a:cubicBezTo>
                    <a:pt x="65" y="134"/>
                    <a:pt x="46" y="114"/>
                    <a:pt x="46" y="90"/>
                  </a:cubicBezTo>
                  <a:close/>
                  <a:moveTo>
                    <a:pt x="46" y="90"/>
                  </a:moveTo>
                  <a:cubicBezTo>
                    <a:pt x="46" y="90"/>
                    <a:pt x="46" y="90"/>
                    <a:pt x="46" y="90"/>
                  </a:cubicBezTo>
                </a:path>
              </a:pathLst>
            </a:custGeom>
            <a:grpFill/>
            <a:ln w="9525">
              <a:noFill/>
              <a:round/>
              <a:headEnd/>
              <a:tailEnd/>
            </a:ln>
          </p:spPr>
          <p:txBody>
            <a:bodyPr wrap="square" lIns="68580" tIns="34290" rIns="68580" bIns="3429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350">
                <a:latin typeface="Times" pitchFamily="2" charset="0"/>
              </a:endParaRPr>
            </a:p>
          </p:txBody>
        </p:sp>
        <p:sp>
          <p:nvSpPr>
            <p:cNvPr id="13" name="ísļiḓe">
              <a:extLst>
                <a:ext uri="{FF2B5EF4-FFF2-40B4-BE49-F238E27FC236}">
                  <a16:creationId xmlns:a16="http://schemas.microsoft.com/office/drawing/2014/main" id="{A425C56B-B4FD-4E66-B3A2-3969C21C9FB2}"/>
                </a:ext>
              </a:extLst>
            </p:cNvPr>
            <p:cNvSpPr/>
            <p:nvPr/>
          </p:nvSpPr>
          <p:spPr bwMode="auto">
            <a:xfrm>
              <a:off x="7751763" y="3236913"/>
              <a:ext cx="179388" cy="176212"/>
            </a:xfrm>
            <a:custGeom>
              <a:avLst/>
              <a:gdLst/>
              <a:ahLst/>
              <a:cxnLst>
                <a:cxn ang="0">
                  <a:pos x="47" y="23"/>
                </a:cxn>
                <a:cxn ang="0">
                  <a:pos x="24" y="0"/>
                </a:cxn>
                <a:cxn ang="0">
                  <a:pos x="12" y="3"/>
                </a:cxn>
                <a:cxn ang="0">
                  <a:pos x="15" y="2"/>
                </a:cxn>
                <a:cxn ang="0">
                  <a:pos x="27" y="14"/>
                </a:cxn>
                <a:cxn ang="0">
                  <a:pos x="15" y="26"/>
                </a:cxn>
                <a:cxn ang="0">
                  <a:pos x="3" y="14"/>
                </a:cxn>
                <a:cxn ang="0">
                  <a:pos x="4" y="11"/>
                </a:cxn>
                <a:cxn ang="0">
                  <a:pos x="0" y="23"/>
                </a:cxn>
                <a:cxn ang="0">
                  <a:pos x="24" y="46"/>
                </a:cxn>
                <a:cxn ang="0">
                  <a:pos x="47" y="23"/>
                </a:cxn>
                <a:cxn ang="0">
                  <a:pos x="47" y="23"/>
                </a:cxn>
                <a:cxn ang="0">
                  <a:pos x="47" y="23"/>
                </a:cxn>
              </a:cxnLst>
              <a:rect l="0" t="0" r="r" b="b"/>
              <a:pathLst>
                <a:path w="47" h="46">
                  <a:moveTo>
                    <a:pt x="47" y="23"/>
                  </a:moveTo>
                  <a:cubicBezTo>
                    <a:pt x="47" y="10"/>
                    <a:pt x="37" y="0"/>
                    <a:pt x="24" y="0"/>
                  </a:cubicBezTo>
                  <a:cubicBezTo>
                    <a:pt x="19" y="0"/>
                    <a:pt x="15" y="1"/>
                    <a:pt x="12" y="3"/>
                  </a:cubicBezTo>
                  <a:cubicBezTo>
                    <a:pt x="13" y="3"/>
                    <a:pt x="14" y="2"/>
                    <a:pt x="15" y="2"/>
                  </a:cubicBezTo>
                  <a:cubicBezTo>
                    <a:pt x="22" y="2"/>
                    <a:pt x="27" y="8"/>
                    <a:pt x="27" y="14"/>
                  </a:cubicBezTo>
                  <a:cubicBezTo>
                    <a:pt x="27" y="21"/>
                    <a:pt x="22" y="26"/>
                    <a:pt x="15" y="26"/>
                  </a:cubicBezTo>
                  <a:cubicBezTo>
                    <a:pt x="9" y="26"/>
                    <a:pt x="3" y="21"/>
                    <a:pt x="3" y="14"/>
                  </a:cubicBezTo>
                  <a:cubicBezTo>
                    <a:pt x="3" y="13"/>
                    <a:pt x="4" y="12"/>
                    <a:pt x="4" y="11"/>
                  </a:cubicBezTo>
                  <a:cubicBezTo>
                    <a:pt x="2" y="14"/>
                    <a:pt x="0" y="18"/>
                    <a:pt x="0" y="23"/>
                  </a:cubicBezTo>
                  <a:cubicBezTo>
                    <a:pt x="0" y="36"/>
                    <a:pt x="11" y="46"/>
                    <a:pt x="24" y="46"/>
                  </a:cubicBezTo>
                  <a:cubicBezTo>
                    <a:pt x="37" y="46"/>
                    <a:pt x="47" y="36"/>
                    <a:pt x="47" y="23"/>
                  </a:cubicBezTo>
                  <a:close/>
                  <a:moveTo>
                    <a:pt x="47" y="23"/>
                  </a:moveTo>
                  <a:cubicBezTo>
                    <a:pt x="47" y="23"/>
                    <a:pt x="47" y="23"/>
                    <a:pt x="47" y="23"/>
                  </a:cubicBezTo>
                </a:path>
              </a:pathLst>
            </a:custGeom>
            <a:grpFill/>
            <a:ln w="9525">
              <a:noFill/>
              <a:round/>
              <a:headEnd/>
              <a:tailEnd/>
            </a:ln>
          </p:spPr>
          <p:txBody>
            <a:bodyPr wrap="square" lIns="68580" tIns="34290" rIns="68580" bIns="34290" anchor="ctr">
              <a:normAutofit fontScale="3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350">
                <a:latin typeface="Times" pitchFamily="2" charset="0"/>
              </a:endParaRPr>
            </a:p>
          </p:txBody>
        </p:sp>
      </p:grpSp>
      <p:grpSp>
        <p:nvGrpSpPr>
          <p:cNvPr id="14" name="Group 19">
            <a:extLst>
              <a:ext uri="{FF2B5EF4-FFF2-40B4-BE49-F238E27FC236}">
                <a16:creationId xmlns:a16="http://schemas.microsoft.com/office/drawing/2014/main" id="{80D57296-99A5-42D3-96CD-7B86E38FD1A1}"/>
              </a:ext>
            </a:extLst>
          </p:cNvPr>
          <p:cNvGrpSpPr/>
          <p:nvPr/>
        </p:nvGrpSpPr>
        <p:grpSpPr>
          <a:xfrm>
            <a:off x="4884089" y="1083703"/>
            <a:ext cx="447987" cy="568737"/>
            <a:chOff x="4011225" y="2114029"/>
            <a:chExt cx="334341" cy="393421"/>
          </a:xfrm>
          <a:solidFill>
            <a:schemeClr val="tx1">
              <a:lumMod val="60000"/>
              <a:lumOff val="40000"/>
            </a:schemeClr>
          </a:solidFill>
        </p:grpSpPr>
        <p:sp>
          <p:nvSpPr>
            <p:cNvPr id="15" name="Freeform 68">
              <a:extLst>
                <a:ext uri="{FF2B5EF4-FFF2-40B4-BE49-F238E27FC236}">
                  <a16:creationId xmlns:a16="http://schemas.microsoft.com/office/drawing/2014/main" id="{934DFE50-CEE3-4E87-8B29-74EC2D0D99D9}"/>
                </a:ext>
              </a:extLst>
            </p:cNvPr>
            <p:cNvSpPr>
              <a:spLocks noEditPoints="1"/>
            </p:cNvSpPr>
            <p:nvPr/>
          </p:nvSpPr>
          <p:spPr bwMode="auto">
            <a:xfrm>
              <a:off x="4011225" y="2114029"/>
              <a:ext cx="164722" cy="299494"/>
            </a:xfrm>
            <a:custGeom>
              <a:avLst/>
              <a:gdLst>
                <a:gd name="T0" fmla="*/ 50 w 50"/>
                <a:gd name="T1" fmla="*/ 83 h 90"/>
                <a:gd name="T2" fmla="*/ 50 w 50"/>
                <a:gd name="T3" fmla="*/ 7 h 90"/>
                <a:gd name="T4" fmla="*/ 44 w 50"/>
                <a:gd name="T5" fmla="*/ 0 h 90"/>
                <a:gd name="T6" fmla="*/ 6 w 50"/>
                <a:gd name="T7" fmla="*/ 0 h 90"/>
                <a:gd name="T8" fmla="*/ 0 w 50"/>
                <a:gd name="T9" fmla="*/ 7 h 90"/>
                <a:gd name="T10" fmla="*/ 0 w 50"/>
                <a:gd name="T11" fmla="*/ 83 h 90"/>
                <a:gd name="T12" fmla="*/ 6 w 50"/>
                <a:gd name="T13" fmla="*/ 90 h 90"/>
                <a:gd name="T14" fmla="*/ 44 w 50"/>
                <a:gd name="T15" fmla="*/ 90 h 90"/>
                <a:gd name="T16" fmla="*/ 50 w 50"/>
                <a:gd name="T17" fmla="*/ 83 h 90"/>
                <a:gd name="T18" fmla="*/ 39 w 50"/>
                <a:gd name="T19" fmla="*/ 5 h 90"/>
                <a:gd name="T20" fmla="*/ 41 w 50"/>
                <a:gd name="T21" fmla="*/ 6 h 90"/>
                <a:gd name="T22" fmla="*/ 39 w 50"/>
                <a:gd name="T23" fmla="*/ 8 h 90"/>
                <a:gd name="T24" fmla="*/ 38 w 50"/>
                <a:gd name="T25" fmla="*/ 6 h 90"/>
                <a:gd name="T26" fmla="*/ 39 w 50"/>
                <a:gd name="T27" fmla="*/ 5 h 90"/>
                <a:gd name="T28" fmla="*/ 16 w 50"/>
                <a:gd name="T29" fmla="*/ 5 h 90"/>
                <a:gd name="T30" fmla="*/ 34 w 50"/>
                <a:gd name="T31" fmla="*/ 5 h 90"/>
                <a:gd name="T32" fmla="*/ 34 w 50"/>
                <a:gd name="T33" fmla="*/ 7 h 90"/>
                <a:gd name="T34" fmla="*/ 16 w 50"/>
                <a:gd name="T35" fmla="*/ 7 h 90"/>
                <a:gd name="T36" fmla="*/ 16 w 50"/>
                <a:gd name="T37" fmla="*/ 5 h 90"/>
                <a:gd name="T38" fmla="*/ 5 w 50"/>
                <a:gd name="T39" fmla="*/ 69 h 90"/>
                <a:gd name="T40" fmla="*/ 5 w 50"/>
                <a:gd name="T41" fmla="*/ 11 h 90"/>
                <a:gd name="T42" fmla="*/ 45 w 50"/>
                <a:gd name="T43" fmla="*/ 11 h 90"/>
                <a:gd name="T44" fmla="*/ 45 w 50"/>
                <a:gd name="T45" fmla="*/ 69 h 90"/>
                <a:gd name="T46" fmla="*/ 5 w 50"/>
                <a:gd name="T47" fmla="*/ 69 h 90"/>
                <a:gd name="T48" fmla="*/ 25 w 50"/>
                <a:gd name="T49" fmla="*/ 83 h 90"/>
                <a:gd name="T50" fmla="*/ 21 w 50"/>
                <a:gd name="T51" fmla="*/ 79 h 90"/>
                <a:gd name="T52" fmla="*/ 25 w 50"/>
                <a:gd name="T53" fmla="*/ 75 h 90"/>
                <a:gd name="T54" fmla="*/ 29 w 50"/>
                <a:gd name="T55" fmla="*/ 79 h 90"/>
                <a:gd name="T56" fmla="*/ 25 w 50"/>
                <a:gd name="T57"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sp>
          <p:nvSpPr>
            <p:cNvPr id="16" name="Freeform 69">
              <a:extLst>
                <a:ext uri="{FF2B5EF4-FFF2-40B4-BE49-F238E27FC236}">
                  <a16:creationId xmlns:a16="http://schemas.microsoft.com/office/drawing/2014/main" id="{77C8A8A7-E58C-4466-A715-32F3A6EFE2A8}"/>
                </a:ext>
              </a:extLst>
            </p:cNvPr>
            <p:cNvSpPr>
              <a:spLocks noEditPoints="1"/>
            </p:cNvSpPr>
            <p:nvPr/>
          </p:nvSpPr>
          <p:spPr bwMode="auto">
            <a:xfrm>
              <a:off x="4175853" y="2204505"/>
              <a:ext cx="169713" cy="299494"/>
            </a:xfrm>
            <a:custGeom>
              <a:avLst/>
              <a:gdLst>
                <a:gd name="T0" fmla="*/ 44 w 51"/>
                <a:gd name="T1" fmla="*/ 0 h 90"/>
                <a:gd name="T2" fmla="*/ 7 w 51"/>
                <a:gd name="T3" fmla="*/ 0 h 90"/>
                <a:gd name="T4" fmla="*/ 0 w 51"/>
                <a:gd name="T5" fmla="*/ 7 h 90"/>
                <a:gd name="T6" fmla="*/ 0 w 51"/>
                <a:gd name="T7" fmla="*/ 83 h 90"/>
                <a:gd name="T8" fmla="*/ 7 w 51"/>
                <a:gd name="T9" fmla="*/ 90 h 90"/>
                <a:gd name="T10" fmla="*/ 44 w 51"/>
                <a:gd name="T11" fmla="*/ 90 h 90"/>
                <a:gd name="T12" fmla="*/ 51 w 51"/>
                <a:gd name="T13" fmla="*/ 83 h 90"/>
                <a:gd name="T14" fmla="*/ 51 w 51"/>
                <a:gd name="T15" fmla="*/ 7 h 90"/>
                <a:gd name="T16" fmla="*/ 44 w 51"/>
                <a:gd name="T17" fmla="*/ 0 h 90"/>
                <a:gd name="T18" fmla="*/ 40 w 51"/>
                <a:gd name="T19" fmla="*/ 5 h 90"/>
                <a:gd name="T20" fmla="*/ 42 w 51"/>
                <a:gd name="T21" fmla="*/ 6 h 90"/>
                <a:gd name="T22" fmla="*/ 40 w 51"/>
                <a:gd name="T23" fmla="*/ 8 h 90"/>
                <a:gd name="T24" fmla="*/ 38 w 51"/>
                <a:gd name="T25" fmla="*/ 6 h 90"/>
                <a:gd name="T26" fmla="*/ 40 w 51"/>
                <a:gd name="T27" fmla="*/ 5 h 90"/>
                <a:gd name="T28" fmla="*/ 17 w 51"/>
                <a:gd name="T29" fmla="*/ 5 h 90"/>
                <a:gd name="T30" fmla="*/ 34 w 51"/>
                <a:gd name="T31" fmla="*/ 5 h 90"/>
                <a:gd name="T32" fmla="*/ 34 w 51"/>
                <a:gd name="T33" fmla="*/ 7 h 90"/>
                <a:gd name="T34" fmla="*/ 17 w 51"/>
                <a:gd name="T35" fmla="*/ 7 h 90"/>
                <a:gd name="T36" fmla="*/ 17 w 51"/>
                <a:gd name="T37" fmla="*/ 5 h 90"/>
                <a:gd name="T38" fmla="*/ 26 w 51"/>
                <a:gd name="T39" fmla="*/ 83 h 90"/>
                <a:gd name="T40" fmla="*/ 21 w 51"/>
                <a:gd name="T41" fmla="*/ 79 h 90"/>
                <a:gd name="T42" fmla="*/ 26 w 51"/>
                <a:gd name="T43" fmla="*/ 75 h 90"/>
                <a:gd name="T44" fmla="*/ 30 w 51"/>
                <a:gd name="T45" fmla="*/ 79 h 90"/>
                <a:gd name="T46" fmla="*/ 26 w 51"/>
                <a:gd name="T47" fmla="*/ 83 h 90"/>
                <a:gd name="T48" fmla="*/ 46 w 51"/>
                <a:gd name="T49" fmla="*/ 69 h 90"/>
                <a:gd name="T50" fmla="*/ 5 w 51"/>
                <a:gd name="T51" fmla="*/ 69 h 90"/>
                <a:gd name="T52" fmla="*/ 5 w 51"/>
                <a:gd name="T53" fmla="*/ 11 h 90"/>
                <a:gd name="T54" fmla="*/ 46 w 51"/>
                <a:gd name="T55" fmla="*/ 11 h 90"/>
                <a:gd name="T56" fmla="*/ 46 w 51"/>
                <a:gd name="T5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sp>
          <p:nvSpPr>
            <p:cNvPr id="17" name="Freeform 70">
              <a:extLst>
                <a:ext uri="{FF2B5EF4-FFF2-40B4-BE49-F238E27FC236}">
                  <a16:creationId xmlns:a16="http://schemas.microsoft.com/office/drawing/2014/main" id="{3B05BEFF-A43F-4710-9748-6BF77D7F1996}"/>
                </a:ext>
              </a:extLst>
            </p:cNvPr>
            <p:cNvSpPr>
              <a:spLocks/>
            </p:cNvSpPr>
            <p:nvPr/>
          </p:nvSpPr>
          <p:spPr bwMode="auto">
            <a:xfrm>
              <a:off x="4190577" y="2125594"/>
              <a:ext cx="99831" cy="82362"/>
            </a:xfrm>
            <a:custGeom>
              <a:avLst/>
              <a:gdLst>
                <a:gd name="T0" fmla="*/ 32 w 40"/>
                <a:gd name="T1" fmla="*/ 33 h 33"/>
                <a:gd name="T2" fmla="*/ 40 w 40"/>
                <a:gd name="T3" fmla="*/ 33 h 33"/>
                <a:gd name="T4" fmla="*/ 40 w 40"/>
                <a:gd name="T5" fmla="*/ 8 h 33"/>
                <a:gd name="T6" fmla="*/ 40 w 40"/>
                <a:gd name="T7" fmla="*/ 0 h 33"/>
                <a:gd name="T8" fmla="*/ 32 w 40"/>
                <a:gd name="T9" fmla="*/ 0 h 33"/>
                <a:gd name="T10" fmla="*/ 0 w 40"/>
                <a:gd name="T11" fmla="*/ 0 h 33"/>
                <a:gd name="T12" fmla="*/ 0 w 40"/>
                <a:gd name="T13" fmla="*/ 8 h 33"/>
                <a:gd name="T14" fmla="*/ 32 w 40"/>
                <a:gd name="T15" fmla="*/ 8 h 33"/>
                <a:gd name="T16" fmla="*/ 32 w 40"/>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sp>
          <p:nvSpPr>
            <p:cNvPr id="18" name="Freeform 71">
              <a:extLst>
                <a:ext uri="{FF2B5EF4-FFF2-40B4-BE49-F238E27FC236}">
                  <a16:creationId xmlns:a16="http://schemas.microsoft.com/office/drawing/2014/main" id="{BEF52C3A-5EAC-4C69-8483-6CA833F435FC}"/>
                </a:ext>
              </a:extLst>
            </p:cNvPr>
            <p:cNvSpPr>
              <a:spLocks/>
            </p:cNvSpPr>
            <p:nvPr/>
          </p:nvSpPr>
          <p:spPr bwMode="auto">
            <a:xfrm>
              <a:off x="4095399" y="2425088"/>
              <a:ext cx="82362" cy="82362"/>
            </a:xfrm>
            <a:custGeom>
              <a:avLst/>
              <a:gdLst>
                <a:gd name="T0" fmla="*/ 8 w 33"/>
                <a:gd name="T1" fmla="*/ 0 h 33"/>
                <a:gd name="T2" fmla="*/ 0 w 33"/>
                <a:gd name="T3" fmla="*/ 0 h 33"/>
                <a:gd name="T4" fmla="*/ 0 w 33"/>
                <a:gd name="T5" fmla="*/ 25 h 33"/>
                <a:gd name="T6" fmla="*/ 0 w 33"/>
                <a:gd name="T7" fmla="*/ 33 h 33"/>
                <a:gd name="T8" fmla="*/ 8 w 33"/>
                <a:gd name="T9" fmla="*/ 33 h 33"/>
                <a:gd name="T10" fmla="*/ 33 w 33"/>
                <a:gd name="T11" fmla="*/ 33 h 33"/>
                <a:gd name="T12" fmla="*/ 33 w 33"/>
                <a:gd name="T13" fmla="*/ 25 h 33"/>
                <a:gd name="T14" fmla="*/ 8 w 33"/>
                <a:gd name="T15" fmla="*/ 25 h 33"/>
                <a:gd name="T16" fmla="*/ 8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0"/>
                  </a:moveTo>
                  <a:lnTo>
                    <a:pt x="0" y="0"/>
                  </a:lnTo>
                  <a:lnTo>
                    <a:pt x="0" y="25"/>
                  </a:lnTo>
                  <a:lnTo>
                    <a:pt x="0" y="33"/>
                  </a:lnTo>
                  <a:lnTo>
                    <a:pt x="8" y="33"/>
                  </a:lnTo>
                  <a:lnTo>
                    <a:pt x="33" y="33"/>
                  </a:lnTo>
                  <a:lnTo>
                    <a:pt x="33" y="25"/>
                  </a:lnTo>
                  <a:lnTo>
                    <a:pt x="8" y="25"/>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grpSp>
      <p:pic>
        <p:nvPicPr>
          <p:cNvPr id="19" name="图形 18" descr="汽车">
            <a:extLst>
              <a:ext uri="{FF2B5EF4-FFF2-40B4-BE49-F238E27FC236}">
                <a16:creationId xmlns:a16="http://schemas.microsoft.com/office/drawing/2014/main" id="{4484B61E-D46D-49F6-BDD4-8ECD8C338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554" y="871864"/>
            <a:ext cx="780576" cy="780576"/>
          </a:xfrm>
          <a:prstGeom prst="rect">
            <a:avLst/>
          </a:prstGeom>
        </p:spPr>
      </p:pic>
      <p:sp>
        <p:nvSpPr>
          <p:cNvPr id="20" name="iṧ1ïdé">
            <a:extLst>
              <a:ext uri="{FF2B5EF4-FFF2-40B4-BE49-F238E27FC236}">
                <a16:creationId xmlns:a16="http://schemas.microsoft.com/office/drawing/2014/main" id="{F4E959EC-1C7C-43E0-858C-8EE8A0208735}"/>
              </a:ext>
            </a:extLst>
          </p:cNvPr>
          <p:cNvSpPr/>
          <p:nvPr/>
        </p:nvSpPr>
        <p:spPr bwMode="auto">
          <a:xfrm>
            <a:off x="5920594" y="2339858"/>
            <a:ext cx="1133213" cy="45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en-US" altLang="zh-CN" sz="1050" dirty="0">
                <a:solidFill>
                  <a:schemeClr val="tx1">
                    <a:lumMod val="75000"/>
                  </a:schemeClr>
                </a:solidFill>
                <a:latin typeface="Times" pitchFamily="2" charset="0"/>
                <a:cs typeface="+mn-ea"/>
                <a:sym typeface="+mn-lt"/>
              </a:rPr>
              <a:t>2021</a:t>
            </a:r>
            <a:r>
              <a:rPr lang="zh-CN" altLang="en-US" sz="1050" dirty="0">
                <a:solidFill>
                  <a:schemeClr val="tx1">
                    <a:lumMod val="75000"/>
                  </a:schemeClr>
                </a:solidFill>
                <a:latin typeface="Times" pitchFamily="2" charset="0"/>
                <a:cs typeface="+mn-ea"/>
                <a:sym typeface="+mn-lt"/>
              </a:rPr>
              <a:t>年全球出货约</a:t>
            </a:r>
            <a:r>
              <a:rPr lang="en-US" altLang="zh-CN" sz="1050" dirty="0">
                <a:solidFill>
                  <a:schemeClr val="accent5"/>
                </a:solidFill>
                <a:latin typeface="Times" pitchFamily="2" charset="0"/>
                <a:cs typeface="+mn-ea"/>
                <a:sym typeface="+mn-lt"/>
              </a:rPr>
              <a:t>8,000</a:t>
            </a:r>
            <a:r>
              <a:rPr lang="zh-CN" altLang="en-US" sz="1050" dirty="0">
                <a:solidFill>
                  <a:schemeClr val="accent5"/>
                </a:solidFill>
                <a:latin typeface="Times" pitchFamily="2" charset="0"/>
                <a:cs typeface="+mn-ea"/>
                <a:sym typeface="+mn-lt"/>
              </a:rPr>
              <a:t>万</a:t>
            </a:r>
            <a:r>
              <a:rPr lang="zh-CN" altLang="en-US" sz="1050" dirty="0">
                <a:solidFill>
                  <a:schemeClr val="tx1">
                    <a:lumMod val="75000"/>
                  </a:schemeClr>
                </a:solidFill>
                <a:latin typeface="Times" pitchFamily="2" charset="0"/>
                <a:cs typeface="+mn-ea"/>
                <a:sym typeface="+mn-lt"/>
              </a:rPr>
              <a:t>辆</a:t>
            </a:r>
          </a:p>
        </p:txBody>
      </p:sp>
      <p:sp>
        <p:nvSpPr>
          <p:cNvPr id="21" name="ïŝļiḓê">
            <a:extLst>
              <a:ext uri="{FF2B5EF4-FFF2-40B4-BE49-F238E27FC236}">
                <a16:creationId xmlns:a16="http://schemas.microsoft.com/office/drawing/2014/main" id="{38519853-DC04-4B6E-BBFD-1972E6E1B4AF}"/>
              </a:ext>
            </a:extLst>
          </p:cNvPr>
          <p:cNvSpPr txBox="1"/>
          <p:nvPr/>
        </p:nvSpPr>
        <p:spPr bwMode="auto">
          <a:xfrm>
            <a:off x="5968489" y="1649563"/>
            <a:ext cx="102915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b="1" dirty="0">
                <a:solidFill>
                  <a:schemeClr val="tx1">
                    <a:lumMod val="75000"/>
                  </a:schemeClr>
                </a:solidFill>
                <a:latin typeface="Times" pitchFamily="2" charset="0"/>
              </a:rPr>
              <a:t>汽车</a:t>
            </a:r>
            <a:endParaRPr lang="en-US" altLang="zh-CN" sz="1350" b="1" dirty="0">
              <a:solidFill>
                <a:schemeClr val="tx1">
                  <a:lumMod val="75000"/>
                </a:schemeClr>
              </a:solidFill>
              <a:latin typeface="Times" pitchFamily="2" charset="0"/>
            </a:endParaRPr>
          </a:p>
        </p:txBody>
      </p:sp>
      <p:sp>
        <p:nvSpPr>
          <p:cNvPr id="22" name="ïṧľîḑe">
            <a:extLst>
              <a:ext uri="{FF2B5EF4-FFF2-40B4-BE49-F238E27FC236}">
                <a16:creationId xmlns:a16="http://schemas.microsoft.com/office/drawing/2014/main" id="{492D09EF-86BC-46DE-9E2C-8D88CE03A661}"/>
              </a:ext>
            </a:extLst>
          </p:cNvPr>
          <p:cNvSpPr/>
          <p:nvPr/>
        </p:nvSpPr>
        <p:spPr bwMode="auto">
          <a:xfrm>
            <a:off x="7203056" y="2303634"/>
            <a:ext cx="1478941" cy="6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zh-CN" altLang="en-US" sz="1050" dirty="0">
                <a:solidFill>
                  <a:schemeClr val="tx1">
                    <a:lumMod val="75000"/>
                  </a:schemeClr>
                </a:solidFill>
                <a:latin typeface="Times" pitchFamily="2" charset="0"/>
                <a:cs typeface="+mn-ea"/>
                <a:sym typeface="+mn-lt"/>
              </a:rPr>
              <a:t>工业噪音隔离和听觉保护助听器和特种行业</a:t>
            </a:r>
          </a:p>
        </p:txBody>
      </p:sp>
      <p:sp>
        <p:nvSpPr>
          <p:cNvPr id="23" name="ïsļïďè">
            <a:extLst>
              <a:ext uri="{FF2B5EF4-FFF2-40B4-BE49-F238E27FC236}">
                <a16:creationId xmlns:a16="http://schemas.microsoft.com/office/drawing/2014/main" id="{38420D62-601F-44A1-9FEE-1117C6AAD815}"/>
              </a:ext>
            </a:extLst>
          </p:cNvPr>
          <p:cNvSpPr txBox="1"/>
          <p:nvPr/>
        </p:nvSpPr>
        <p:spPr bwMode="auto">
          <a:xfrm>
            <a:off x="7426782" y="1649071"/>
            <a:ext cx="112036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b="1" dirty="0">
                <a:solidFill>
                  <a:schemeClr val="tx1">
                    <a:lumMod val="75000"/>
                  </a:schemeClr>
                </a:solidFill>
                <a:latin typeface="Times" pitchFamily="2" charset="0"/>
              </a:rPr>
              <a:t>特种行业</a:t>
            </a:r>
            <a:endParaRPr lang="en-US" altLang="zh-CN" sz="1350" b="1" dirty="0">
              <a:solidFill>
                <a:schemeClr val="tx1">
                  <a:lumMod val="75000"/>
                </a:schemeClr>
              </a:solidFill>
              <a:latin typeface="Times" pitchFamily="2" charset="0"/>
            </a:endParaRPr>
          </a:p>
        </p:txBody>
      </p:sp>
      <p:pic>
        <p:nvPicPr>
          <p:cNvPr id="55" name="图形 54" descr="耳机">
            <a:extLst>
              <a:ext uri="{FF2B5EF4-FFF2-40B4-BE49-F238E27FC236}">
                <a16:creationId xmlns:a16="http://schemas.microsoft.com/office/drawing/2014/main" id="{27795900-9495-446D-9F32-40FE39EDD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99342" y="932171"/>
            <a:ext cx="720269" cy="720269"/>
          </a:xfrm>
          <a:prstGeom prst="rect">
            <a:avLst/>
          </a:prstGeom>
        </p:spPr>
      </p:pic>
      <p:sp>
        <p:nvSpPr>
          <p:cNvPr id="56" name="íSlîḓé">
            <a:extLst>
              <a:ext uri="{FF2B5EF4-FFF2-40B4-BE49-F238E27FC236}">
                <a16:creationId xmlns:a16="http://schemas.microsoft.com/office/drawing/2014/main" id="{DDDD4933-120A-4385-8C21-BAD4ACD1230A}"/>
              </a:ext>
            </a:extLst>
          </p:cNvPr>
          <p:cNvSpPr txBox="1"/>
          <p:nvPr/>
        </p:nvSpPr>
        <p:spPr bwMode="auto">
          <a:xfrm>
            <a:off x="3382926" y="1649563"/>
            <a:ext cx="760310"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b="1" dirty="0">
                <a:solidFill>
                  <a:schemeClr val="tx1">
                    <a:lumMod val="75000"/>
                  </a:schemeClr>
                </a:solidFill>
                <a:latin typeface="Times" pitchFamily="2" charset="0"/>
              </a:rPr>
              <a:t>耳机</a:t>
            </a:r>
            <a:endParaRPr lang="en-US" altLang="zh-CN" sz="1350" b="1" dirty="0">
              <a:solidFill>
                <a:schemeClr val="tx1">
                  <a:lumMod val="75000"/>
                </a:schemeClr>
              </a:solidFill>
              <a:latin typeface="Times" pitchFamily="2" charset="0"/>
            </a:endParaRPr>
          </a:p>
        </p:txBody>
      </p:sp>
      <p:sp>
        <p:nvSpPr>
          <p:cNvPr id="57" name="íSlîḓé">
            <a:extLst>
              <a:ext uri="{FF2B5EF4-FFF2-40B4-BE49-F238E27FC236}">
                <a16:creationId xmlns:a16="http://schemas.microsoft.com/office/drawing/2014/main" id="{EF647561-B03F-47BE-80F4-C1CBD2F1A0AA}"/>
              </a:ext>
            </a:extLst>
          </p:cNvPr>
          <p:cNvSpPr txBox="1"/>
          <p:nvPr/>
        </p:nvSpPr>
        <p:spPr bwMode="auto">
          <a:xfrm>
            <a:off x="1938961" y="1649300"/>
            <a:ext cx="963572"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en-US" altLang="zh-CN" sz="1350" b="1" dirty="0" err="1">
                <a:solidFill>
                  <a:schemeClr val="tx1">
                    <a:lumMod val="75000"/>
                  </a:schemeClr>
                </a:solidFill>
                <a:latin typeface="Times" pitchFamily="2" charset="0"/>
              </a:rPr>
              <a:t>AIoT</a:t>
            </a:r>
            <a:endParaRPr lang="en-US" altLang="zh-CN" sz="1350" b="1" dirty="0">
              <a:solidFill>
                <a:schemeClr val="tx1">
                  <a:lumMod val="75000"/>
                </a:schemeClr>
              </a:solidFill>
              <a:latin typeface="Times" pitchFamily="2" charset="0"/>
            </a:endParaRPr>
          </a:p>
        </p:txBody>
      </p:sp>
      <p:sp>
        <p:nvSpPr>
          <p:cNvPr id="58" name="矩形 57">
            <a:extLst>
              <a:ext uri="{FF2B5EF4-FFF2-40B4-BE49-F238E27FC236}">
                <a16:creationId xmlns:a16="http://schemas.microsoft.com/office/drawing/2014/main" id="{6343AE2C-1EF3-4001-86E5-9E6A39315FB6}"/>
              </a:ext>
            </a:extLst>
          </p:cNvPr>
          <p:cNvSpPr/>
          <p:nvPr/>
        </p:nvSpPr>
        <p:spPr>
          <a:xfrm>
            <a:off x="3058560" y="2130758"/>
            <a:ext cx="1478941" cy="900246"/>
          </a:xfrm>
          <a:prstGeom prst="rect">
            <a:avLst/>
          </a:prstGeom>
        </p:spPr>
        <p:txBody>
          <a:bodyPr wrap="square">
            <a:spAutoFit/>
          </a:bodyPr>
          <a:lstStyle/>
          <a:p>
            <a:pPr algn="just"/>
            <a:r>
              <a:rPr lang="en-US" altLang="zh-CN" sz="1050" dirty="0">
                <a:solidFill>
                  <a:schemeClr val="tx1">
                    <a:lumMod val="75000"/>
                  </a:schemeClr>
                </a:solidFill>
                <a:latin typeface="Times" pitchFamily="2" charset="0"/>
                <a:cs typeface="+mn-ea"/>
                <a:sym typeface="+mn-lt"/>
              </a:rPr>
              <a:t>2021</a:t>
            </a:r>
            <a:r>
              <a:rPr lang="zh-CN" altLang="en-US" sz="1050" dirty="0">
                <a:solidFill>
                  <a:schemeClr val="tx1">
                    <a:lumMod val="75000"/>
                  </a:schemeClr>
                </a:solidFill>
                <a:latin typeface="Times" pitchFamily="2" charset="0"/>
                <a:cs typeface="+mn-ea"/>
                <a:sym typeface="+mn-lt"/>
              </a:rPr>
              <a:t>年全球耳机出货近</a:t>
            </a:r>
            <a:r>
              <a:rPr lang="en-US" altLang="zh-CN" sz="1050" dirty="0">
                <a:solidFill>
                  <a:schemeClr val="accent5"/>
                </a:solidFill>
                <a:latin typeface="Times" pitchFamily="2" charset="0"/>
                <a:cs typeface="+mn-ea"/>
                <a:sym typeface="+mn-lt"/>
              </a:rPr>
              <a:t>10</a:t>
            </a:r>
            <a:r>
              <a:rPr lang="zh-CN" altLang="en-US" sz="1050" dirty="0">
                <a:solidFill>
                  <a:schemeClr val="accent5"/>
                </a:solidFill>
                <a:latin typeface="Times" pitchFamily="2" charset="0"/>
                <a:cs typeface="+mn-ea"/>
                <a:sym typeface="+mn-lt"/>
              </a:rPr>
              <a:t>亿</a:t>
            </a:r>
            <a:r>
              <a:rPr lang="zh-CN" altLang="en-US" sz="1050" dirty="0">
                <a:solidFill>
                  <a:schemeClr val="tx1">
                    <a:lumMod val="75000"/>
                  </a:schemeClr>
                </a:solidFill>
                <a:latin typeface="Times" pitchFamily="2" charset="0"/>
                <a:cs typeface="+mn-ea"/>
                <a:sym typeface="+mn-lt"/>
              </a:rPr>
              <a:t>条，其中有线耳机超过</a:t>
            </a:r>
            <a:r>
              <a:rPr lang="en-US" altLang="zh-CN" sz="1050" dirty="0">
                <a:solidFill>
                  <a:schemeClr val="accent5"/>
                </a:solidFill>
                <a:latin typeface="Times" pitchFamily="2" charset="0"/>
                <a:cs typeface="+mn-ea"/>
                <a:sym typeface="+mn-lt"/>
              </a:rPr>
              <a:t>6</a:t>
            </a:r>
            <a:r>
              <a:rPr lang="zh-CN" altLang="en-US" sz="1050" dirty="0">
                <a:solidFill>
                  <a:schemeClr val="accent5"/>
                </a:solidFill>
                <a:latin typeface="Times" pitchFamily="2" charset="0"/>
                <a:cs typeface="+mn-ea"/>
                <a:sym typeface="+mn-lt"/>
              </a:rPr>
              <a:t>亿</a:t>
            </a:r>
            <a:r>
              <a:rPr lang="zh-CN" altLang="en-US" sz="1050" dirty="0">
                <a:solidFill>
                  <a:schemeClr val="tx1">
                    <a:lumMod val="75000"/>
                  </a:schemeClr>
                </a:solidFill>
                <a:latin typeface="Times" pitchFamily="2" charset="0"/>
                <a:cs typeface="+mn-ea"/>
                <a:sym typeface="+mn-lt"/>
              </a:rPr>
              <a:t>条；专业耳机（</a:t>
            </a:r>
            <a:r>
              <a:rPr lang="zh-CN" altLang="en-US" sz="1050" b="1" dirty="0">
                <a:solidFill>
                  <a:schemeClr val="tx1">
                    <a:lumMod val="75000"/>
                  </a:schemeClr>
                </a:solidFill>
                <a:latin typeface="Times" pitchFamily="2" charset="0"/>
                <a:cs typeface="+mn-ea"/>
                <a:sym typeface="+mn-lt"/>
              </a:rPr>
              <a:t>降噪、游戏、</a:t>
            </a:r>
            <a:r>
              <a:rPr lang="en-US" altLang="zh-CN" sz="1050" b="1" dirty="0">
                <a:solidFill>
                  <a:schemeClr val="tx1">
                    <a:lumMod val="75000"/>
                  </a:schemeClr>
                </a:solidFill>
                <a:latin typeface="Times" pitchFamily="2" charset="0"/>
                <a:cs typeface="+mn-ea"/>
                <a:sym typeface="+mn-lt"/>
              </a:rPr>
              <a:t>Hi-Res</a:t>
            </a:r>
            <a:r>
              <a:rPr lang="zh-CN" altLang="en-US" sz="1050" dirty="0">
                <a:solidFill>
                  <a:schemeClr val="tx1">
                    <a:lumMod val="75000"/>
                  </a:schemeClr>
                </a:solidFill>
                <a:latin typeface="Times" pitchFamily="2" charset="0"/>
                <a:cs typeface="+mn-ea"/>
                <a:sym typeface="+mn-lt"/>
              </a:rPr>
              <a:t>）</a:t>
            </a:r>
            <a:r>
              <a:rPr lang="en-US" altLang="zh-CN" sz="1050" dirty="0">
                <a:solidFill>
                  <a:schemeClr val="tx1">
                    <a:lumMod val="75000"/>
                  </a:schemeClr>
                </a:solidFill>
                <a:latin typeface="Times" pitchFamily="2" charset="0"/>
                <a:cs typeface="+mn-ea"/>
                <a:sym typeface="+mn-lt"/>
              </a:rPr>
              <a:t>3</a:t>
            </a:r>
            <a:r>
              <a:rPr lang="zh-CN" altLang="en-US" sz="1050" dirty="0">
                <a:solidFill>
                  <a:schemeClr val="accent5"/>
                </a:solidFill>
                <a:latin typeface="Times" pitchFamily="2" charset="0"/>
                <a:cs typeface="+mn-ea"/>
                <a:sym typeface="+mn-lt"/>
              </a:rPr>
              <a:t>亿</a:t>
            </a:r>
            <a:r>
              <a:rPr lang="zh-CN" altLang="en-US" sz="1050" dirty="0">
                <a:solidFill>
                  <a:schemeClr val="tx1">
                    <a:lumMod val="75000"/>
                  </a:schemeClr>
                </a:solidFill>
                <a:latin typeface="Times" pitchFamily="2" charset="0"/>
                <a:cs typeface="+mn-ea"/>
                <a:sym typeface="+mn-lt"/>
              </a:rPr>
              <a:t>台以上</a:t>
            </a:r>
          </a:p>
        </p:txBody>
      </p:sp>
      <p:pic>
        <p:nvPicPr>
          <p:cNvPr id="60" name="图片 59">
            <a:extLst>
              <a:ext uri="{FF2B5EF4-FFF2-40B4-BE49-F238E27FC236}">
                <a16:creationId xmlns:a16="http://schemas.microsoft.com/office/drawing/2014/main" id="{C819DB5F-6E64-4F20-B385-3476D4581E2E}"/>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backgroundRemoval t="4962" b="93893" l="5699" r="92831">
                        <a14:foregroundMark x1="17463" y1="37023" x2="17463" y2="37023"/>
                        <a14:foregroundMark x1="37684" y1="17939" x2="37684" y2="17939"/>
                        <a14:foregroundMark x1="58456" y1="81870" x2="58456" y2="81870"/>
                      </a14:backgroundRemoval>
                    </a14:imgEffect>
                  </a14:imgLayer>
                </a14:imgProps>
              </a:ext>
            </a:extLst>
          </a:blip>
          <a:stretch>
            <a:fillRect/>
          </a:stretch>
        </p:blipFill>
        <p:spPr>
          <a:xfrm>
            <a:off x="617099" y="1636876"/>
            <a:ext cx="617122" cy="616350"/>
          </a:xfrm>
          <a:prstGeom prst="rect">
            <a:avLst/>
          </a:prstGeom>
        </p:spPr>
      </p:pic>
      <p:sp>
        <p:nvSpPr>
          <p:cNvPr id="61" name="文本框 60">
            <a:extLst>
              <a:ext uri="{FF2B5EF4-FFF2-40B4-BE49-F238E27FC236}">
                <a16:creationId xmlns:a16="http://schemas.microsoft.com/office/drawing/2014/main" id="{A46AFE09-6BAA-49E1-A6E4-663D68DC9707}"/>
              </a:ext>
            </a:extLst>
          </p:cNvPr>
          <p:cNvSpPr txBox="1"/>
          <p:nvPr/>
        </p:nvSpPr>
        <p:spPr>
          <a:xfrm>
            <a:off x="291133" y="2214978"/>
            <a:ext cx="1227443" cy="276999"/>
          </a:xfrm>
          <a:prstGeom prst="rect">
            <a:avLst/>
          </a:prstGeom>
          <a:noFill/>
        </p:spPr>
        <p:txBody>
          <a:bodyPr wrap="square" rtlCol="0">
            <a:spAutoFit/>
          </a:bodyPr>
          <a:lstStyle/>
          <a:p>
            <a:pPr algn="ctr"/>
            <a:r>
              <a:rPr kumimoji="1" lang="zh-CN" altLang="en-US" sz="1200" b="1" dirty="0"/>
              <a:t>音频处理芯片</a:t>
            </a:r>
          </a:p>
        </p:txBody>
      </p:sp>
      <p:sp>
        <p:nvSpPr>
          <p:cNvPr id="63" name="三角形 16">
            <a:extLst>
              <a:ext uri="{FF2B5EF4-FFF2-40B4-BE49-F238E27FC236}">
                <a16:creationId xmlns:a16="http://schemas.microsoft.com/office/drawing/2014/main" id="{BDE27148-8618-4B2A-A0F2-A31A3D84F1BF}"/>
              </a:ext>
            </a:extLst>
          </p:cNvPr>
          <p:cNvSpPr/>
          <p:nvPr/>
        </p:nvSpPr>
        <p:spPr>
          <a:xfrm rot="5400000" flipH="1">
            <a:off x="845895" y="1982156"/>
            <a:ext cx="1244936" cy="105870"/>
          </a:xfrm>
          <a:prstGeom prst="triangle">
            <a:avLst>
              <a:gd name="adj" fmla="val 50938"/>
            </a:avLst>
          </a:prstGeom>
          <a:gradFill flip="none" rotWithShape="1">
            <a:gsLst>
              <a:gs pos="0">
                <a:schemeClr val="bg1">
                  <a:lumMod val="95000"/>
                </a:schemeClr>
              </a:gs>
              <a:gs pos="85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75" dirty="0">
              <a:latin typeface="Times" pitchFamily="2" charset="0"/>
            </a:endParaRPr>
          </a:p>
        </p:txBody>
      </p:sp>
      <p:grpSp>
        <p:nvGrpSpPr>
          <p:cNvPr id="40" name="组合 39">
            <a:extLst>
              <a:ext uri="{FF2B5EF4-FFF2-40B4-BE49-F238E27FC236}">
                <a16:creationId xmlns:a16="http://schemas.microsoft.com/office/drawing/2014/main" id="{6F362AA1-3CA1-ED0B-6628-9C6E7D9D5039}"/>
              </a:ext>
            </a:extLst>
          </p:cNvPr>
          <p:cNvGrpSpPr/>
          <p:nvPr/>
        </p:nvGrpSpPr>
        <p:grpSpPr>
          <a:xfrm>
            <a:off x="783473" y="3247927"/>
            <a:ext cx="7898524" cy="117815"/>
            <a:chOff x="731016" y="3179395"/>
            <a:chExt cx="7898524" cy="117815"/>
          </a:xfrm>
        </p:grpSpPr>
        <p:sp>
          <p:nvSpPr>
            <p:cNvPr id="4" name="等腰三角形 3">
              <a:extLst>
                <a:ext uri="{FF2B5EF4-FFF2-40B4-BE49-F238E27FC236}">
                  <a16:creationId xmlns:a16="http://schemas.microsoft.com/office/drawing/2014/main" id="{08D7E828-9859-4ED1-B339-5DCB69694F24}"/>
                </a:ext>
              </a:extLst>
            </p:cNvPr>
            <p:cNvSpPr/>
            <p:nvPr/>
          </p:nvSpPr>
          <p:spPr>
            <a:xfrm rot="10800000">
              <a:off x="4361231" y="3198921"/>
              <a:ext cx="227930" cy="98289"/>
            </a:xfrm>
            <a:prstGeom prst="triangle">
              <a:avLst>
                <a:gd name="adj" fmla="val 500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cxnSp>
          <p:nvCxnSpPr>
            <p:cNvPr id="65" name="直接连接符 64">
              <a:extLst>
                <a:ext uri="{FF2B5EF4-FFF2-40B4-BE49-F238E27FC236}">
                  <a16:creationId xmlns:a16="http://schemas.microsoft.com/office/drawing/2014/main" id="{18846262-0F29-4750-94D4-F2EFE6B7DB44}"/>
                </a:ext>
              </a:extLst>
            </p:cNvPr>
            <p:cNvCxnSpPr>
              <a:cxnSpLocks/>
            </p:cNvCxnSpPr>
            <p:nvPr/>
          </p:nvCxnSpPr>
          <p:spPr>
            <a:xfrm>
              <a:off x="731016" y="3179395"/>
              <a:ext cx="7898524" cy="2096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E547BE87-8005-1542-A3D6-06AB89FA22B3}"/>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backgroundRemoval t="5455" b="95091" l="9607" r="89738"/>
                    </a14:imgEffect>
                  </a14:imgLayer>
                </a14:imgProps>
              </a:ext>
            </a:extLst>
          </a:blip>
          <a:stretch>
            <a:fillRect/>
          </a:stretch>
        </p:blipFill>
        <p:spPr>
          <a:xfrm>
            <a:off x="7641609" y="879032"/>
            <a:ext cx="644039" cy="773408"/>
          </a:xfrm>
          <a:prstGeom prst="rect">
            <a:avLst/>
          </a:prstGeom>
        </p:spPr>
      </p:pic>
      <p:sp>
        <p:nvSpPr>
          <p:cNvPr id="32" name="矩形 31">
            <a:extLst>
              <a:ext uri="{FF2B5EF4-FFF2-40B4-BE49-F238E27FC236}">
                <a16:creationId xmlns:a16="http://schemas.microsoft.com/office/drawing/2014/main" id="{C3474E39-1C4A-4F78-AE8E-A60CD1E6DDF5}"/>
              </a:ext>
            </a:extLst>
          </p:cNvPr>
          <p:cNvSpPr/>
          <p:nvPr/>
        </p:nvSpPr>
        <p:spPr>
          <a:xfrm>
            <a:off x="8793" y="4740814"/>
            <a:ext cx="1182812" cy="3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文本框 33">
            <a:extLst>
              <a:ext uri="{FF2B5EF4-FFF2-40B4-BE49-F238E27FC236}">
                <a16:creationId xmlns:a16="http://schemas.microsoft.com/office/drawing/2014/main" id="{56FA6C5C-8B05-4790-AA32-E65D1DFE1E27}"/>
              </a:ext>
            </a:extLst>
          </p:cNvPr>
          <p:cNvSpPr txBox="1"/>
          <p:nvPr/>
        </p:nvSpPr>
        <p:spPr>
          <a:xfrm>
            <a:off x="847961" y="3446098"/>
            <a:ext cx="7664634" cy="646331"/>
          </a:xfrm>
          <a:prstGeom prst="rect">
            <a:avLst/>
          </a:prstGeom>
          <a:noFill/>
        </p:spPr>
        <p:txBody>
          <a:bodyPr wrap="square" rtlCol="0">
            <a:spAutoFit/>
          </a:bodyPr>
          <a:lstStyle/>
          <a:p>
            <a:pPr marL="214313" indent="-214313" algn="just">
              <a:buFont typeface="Arial" panose="020B0604020202020204" pitchFamily="34" charset="0"/>
              <a:buChar char="•"/>
            </a:pPr>
            <a:r>
              <a:rPr kumimoji="1" lang="zh-CN" altLang="en-US" sz="1200" dirty="0"/>
              <a:t>长期来看，有交互和控制需求的终端都将配备智能控制功能，音频入口形态将更加多样化，面向可穿戴（智能手表、智能眼镜等）</a:t>
            </a:r>
            <a:r>
              <a:rPr kumimoji="1" lang="en-US" altLang="zh-CN" sz="1200" dirty="0"/>
              <a:t>/</a:t>
            </a:r>
            <a:r>
              <a:rPr kumimoji="1" lang="zh-CN" altLang="en-US" sz="1200" dirty="0"/>
              <a:t>智能家居</a:t>
            </a:r>
            <a:r>
              <a:rPr kumimoji="1" lang="en-US" altLang="zh-CN" sz="1200" dirty="0"/>
              <a:t>/</a:t>
            </a:r>
            <a:r>
              <a:rPr kumimoji="1" lang="zh-CN" altLang="en-US" sz="1200" dirty="0"/>
              <a:t>智能车载等更广泛市场，亦给相关主芯片公司提供了广阔的成长环境。</a:t>
            </a:r>
            <a:r>
              <a:rPr kumimoji="1" lang="en-US" altLang="zh-CN" sz="1200" dirty="0"/>
              <a:t>	</a:t>
            </a:r>
            <a:endParaRPr kumimoji="1" lang="zh-CN" altLang="en-US" sz="1200" dirty="0"/>
          </a:p>
        </p:txBody>
      </p:sp>
      <p:grpSp>
        <p:nvGrpSpPr>
          <p:cNvPr id="36" name="组合 35">
            <a:extLst>
              <a:ext uri="{FF2B5EF4-FFF2-40B4-BE49-F238E27FC236}">
                <a16:creationId xmlns:a16="http://schemas.microsoft.com/office/drawing/2014/main" id="{0A044FED-43D7-3D25-8021-38F6F0D8BE9F}"/>
              </a:ext>
            </a:extLst>
          </p:cNvPr>
          <p:cNvGrpSpPr/>
          <p:nvPr/>
        </p:nvGrpSpPr>
        <p:grpSpPr>
          <a:xfrm>
            <a:off x="580312" y="3941945"/>
            <a:ext cx="7983377" cy="962400"/>
            <a:chOff x="688409" y="5152938"/>
            <a:chExt cx="10644502" cy="1283200"/>
          </a:xfrm>
        </p:grpSpPr>
        <p:pic>
          <p:nvPicPr>
            <p:cNvPr id="5" name="Picture 2" descr="山逊/SAMSON">
              <a:extLst>
                <a:ext uri="{FF2B5EF4-FFF2-40B4-BE49-F238E27FC236}">
                  <a16:creationId xmlns:a16="http://schemas.microsoft.com/office/drawing/2014/main" id="{C19782B2-42A2-37FB-BC5B-4C8F887B3C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7520" y="5288893"/>
              <a:ext cx="1291459" cy="61344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F63F324-7951-CA9D-8B71-8C4B1A77C52C}"/>
                </a:ext>
              </a:extLst>
            </p:cNvPr>
            <p:cNvPicPr>
              <a:picLocks noChangeAspect="1"/>
            </p:cNvPicPr>
            <p:nvPr/>
          </p:nvPicPr>
          <p:blipFill>
            <a:blip r:embed="rId12"/>
            <a:stretch>
              <a:fillRect/>
            </a:stretch>
          </p:blipFill>
          <p:spPr>
            <a:xfrm>
              <a:off x="1770368" y="5445685"/>
              <a:ext cx="1053710" cy="786453"/>
            </a:xfrm>
            <a:prstGeom prst="rect">
              <a:avLst/>
            </a:prstGeom>
            <a:ln>
              <a:noFill/>
            </a:ln>
          </p:spPr>
        </p:pic>
        <p:pic>
          <p:nvPicPr>
            <p:cNvPr id="7" name="图片 6">
              <a:extLst>
                <a:ext uri="{FF2B5EF4-FFF2-40B4-BE49-F238E27FC236}">
                  <a16:creationId xmlns:a16="http://schemas.microsoft.com/office/drawing/2014/main" id="{023D4AD9-EF96-9CC8-9D67-456ADFC09A4C}"/>
                </a:ext>
              </a:extLst>
            </p:cNvPr>
            <p:cNvPicPr>
              <a:picLocks noChangeAspect="1"/>
            </p:cNvPicPr>
            <p:nvPr/>
          </p:nvPicPr>
          <p:blipFill>
            <a:blip r:embed="rId13"/>
            <a:stretch>
              <a:fillRect/>
            </a:stretch>
          </p:blipFill>
          <p:spPr>
            <a:xfrm>
              <a:off x="2807225" y="5436325"/>
              <a:ext cx="1053710" cy="786453"/>
            </a:xfrm>
            <a:prstGeom prst="rect">
              <a:avLst/>
            </a:prstGeom>
            <a:ln>
              <a:noFill/>
            </a:ln>
          </p:spPr>
        </p:pic>
        <p:pic>
          <p:nvPicPr>
            <p:cNvPr id="24" name="图片 23">
              <a:extLst>
                <a:ext uri="{FF2B5EF4-FFF2-40B4-BE49-F238E27FC236}">
                  <a16:creationId xmlns:a16="http://schemas.microsoft.com/office/drawing/2014/main" id="{DAB21409-4427-ECDB-F9FC-C08EEA5C15C9}"/>
                </a:ext>
              </a:extLst>
            </p:cNvPr>
            <p:cNvPicPr>
              <a:picLocks noChangeAspect="1"/>
            </p:cNvPicPr>
            <p:nvPr/>
          </p:nvPicPr>
          <p:blipFill>
            <a:blip r:embed="rId14"/>
            <a:stretch>
              <a:fillRect/>
            </a:stretch>
          </p:blipFill>
          <p:spPr>
            <a:xfrm>
              <a:off x="688409" y="5462998"/>
              <a:ext cx="1092645" cy="786452"/>
            </a:xfrm>
            <a:prstGeom prst="rect">
              <a:avLst/>
            </a:prstGeom>
            <a:ln>
              <a:noFill/>
            </a:ln>
          </p:spPr>
        </p:pic>
        <p:pic>
          <p:nvPicPr>
            <p:cNvPr id="25" name="Picture 6">
              <a:extLst>
                <a:ext uri="{FF2B5EF4-FFF2-40B4-BE49-F238E27FC236}">
                  <a16:creationId xmlns:a16="http://schemas.microsoft.com/office/drawing/2014/main" id="{F2E37A56-E40A-1B19-F203-6D554F9798B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5206" y="5728679"/>
              <a:ext cx="1092645" cy="707459"/>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a:extLst>
                <a:ext uri="{FF2B5EF4-FFF2-40B4-BE49-F238E27FC236}">
                  <a16:creationId xmlns:a16="http://schemas.microsoft.com/office/drawing/2014/main" id="{6D0F2500-DB83-B08C-E94B-A71F2026B6DA}"/>
                </a:ext>
              </a:extLst>
            </p:cNvPr>
            <p:cNvPicPr>
              <a:picLocks noChangeAspect="1"/>
            </p:cNvPicPr>
            <p:nvPr/>
          </p:nvPicPr>
          <p:blipFill>
            <a:blip r:embed="rId16"/>
            <a:stretch>
              <a:fillRect/>
            </a:stretch>
          </p:blipFill>
          <p:spPr>
            <a:xfrm>
              <a:off x="5178979" y="5402817"/>
              <a:ext cx="1168581" cy="872188"/>
            </a:xfrm>
            <a:prstGeom prst="rect">
              <a:avLst/>
            </a:prstGeom>
            <a:ln>
              <a:noFill/>
            </a:ln>
          </p:spPr>
        </p:pic>
        <p:pic>
          <p:nvPicPr>
            <p:cNvPr id="27" name="图片 26">
              <a:extLst>
                <a:ext uri="{FF2B5EF4-FFF2-40B4-BE49-F238E27FC236}">
                  <a16:creationId xmlns:a16="http://schemas.microsoft.com/office/drawing/2014/main" id="{C0CCF545-056F-F4F0-694F-77B555560597}"/>
                </a:ext>
              </a:extLst>
            </p:cNvPr>
            <p:cNvPicPr>
              <a:picLocks noChangeAspect="1"/>
            </p:cNvPicPr>
            <p:nvPr/>
          </p:nvPicPr>
          <p:blipFill>
            <a:blip r:embed="rId17"/>
            <a:stretch>
              <a:fillRect/>
            </a:stretch>
          </p:blipFill>
          <p:spPr>
            <a:xfrm>
              <a:off x="7484967" y="5393457"/>
              <a:ext cx="1168581" cy="872188"/>
            </a:xfrm>
            <a:prstGeom prst="rect">
              <a:avLst/>
            </a:prstGeom>
            <a:ln>
              <a:noFill/>
            </a:ln>
          </p:spPr>
        </p:pic>
        <p:pic>
          <p:nvPicPr>
            <p:cNvPr id="28" name="图片 27">
              <a:extLst>
                <a:ext uri="{FF2B5EF4-FFF2-40B4-BE49-F238E27FC236}">
                  <a16:creationId xmlns:a16="http://schemas.microsoft.com/office/drawing/2014/main" id="{6F2AA823-9ABB-BC15-B885-8C26EE009046}"/>
                </a:ext>
              </a:extLst>
            </p:cNvPr>
            <p:cNvPicPr>
              <a:picLocks noChangeAspect="1"/>
            </p:cNvPicPr>
            <p:nvPr/>
          </p:nvPicPr>
          <p:blipFill>
            <a:blip r:embed="rId18"/>
            <a:stretch>
              <a:fillRect/>
            </a:stretch>
          </p:blipFill>
          <p:spPr>
            <a:xfrm>
              <a:off x="8756424" y="5334352"/>
              <a:ext cx="1156295" cy="872191"/>
            </a:xfrm>
            <a:prstGeom prst="rect">
              <a:avLst/>
            </a:prstGeom>
            <a:ln>
              <a:noFill/>
            </a:ln>
          </p:spPr>
        </p:pic>
        <p:pic>
          <p:nvPicPr>
            <p:cNvPr id="29" name="图片 28">
              <a:extLst>
                <a:ext uri="{FF2B5EF4-FFF2-40B4-BE49-F238E27FC236}">
                  <a16:creationId xmlns:a16="http://schemas.microsoft.com/office/drawing/2014/main" id="{83ACD4C1-9569-8EEA-DE80-5CD986FE0CFB}"/>
                </a:ext>
              </a:extLst>
            </p:cNvPr>
            <p:cNvPicPr>
              <a:picLocks noChangeAspect="1"/>
            </p:cNvPicPr>
            <p:nvPr/>
          </p:nvPicPr>
          <p:blipFill>
            <a:blip r:embed="rId19"/>
            <a:stretch>
              <a:fillRect/>
            </a:stretch>
          </p:blipFill>
          <p:spPr>
            <a:xfrm>
              <a:off x="6317636" y="5402123"/>
              <a:ext cx="1168581" cy="872191"/>
            </a:xfrm>
            <a:prstGeom prst="rect">
              <a:avLst/>
            </a:prstGeom>
            <a:ln>
              <a:noFill/>
            </a:ln>
          </p:spPr>
        </p:pic>
        <p:grpSp>
          <p:nvGrpSpPr>
            <p:cNvPr id="30" name="组合 29">
              <a:extLst>
                <a:ext uri="{FF2B5EF4-FFF2-40B4-BE49-F238E27FC236}">
                  <a16:creationId xmlns:a16="http://schemas.microsoft.com/office/drawing/2014/main" id="{765A7E86-DFAE-2640-67A1-32D3D82B4740}"/>
                </a:ext>
              </a:extLst>
            </p:cNvPr>
            <p:cNvGrpSpPr/>
            <p:nvPr/>
          </p:nvGrpSpPr>
          <p:grpSpPr>
            <a:xfrm>
              <a:off x="9943532" y="5152938"/>
              <a:ext cx="1389379" cy="993376"/>
              <a:chOff x="2404113" y="3428110"/>
              <a:chExt cx="2209277" cy="1748656"/>
            </a:xfrm>
          </p:grpSpPr>
          <p:pic>
            <p:nvPicPr>
              <p:cNvPr id="31" name="图片 30">
                <a:extLst>
                  <a:ext uri="{FF2B5EF4-FFF2-40B4-BE49-F238E27FC236}">
                    <a16:creationId xmlns:a16="http://schemas.microsoft.com/office/drawing/2014/main" id="{56D0DF5E-FED6-6838-B51A-1D24BDFEFC8D}"/>
                  </a:ext>
                </a:extLst>
              </p:cNvPr>
              <p:cNvPicPr>
                <a:picLocks noChangeAspect="1"/>
              </p:cNvPicPr>
              <p:nvPr/>
            </p:nvPicPr>
            <p:blipFill>
              <a:blip r:embed="rId20"/>
              <a:stretch>
                <a:fillRect/>
              </a:stretch>
            </p:blipFill>
            <p:spPr>
              <a:xfrm>
                <a:off x="2600307" y="3428110"/>
                <a:ext cx="2013083" cy="1535329"/>
              </a:xfrm>
              <a:prstGeom prst="rect">
                <a:avLst/>
              </a:prstGeom>
              <a:ln>
                <a:noFill/>
              </a:ln>
            </p:spPr>
          </p:pic>
          <p:sp>
            <p:nvSpPr>
              <p:cNvPr id="35" name="文本框 34">
                <a:extLst>
                  <a:ext uri="{FF2B5EF4-FFF2-40B4-BE49-F238E27FC236}">
                    <a16:creationId xmlns:a16="http://schemas.microsoft.com/office/drawing/2014/main" id="{461DF0FB-0983-9280-B514-5A597F39E1CA}"/>
                  </a:ext>
                </a:extLst>
              </p:cNvPr>
              <p:cNvSpPr txBox="1"/>
              <p:nvPr/>
            </p:nvSpPr>
            <p:spPr>
              <a:xfrm>
                <a:off x="2404113" y="4607893"/>
                <a:ext cx="2196272" cy="568873"/>
              </a:xfrm>
              <a:prstGeom prst="rect">
                <a:avLst/>
              </a:prstGeom>
              <a:noFill/>
            </p:spPr>
            <p:txBody>
              <a:bodyPr wrap="square" rtlCol="0">
                <a:spAutoFit/>
              </a:bodyPr>
              <a:lstStyle/>
              <a:p>
                <a:pPr algn="ctr"/>
                <a:r>
                  <a:rPr lang="zh-CN" altLang="en-US" sz="975" b="1" dirty="0"/>
                  <a:t>立讯精密</a:t>
                </a:r>
              </a:p>
            </p:txBody>
          </p:sp>
        </p:grpSp>
      </p:grpSp>
      <p:sp>
        <p:nvSpPr>
          <p:cNvPr id="37" name="文本框 55">
            <a:extLst>
              <a:ext uri="{FF2B5EF4-FFF2-40B4-BE49-F238E27FC236}">
                <a16:creationId xmlns:a16="http://schemas.microsoft.com/office/drawing/2014/main" id="{CC4F2650-9A73-D2AD-2E92-F02CB461A267}"/>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音频处理无处不在</a:t>
            </a:r>
          </a:p>
        </p:txBody>
      </p:sp>
      <p:sp>
        <p:nvSpPr>
          <p:cNvPr id="38" name="日期占位符 1">
            <a:extLst>
              <a:ext uri="{FF2B5EF4-FFF2-40B4-BE49-F238E27FC236}">
                <a16:creationId xmlns:a16="http://schemas.microsoft.com/office/drawing/2014/main" id="{BBC8E01F-F0DC-19D0-F8D1-B409E66BA58A}"/>
              </a:ext>
            </a:extLst>
          </p:cNvPr>
          <p:cNvSpPr>
            <a:spLocks noGrp="1"/>
          </p:cNvSpPr>
          <p:nvPr>
            <p:ph type="dt" sz="half" idx="10"/>
          </p:nvPr>
        </p:nvSpPr>
        <p:spPr>
          <a:xfrm>
            <a:off x="628650" y="4767263"/>
            <a:ext cx="2057400" cy="274637"/>
          </a:xfrm>
        </p:spPr>
        <p:txBody>
          <a:bodyPr/>
          <a:lstStyle/>
          <a:p>
            <a:pPr>
              <a:defRPr/>
            </a:pPr>
            <a:r>
              <a:rPr lang="en-US" altLang="zh-CN"/>
              <a:t>2022/9/9</a:t>
            </a:r>
            <a:endParaRPr lang="zh-CN" altLang="en-US" dirty="0"/>
          </a:p>
        </p:txBody>
      </p:sp>
      <p:sp>
        <p:nvSpPr>
          <p:cNvPr id="39" name="页脚占位符 3">
            <a:extLst>
              <a:ext uri="{FF2B5EF4-FFF2-40B4-BE49-F238E27FC236}">
                <a16:creationId xmlns:a16="http://schemas.microsoft.com/office/drawing/2014/main" id="{92C47171-4800-370A-AFAF-E76AB8B7C69F}"/>
              </a:ext>
            </a:extLst>
          </p:cNvPr>
          <p:cNvSpPr>
            <a:spLocks noGrp="1"/>
          </p:cNvSpPr>
          <p:nvPr>
            <p:ph type="ftr" sz="quarter" idx="11"/>
          </p:nvPr>
        </p:nvSpPr>
        <p:spPr>
          <a:xfrm>
            <a:off x="3028950" y="4767263"/>
            <a:ext cx="3086100" cy="274637"/>
          </a:xfrm>
        </p:spPr>
        <p:txBody>
          <a:bodyPr/>
          <a:lstStyle/>
          <a:p>
            <a:pPr>
              <a:defRPr/>
            </a:pPr>
            <a:r>
              <a:rPr lang="zh-CN" altLang="en-US"/>
              <a:t>深圳市九音科技有限公司</a:t>
            </a:r>
          </a:p>
        </p:txBody>
      </p:sp>
    </p:spTree>
    <p:extLst>
      <p:ext uri="{BB962C8B-B14F-4D97-AF65-F5344CB8AC3E}">
        <p14:creationId xmlns:p14="http://schemas.microsoft.com/office/powerpoint/2010/main" val="31358350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p:nvPr/>
        </p:nvCxnSpPr>
        <p:spPr>
          <a:xfrm rot="5400000">
            <a:off x="2766921" y="2808236"/>
            <a:ext cx="3643313"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B82FBAF7-2A97-F084-17D0-CB5394A2EE6F}"/>
              </a:ext>
            </a:extLst>
          </p:cNvPr>
          <p:cNvSpPr/>
          <p:nvPr/>
        </p:nvSpPr>
        <p:spPr>
          <a:xfrm>
            <a:off x="4833384" y="954233"/>
            <a:ext cx="2387345" cy="307777"/>
          </a:xfrm>
          <a:prstGeom prst="rect">
            <a:avLst/>
          </a:prstGeom>
        </p:spPr>
        <p:txBody>
          <a:bodyPr wrap="square">
            <a:spAutoFit/>
          </a:bodyPr>
          <a:lstStyle/>
          <a:p>
            <a:pPr eaLnBrk="1" hangingPunct="1"/>
            <a:r>
              <a:rPr lang="zh-CN" altLang="en-US" sz="1400" dirty="0">
                <a:solidFill>
                  <a:srgbClr val="0D0D0D"/>
                </a:solidFill>
                <a:cs typeface="Open Sans" panose="020B0606030504020204" pitchFamily="34" charset="0"/>
              </a:rPr>
              <a:t>多路模拟</a:t>
            </a:r>
            <a:r>
              <a:rPr lang="en-US" altLang="zh-CN" sz="1400" dirty="0">
                <a:solidFill>
                  <a:srgbClr val="0D0D0D"/>
                </a:solidFill>
                <a:cs typeface="Open Sans" panose="020B0606030504020204" pitchFamily="34" charset="0"/>
              </a:rPr>
              <a:t>/</a:t>
            </a:r>
            <a:r>
              <a:rPr lang="zh-CN" altLang="en-US" sz="1400" dirty="0">
                <a:solidFill>
                  <a:srgbClr val="0D0D0D"/>
                </a:solidFill>
                <a:cs typeface="Open Sans" panose="020B0606030504020204" pitchFamily="34" charset="0"/>
              </a:rPr>
              <a:t>数字音频接口</a:t>
            </a:r>
            <a:endParaRPr lang="en-US" altLang="zh-CN" sz="1400" dirty="0">
              <a:solidFill>
                <a:srgbClr val="0D0D0D"/>
              </a:solidFill>
              <a:cs typeface="Open Sans" panose="020B0606030504020204" pitchFamily="34" charset="0"/>
            </a:endParaRPr>
          </a:p>
        </p:txBody>
      </p:sp>
      <p:sp>
        <p:nvSpPr>
          <p:cNvPr id="9222" name="原创设计师QQ598969553      _6">
            <a:extLst>
              <a:ext uri="{FF2B5EF4-FFF2-40B4-BE49-F238E27FC236}">
                <a16:creationId xmlns:a16="http://schemas.microsoft.com/office/drawing/2014/main" id="{254AA813-7B24-FF5C-D425-2256E5A47BCA}"/>
              </a:ext>
            </a:extLst>
          </p:cNvPr>
          <p:cNvSpPr>
            <a:spLocks noChangeArrowheads="1"/>
          </p:cNvSpPr>
          <p:nvPr/>
        </p:nvSpPr>
        <p:spPr bwMode="auto">
          <a:xfrm>
            <a:off x="4910004" y="1346752"/>
            <a:ext cx="333357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高性能模拟差分输入</a:t>
            </a:r>
            <a:r>
              <a:rPr lang="en-US" altLang="zh-CN" sz="1000" dirty="0">
                <a:solidFill>
                  <a:srgbClr val="0D0D0D"/>
                </a:solidFill>
              </a:rPr>
              <a:t>*2</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高性能模拟差分输出</a:t>
            </a:r>
            <a:r>
              <a:rPr lang="en-US" altLang="zh-CN" sz="1000" dirty="0">
                <a:solidFill>
                  <a:srgbClr val="0D0D0D"/>
                </a:solidFill>
              </a:rPr>
              <a:t>*2</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3</a:t>
            </a:r>
            <a:r>
              <a:rPr lang="zh-CN" altLang="en-US" sz="1000" dirty="0">
                <a:solidFill>
                  <a:srgbClr val="0D0D0D"/>
                </a:solidFill>
              </a:rPr>
              <a:t>路全双工</a:t>
            </a:r>
            <a:r>
              <a:rPr lang="en-US" altLang="zh-CN" sz="1000" dirty="0">
                <a:solidFill>
                  <a:srgbClr val="0D0D0D"/>
                </a:solidFill>
              </a:rPr>
              <a:t>I2S </a:t>
            </a:r>
            <a:r>
              <a:rPr lang="zh-CN" altLang="en-US" sz="1000" dirty="0">
                <a:solidFill>
                  <a:srgbClr val="0D0D0D"/>
                </a:solidFill>
              </a:rPr>
              <a:t>数字音频接口</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USB2.0 HS</a:t>
            </a:r>
            <a:r>
              <a:rPr lang="zh-CN" altLang="en-US" sz="1000" dirty="0">
                <a:solidFill>
                  <a:srgbClr val="0D0D0D"/>
                </a:solidFill>
              </a:rPr>
              <a:t>设备，支持</a:t>
            </a:r>
            <a:r>
              <a:rPr lang="en-US" altLang="zh-CN" sz="1000" dirty="0">
                <a:solidFill>
                  <a:srgbClr val="0D0D0D"/>
                </a:solidFill>
              </a:rPr>
              <a:t>UAC1.0,UAC2.0</a:t>
            </a:r>
            <a:r>
              <a:rPr lang="zh-CN" altLang="en-US" sz="1000" dirty="0">
                <a:solidFill>
                  <a:srgbClr val="0D0D0D"/>
                </a:solidFill>
              </a:rPr>
              <a:t>协议</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高性能数字麦克风接口</a:t>
            </a:r>
            <a:r>
              <a:rPr lang="en-US" altLang="zh-CN" sz="1000" dirty="0">
                <a:solidFill>
                  <a:srgbClr val="0D0D0D"/>
                </a:solidFill>
              </a:rPr>
              <a:t>*10</a:t>
            </a:r>
            <a:endParaRPr lang="id-ID" altLang="zh-CN" sz="1000" dirty="0">
              <a:solidFill>
                <a:srgbClr val="0D0D0D"/>
              </a:solidFill>
            </a:endParaRPr>
          </a:p>
        </p:txBody>
      </p: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IC</a:t>
            </a:r>
            <a:r>
              <a:rPr lang="zh-CN" altLang="en-US" sz="2400" b="1" dirty="0"/>
              <a:t>简介</a:t>
            </a: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31319" y="2123784"/>
            <a:ext cx="3086100" cy="2454055"/>
          </a:xfrm>
          <a:prstGeom prst="rect">
            <a:avLst/>
          </a:prstGeom>
          <a:noFill/>
        </p:spPr>
      </p:pic>
      <p:pic>
        <p:nvPicPr>
          <p:cNvPr id="3" name="图片 2">
            <a:extLst>
              <a:ext uri="{FF2B5EF4-FFF2-40B4-BE49-F238E27FC236}">
                <a16:creationId xmlns:a16="http://schemas.microsoft.com/office/drawing/2014/main" id="{6AA20D27-394B-569B-0D67-EB37399AB024}"/>
              </a:ext>
            </a:extLst>
          </p:cNvPr>
          <p:cNvPicPr>
            <a:picLocks noChangeAspect="1"/>
          </p:cNvPicPr>
          <p:nvPr/>
        </p:nvPicPr>
        <p:blipFill>
          <a:blip r:embed="rId5"/>
          <a:stretch>
            <a:fillRect/>
          </a:stretch>
        </p:blipFill>
        <p:spPr>
          <a:xfrm>
            <a:off x="4967430" y="3030070"/>
            <a:ext cx="3333922" cy="1464039"/>
          </a:xfrm>
          <a:prstGeom prst="rect">
            <a:avLst/>
          </a:prstGeom>
        </p:spPr>
      </p:pic>
      <p:sp>
        <p:nvSpPr>
          <p:cNvPr id="28" name="原创设计师QQ598969553      _5">
            <a:extLst>
              <a:ext uri="{FF2B5EF4-FFF2-40B4-BE49-F238E27FC236}">
                <a16:creationId xmlns:a16="http://schemas.microsoft.com/office/drawing/2014/main" id="{74C946C7-5A06-1AED-4849-BB79E82B1BBA}"/>
              </a:ext>
            </a:extLst>
          </p:cNvPr>
          <p:cNvSpPr/>
          <p:nvPr/>
        </p:nvSpPr>
        <p:spPr>
          <a:xfrm>
            <a:off x="4833384" y="2603027"/>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Codec </a:t>
            </a:r>
            <a:r>
              <a:rPr lang="zh-CN" altLang="en-US" sz="1400" dirty="0">
                <a:solidFill>
                  <a:srgbClr val="0D0D0D"/>
                </a:solidFill>
                <a:cs typeface="Open Sans" panose="020B0606030504020204" pitchFamily="34" charset="0"/>
              </a:rPr>
              <a:t>模拟性能参数</a:t>
            </a:r>
            <a:endParaRPr lang="en-US" altLang="zh-CN" sz="1400" dirty="0">
              <a:solidFill>
                <a:srgbClr val="0D0D0D"/>
              </a:solidFill>
              <a:cs typeface="Open Sans" panose="020B0606030504020204" pitchFamily="34" charset="0"/>
            </a:endParaRPr>
          </a:p>
        </p:txBody>
      </p:sp>
      <p:cxnSp>
        <p:nvCxnSpPr>
          <p:cNvPr id="17" name="原创设计师QQ598969553      _2">
            <a:extLst>
              <a:ext uri="{FF2B5EF4-FFF2-40B4-BE49-F238E27FC236}">
                <a16:creationId xmlns:a16="http://schemas.microsoft.com/office/drawing/2014/main" id="{C0D8657B-48CE-71B6-388E-A5478A62E8B4}"/>
              </a:ext>
            </a:extLst>
          </p:cNvPr>
          <p:cNvCxnSpPr>
            <a:cxnSpLocks/>
          </p:cNvCxnSpPr>
          <p:nvPr/>
        </p:nvCxnSpPr>
        <p:spPr>
          <a:xfrm>
            <a:off x="4774407" y="2396937"/>
            <a:ext cx="3469176"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原创设计师QQ598969553      _11">
            <a:extLst>
              <a:ext uri="{FF2B5EF4-FFF2-40B4-BE49-F238E27FC236}">
                <a16:creationId xmlns:a16="http://schemas.microsoft.com/office/drawing/2014/main" id="{1D352892-0799-B09B-FF37-854459D531E6}"/>
              </a:ext>
            </a:extLst>
          </p:cNvPr>
          <p:cNvSpPr>
            <a:spLocks noChangeArrowheads="1"/>
          </p:cNvSpPr>
          <p:nvPr/>
        </p:nvSpPr>
        <p:spPr bwMode="auto">
          <a:xfrm>
            <a:off x="698667" y="1307570"/>
            <a:ext cx="37514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支持语音前端和后端音频处理的</a:t>
            </a:r>
            <a:r>
              <a:rPr lang="en-US" altLang="zh-CN" sz="1000" dirty="0">
                <a:solidFill>
                  <a:srgbClr val="0D0D0D"/>
                </a:solidFill>
              </a:rPr>
              <a:t>DSP</a:t>
            </a:r>
            <a:r>
              <a:rPr lang="zh-CN" altLang="en-US" sz="1000" dirty="0">
                <a:solidFill>
                  <a:srgbClr val="0D0D0D"/>
                </a:solidFill>
              </a:rPr>
              <a:t>芯片</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芯片基于</a:t>
            </a:r>
            <a:r>
              <a:rPr lang="en-US" altLang="zh-CN" sz="1000" dirty="0" err="1">
                <a:solidFill>
                  <a:srgbClr val="0D0D0D"/>
                </a:solidFill>
              </a:rPr>
              <a:t>Xtensa</a:t>
            </a:r>
            <a:r>
              <a:rPr lang="zh-CN" altLang="en-US" sz="1000" dirty="0">
                <a:solidFill>
                  <a:srgbClr val="0D0D0D"/>
                </a:solidFill>
              </a:rPr>
              <a:t>架构的</a:t>
            </a:r>
            <a:r>
              <a:rPr lang="en-US" altLang="zh-CN" sz="1000" dirty="0">
                <a:solidFill>
                  <a:srgbClr val="0D0D0D"/>
                </a:solidFill>
              </a:rPr>
              <a:t>HiFi3</a:t>
            </a:r>
            <a:r>
              <a:rPr lang="zh-CN" altLang="en-US" sz="1000" dirty="0">
                <a:solidFill>
                  <a:srgbClr val="0D0D0D"/>
                </a:solidFill>
              </a:rPr>
              <a:t>内核，提供强大的音频处理能力</a:t>
            </a:r>
            <a:endParaRPr lang="zh-CN"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可广泛应用于：便携式</a:t>
            </a:r>
            <a:r>
              <a:rPr lang="zh-CN" altLang="zh-CN" sz="1000" dirty="0">
                <a:solidFill>
                  <a:srgbClr val="0D0D0D"/>
                </a:solidFill>
              </a:rPr>
              <a:t>音箱、</a:t>
            </a:r>
            <a:r>
              <a:rPr lang="en-US" altLang="zh-CN" sz="1000" dirty="0" err="1">
                <a:solidFill>
                  <a:srgbClr val="0D0D0D"/>
                </a:solidFill>
              </a:rPr>
              <a:t>SoundBar</a:t>
            </a:r>
            <a:r>
              <a:rPr lang="zh-CN" altLang="zh-CN" sz="1000" dirty="0">
                <a:solidFill>
                  <a:srgbClr val="0D0D0D"/>
                </a:solidFill>
              </a:rPr>
              <a:t>、</a:t>
            </a:r>
            <a:r>
              <a:rPr lang="zh-CN" altLang="en-US" sz="1000" dirty="0">
                <a:solidFill>
                  <a:srgbClr val="0D0D0D"/>
                </a:solidFill>
              </a:rPr>
              <a:t>会议音箱</a:t>
            </a:r>
            <a:r>
              <a:rPr lang="zh-CN" altLang="zh-CN" sz="1000" dirty="0">
                <a:solidFill>
                  <a:srgbClr val="0D0D0D"/>
                </a:solidFill>
              </a:rPr>
              <a:t>、</a:t>
            </a:r>
            <a:r>
              <a:rPr lang="en-US" altLang="zh-CN" sz="1000" dirty="0">
                <a:solidFill>
                  <a:srgbClr val="0D0D0D"/>
                </a:solidFill>
              </a:rPr>
              <a:t>USB </a:t>
            </a:r>
            <a:r>
              <a:rPr lang="zh-CN" altLang="en-US" sz="1000" dirty="0">
                <a:solidFill>
                  <a:srgbClr val="0D0D0D"/>
                </a:solidFill>
              </a:rPr>
              <a:t>声卡、麦克风阵列、语音降噪等产品</a:t>
            </a:r>
            <a:endParaRPr lang="id-ID" altLang="zh-CN" sz="1000" dirty="0">
              <a:solidFill>
                <a:srgbClr val="0D0D0D"/>
              </a:solidFill>
            </a:endParaRPr>
          </a:p>
        </p:txBody>
      </p:sp>
      <p:sp>
        <p:nvSpPr>
          <p:cNvPr id="21" name="原创设计师QQ598969553      _5">
            <a:extLst>
              <a:ext uri="{FF2B5EF4-FFF2-40B4-BE49-F238E27FC236}">
                <a16:creationId xmlns:a16="http://schemas.microsoft.com/office/drawing/2014/main" id="{FC41283D-3E0E-98BB-B558-04F000D701AF}"/>
              </a:ext>
            </a:extLst>
          </p:cNvPr>
          <p:cNvSpPr/>
          <p:nvPr/>
        </p:nvSpPr>
        <p:spPr>
          <a:xfrm>
            <a:off x="648670" y="957026"/>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SNC8600 </a:t>
            </a:r>
            <a:r>
              <a:rPr lang="zh-CN" altLang="en-US" sz="1400" dirty="0">
                <a:solidFill>
                  <a:srgbClr val="0D0D0D"/>
                </a:solidFill>
                <a:cs typeface="Open Sans" panose="020B0606030504020204" pitchFamily="34" charset="0"/>
              </a:rPr>
              <a:t>芯片架构</a:t>
            </a:r>
            <a:endParaRPr lang="en-US" altLang="zh-CN" sz="1400" dirty="0">
              <a:solidFill>
                <a:srgbClr val="0D0D0D"/>
              </a:solidFill>
              <a:cs typeface="Open Sans" panose="020B0606030504020204" pitchFamily="34" charset="0"/>
            </a:endParaRP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4</a:t>
            </a:fld>
            <a:endParaRPr lang="zh-CN" altLang="en-US" dirty="0"/>
          </a:p>
        </p:txBody>
      </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a:t>
            </a:r>
            <a:r>
              <a:rPr lang="zh-CN" altLang="en-US" sz="2400" b="1" dirty="0"/>
              <a:t>资源介绍</a:t>
            </a:r>
          </a:p>
        </p:txBody>
      </p:sp>
      <p:grpSp>
        <p:nvGrpSpPr>
          <p:cNvPr id="6" name="组合 5">
            <a:extLst>
              <a:ext uri="{FF2B5EF4-FFF2-40B4-BE49-F238E27FC236}">
                <a16:creationId xmlns:a16="http://schemas.microsoft.com/office/drawing/2014/main" id="{36A151B0-64EA-D0B4-3B58-1C14D6ED11B0}"/>
              </a:ext>
            </a:extLst>
          </p:cNvPr>
          <p:cNvGrpSpPr/>
          <p:nvPr/>
        </p:nvGrpSpPr>
        <p:grpSpPr>
          <a:xfrm>
            <a:off x="328984" y="1070001"/>
            <a:ext cx="8475741" cy="3834580"/>
            <a:chOff x="369896" y="1006044"/>
            <a:chExt cx="8475741" cy="3834580"/>
          </a:xfrm>
        </p:grpSpPr>
        <p:sp>
          <p:nvSpPr>
            <p:cNvPr id="11" name="任意多边形: 形状 10">
              <a:extLst>
                <a:ext uri="{FF2B5EF4-FFF2-40B4-BE49-F238E27FC236}">
                  <a16:creationId xmlns:a16="http://schemas.microsoft.com/office/drawing/2014/main" id="{8330278B-9F18-9F45-A416-17AFDABCC9B0}"/>
                </a:ext>
              </a:extLst>
            </p:cNvPr>
            <p:cNvSpPr/>
            <p:nvPr/>
          </p:nvSpPr>
          <p:spPr>
            <a:xfrm>
              <a:off x="3356719" y="1667438"/>
              <a:ext cx="1040157" cy="1057344"/>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0B823B61-DBD1-C4F2-A3A0-68D607D86F79}"/>
                </a:ext>
              </a:extLst>
            </p:cNvPr>
            <p:cNvSpPr/>
            <p:nvPr/>
          </p:nvSpPr>
          <p:spPr>
            <a:xfrm flipV="1">
              <a:off x="4145180" y="1925245"/>
              <a:ext cx="1040157" cy="1059942"/>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743827FD-004F-1F0A-2888-2FAC816E3EEA}"/>
                </a:ext>
              </a:extLst>
            </p:cNvPr>
            <p:cNvSpPr/>
            <p:nvPr/>
          </p:nvSpPr>
          <p:spPr>
            <a:xfrm flipH="1">
              <a:off x="3105277" y="2464325"/>
              <a:ext cx="1040157" cy="1060030"/>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7E4859D-B2EA-4137-B3D6-33EC23B7E70B}"/>
                </a:ext>
              </a:extLst>
            </p:cNvPr>
            <p:cNvSpPr/>
            <p:nvPr/>
          </p:nvSpPr>
          <p:spPr>
            <a:xfrm flipH="1" flipV="1">
              <a:off x="3894039" y="2724537"/>
              <a:ext cx="1040157" cy="1057469"/>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226846F3-A782-78EC-5713-39B18F521E7D}"/>
                </a:ext>
              </a:extLst>
            </p:cNvPr>
            <p:cNvSpPr/>
            <p:nvPr/>
          </p:nvSpPr>
          <p:spPr>
            <a:xfrm>
              <a:off x="1486168" y="1211634"/>
              <a:ext cx="2246783" cy="562580"/>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1FCB987F-8DD4-6F94-AD90-DB48E2611FFD}"/>
                </a:ext>
              </a:extLst>
            </p:cNvPr>
            <p:cNvSpPr/>
            <p:nvPr/>
          </p:nvSpPr>
          <p:spPr>
            <a:xfrm>
              <a:off x="5117523" y="1145871"/>
              <a:ext cx="255618" cy="1167397"/>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12B473E5-E503-81DD-6EFC-9A66C43B42EF}"/>
                </a:ext>
              </a:extLst>
            </p:cNvPr>
            <p:cNvSpPr/>
            <p:nvPr/>
          </p:nvSpPr>
          <p:spPr>
            <a:xfrm>
              <a:off x="1486168" y="2985187"/>
              <a:ext cx="1705738" cy="157830"/>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1" name="任意多边形: 形状 20">
              <a:extLst>
                <a:ext uri="{FF2B5EF4-FFF2-40B4-BE49-F238E27FC236}">
                  <a16:creationId xmlns:a16="http://schemas.microsoft.com/office/drawing/2014/main" id="{87268C00-5412-9FD3-3501-F409F5480057}"/>
                </a:ext>
              </a:extLst>
            </p:cNvPr>
            <p:cNvSpPr/>
            <p:nvPr/>
          </p:nvSpPr>
          <p:spPr>
            <a:xfrm>
              <a:off x="5373141" y="1006044"/>
              <a:ext cx="94330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Architecture</a:t>
              </a:r>
              <a:endParaRPr lang="en-US" altLang="zh-CN" sz="105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D607BA67-0E0B-2509-A3EC-2145D68C7DA7}"/>
                </a:ext>
              </a:extLst>
            </p:cNvPr>
            <p:cNvSpPr txBox="1"/>
            <p:nvPr/>
          </p:nvSpPr>
          <p:spPr>
            <a:xfrm>
              <a:off x="5117523" y="3154633"/>
              <a:ext cx="3728114" cy="1685991"/>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立体声</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和</a:t>
              </a:r>
              <a:r>
                <a:rPr lang="en-US" altLang="zh-CN" sz="788" dirty="0">
                  <a:solidFill>
                    <a:srgbClr val="2A2B2E"/>
                  </a:solidFill>
                  <a:latin typeface="微软雅黑" panose="020B0503020204020204" pitchFamily="34" charset="-122"/>
                  <a:ea typeface="微软雅黑" panose="020B0503020204020204" pitchFamily="34" charset="-122"/>
                </a:rPr>
                <a:t>DAC</a:t>
              </a:r>
            </a:p>
            <a:p>
              <a:pPr marL="900113" lvl="2" indent="-214313" algn="just">
                <a:lnSpc>
                  <a:spcPts val="12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DAC: SNR 100dB, THD+N: - 89dB,</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DR:</a:t>
              </a:r>
              <a:r>
                <a:rPr lang="en-US" altLang="zh-CN" sz="788" dirty="0">
                  <a:solidFill>
                    <a:srgbClr val="2A2B2E"/>
                  </a:solidFill>
                  <a:latin typeface="微软雅黑" panose="020B0503020204020204" pitchFamily="34" charset="-122"/>
                  <a:ea typeface="微软雅黑" panose="020B0503020204020204" pitchFamily="34" charset="-122"/>
                </a:rPr>
                <a:t> 106dBA</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900113" lvl="2" indent="-214313" algn="just">
                <a:lnSpc>
                  <a:spcPts val="12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ADC: SNR  95dB, THD+N: - 88dB, DR:</a:t>
              </a:r>
              <a:r>
                <a:rPr lang="en-US" altLang="zh-CN" sz="788" dirty="0">
                  <a:solidFill>
                    <a:srgbClr val="2A2B2E"/>
                  </a:solidFill>
                  <a:latin typeface="微软雅黑" panose="020B0503020204020204" pitchFamily="34" charset="-122"/>
                  <a:ea typeface="微软雅黑" panose="020B0503020204020204" pitchFamily="34" charset="-122"/>
                </a:rPr>
                <a:t> 110dBA </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采样率支持：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8k, 16k, 32k, 48k, 96k, 192k</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多达</a:t>
              </a:r>
              <a:r>
                <a:rPr lang="en-US" altLang="zh-CN" sz="788" dirty="0">
                  <a:solidFill>
                    <a:srgbClr val="2A2B2E"/>
                  </a:solidFill>
                  <a:latin typeface="微软雅黑" panose="020B0503020204020204" pitchFamily="34" charset="-122"/>
                  <a:ea typeface="微软雅黑" panose="020B0503020204020204" pitchFamily="34" charset="-122"/>
                </a:rPr>
                <a:t>8</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DMIC</a:t>
              </a:r>
              <a:r>
                <a:rPr lang="zh-CN" altLang="en-US" sz="788" dirty="0">
                  <a:solidFill>
                    <a:srgbClr val="2A2B2E"/>
                  </a:solidFill>
                  <a:latin typeface="微软雅黑" panose="020B0503020204020204" pitchFamily="34" charset="-122"/>
                  <a:ea typeface="微软雅黑" panose="020B0503020204020204" pitchFamily="34" charset="-122"/>
                </a:rPr>
                <a:t>输入 </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支持本地音频运算</a:t>
              </a:r>
              <a:r>
                <a:rPr lang="en-US" altLang="zh-CN" sz="788" dirty="0">
                  <a:solidFill>
                    <a:srgbClr val="2A2B2E"/>
                  </a:solidFill>
                  <a:latin typeface="微软雅黑" panose="020B0503020204020204" pitchFamily="34" charset="-122"/>
                  <a:ea typeface="微软雅黑" panose="020B0503020204020204" pitchFamily="34" charset="-122"/>
                </a:rPr>
                <a:t>: AGC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DRC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Mixer</a:t>
              </a: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独立声道增益控制：</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模拟增益（</a:t>
              </a:r>
              <a:r>
                <a:rPr lang="en-US" altLang="zh-CN" sz="788" dirty="0">
                  <a:solidFill>
                    <a:srgbClr val="2A2B2E"/>
                  </a:solidFill>
                  <a:latin typeface="微软雅黑" panose="020B0503020204020204" pitchFamily="34" charset="-122"/>
                  <a:ea typeface="微软雅黑" panose="020B0503020204020204" pitchFamily="34" charset="-122"/>
                </a:rPr>
                <a:t>12dB~-19dB, 1dB Step</a:t>
              </a:r>
              <a:r>
                <a:rPr lang="zh-CN" altLang="en-US" sz="788" dirty="0">
                  <a:solidFill>
                    <a:srgbClr val="2A2B2E"/>
                  </a:solidFill>
                  <a:latin typeface="微软雅黑" panose="020B0503020204020204" pitchFamily="34" charset="-122"/>
                  <a:ea typeface="微软雅黑" panose="020B0503020204020204" pitchFamily="34" charset="-122"/>
                </a:rPr>
                <a:t>）</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数字增益（</a:t>
              </a:r>
              <a:r>
                <a:rPr lang="en-US" altLang="zh-CN" sz="788" dirty="0">
                  <a:solidFill>
                    <a:srgbClr val="2A2B2E"/>
                  </a:solidFill>
                  <a:latin typeface="微软雅黑" panose="020B0503020204020204" pitchFamily="34" charset="-122"/>
                  <a:ea typeface="微软雅黑" panose="020B0503020204020204" pitchFamily="34" charset="-122"/>
                </a:rPr>
                <a:t>64dB~-64dB, 1dB Step</a:t>
              </a:r>
              <a:r>
                <a:rPr lang="zh-CN" altLang="en-US" sz="788" dirty="0">
                  <a:solidFill>
                    <a:srgbClr val="2A2B2E"/>
                  </a:solidFill>
                  <a:latin typeface="微软雅黑" panose="020B0503020204020204" pitchFamily="34" charset="-122"/>
                  <a:ea typeface="微软雅黑" panose="020B0503020204020204" pitchFamily="34" charset="-122"/>
                </a:rPr>
                <a:t>）</a:t>
              </a:r>
            </a:p>
          </p:txBody>
        </p:sp>
        <p:sp>
          <p:nvSpPr>
            <p:cNvPr id="26" name="任意多边形: 形状 25">
              <a:extLst>
                <a:ext uri="{FF2B5EF4-FFF2-40B4-BE49-F238E27FC236}">
                  <a16:creationId xmlns:a16="http://schemas.microsoft.com/office/drawing/2014/main" id="{8F4F04B1-EBAA-7593-4CC1-EE0D8126C365}"/>
                </a:ext>
              </a:extLst>
            </p:cNvPr>
            <p:cNvSpPr/>
            <p:nvPr/>
          </p:nvSpPr>
          <p:spPr>
            <a:xfrm>
              <a:off x="595795" y="1079295"/>
              <a:ext cx="890373"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Core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7" name="Text 129">
              <a:extLst>
                <a:ext uri="{FF2B5EF4-FFF2-40B4-BE49-F238E27FC236}">
                  <a16:creationId xmlns:a16="http://schemas.microsoft.com/office/drawing/2014/main" id="{45AD8C92-FED9-DD33-1A3E-CE9C239E826D}"/>
                </a:ext>
              </a:extLst>
            </p:cNvPr>
            <p:cNvSpPr txBox="1"/>
            <p:nvPr/>
          </p:nvSpPr>
          <p:spPr>
            <a:xfrm>
              <a:off x="369896" y="1417588"/>
              <a:ext cx="2811720" cy="1317518"/>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音频</a:t>
              </a:r>
              <a:r>
                <a:rPr lang="en-US" altLang="zh-CN" sz="788" dirty="0">
                  <a:solidFill>
                    <a:srgbClr val="2A2B2E"/>
                  </a:solidFill>
                  <a:latin typeface="微软雅黑" panose="020B0503020204020204" pitchFamily="34" charset="-122"/>
                  <a:ea typeface="微软雅黑" panose="020B0503020204020204" pitchFamily="34" charset="-122"/>
                </a:rPr>
                <a:t>DSP</a:t>
              </a:r>
              <a:r>
                <a:rPr lang="zh-CN" altLang="en-US" sz="788" dirty="0">
                  <a:solidFill>
                    <a:srgbClr val="2A2B2E"/>
                  </a:solidFill>
                  <a:latin typeface="微软雅黑" panose="020B0503020204020204" pitchFamily="34" charset="-122"/>
                  <a:ea typeface="微软雅黑" panose="020B0503020204020204" pitchFamily="34" charset="-122"/>
                </a:rPr>
                <a:t>，可达</a:t>
              </a:r>
              <a:r>
                <a:rPr lang="en-US" altLang="zh-CN" sz="788" dirty="0">
                  <a:solidFill>
                    <a:srgbClr val="2A2B2E"/>
                  </a:solidFill>
                  <a:latin typeface="微软雅黑" panose="020B0503020204020204" pitchFamily="34" charset="-122"/>
                  <a:ea typeface="微软雅黑" panose="020B0503020204020204" pitchFamily="34" charset="-122"/>
                </a:rPr>
                <a:t>200MHz </a:t>
              </a: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单周期</a:t>
              </a:r>
              <a:r>
                <a:rPr lang="en-US" altLang="zh-CN" sz="788" dirty="0">
                  <a:solidFill>
                    <a:srgbClr val="2A2B2E"/>
                  </a:solidFill>
                  <a:latin typeface="微软雅黑" panose="020B0503020204020204" pitchFamily="34" charset="-122"/>
                  <a:ea typeface="微软雅黑" panose="020B0503020204020204" pitchFamily="34" charset="-122"/>
                </a:rPr>
                <a:t>MAC</a:t>
              </a:r>
              <a:r>
                <a:rPr lang="zh-CN" altLang="en-US" sz="788" dirty="0">
                  <a:solidFill>
                    <a:srgbClr val="2A2B2E"/>
                  </a:solidFill>
                  <a:latin typeface="微软雅黑" panose="020B0503020204020204" pitchFamily="34" charset="-122"/>
                  <a:ea typeface="微软雅黑" panose="020B0503020204020204" pitchFamily="34" charset="-122"/>
                </a:rPr>
                <a:t>，矢量</a:t>
              </a:r>
              <a:r>
                <a:rPr lang="en-US" altLang="zh-CN" sz="788" dirty="0">
                  <a:solidFill>
                    <a:srgbClr val="2A2B2E"/>
                  </a:solidFill>
                  <a:latin typeface="微软雅黑" panose="020B0503020204020204" pitchFamily="34" charset="-122"/>
                  <a:ea typeface="微软雅黑" panose="020B0503020204020204" pitchFamily="34" charset="-122"/>
                </a:rPr>
                <a:t>FPU, SIMD </a:t>
              </a:r>
              <a:endParaRPr lang="en-US" sz="788" dirty="0">
                <a:solidFill>
                  <a:srgbClr val="392033"/>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512KB</a:t>
              </a:r>
              <a:r>
                <a:rPr lang="zh-CN" altLang="en-US" sz="788" dirty="0">
                  <a:solidFill>
                    <a:srgbClr val="2A2B2E"/>
                  </a:solidFill>
                  <a:latin typeface="微软雅黑" panose="020B0503020204020204" pitchFamily="34" charset="-122"/>
                  <a:ea typeface="微软雅黑" panose="020B0503020204020204" pitchFamily="34" charset="-122"/>
                </a:rPr>
                <a:t>的</a:t>
              </a:r>
              <a:r>
                <a:rPr lang="en-US" altLang="zh-CN" sz="788" dirty="0">
                  <a:solidFill>
                    <a:srgbClr val="2A2B2E"/>
                  </a:solidFill>
                  <a:latin typeface="微软雅黑" panose="020B0503020204020204" pitchFamily="34" charset="-122"/>
                  <a:ea typeface="微软雅黑" panose="020B0503020204020204" pitchFamily="34" charset="-122"/>
                </a:rPr>
                <a:t>RAM</a:t>
              </a:r>
              <a:endParaRPr lang="zh-CN" altLang="en-US"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48KB</a:t>
              </a:r>
              <a:r>
                <a:rPr lang="zh-CN" altLang="en-US" sz="788" dirty="0">
                  <a:solidFill>
                    <a:srgbClr val="2A2B2E"/>
                  </a:solidFill>
                  <a:latin typeface="微软雅黑" panose="020B0503020204020204" pitchFamily="34" charset="-122"/>
                  <a:ea typeface="微软雅黑" panose="020B0503020204020204" pitchFamily="34" charset="-122"/>
                </a:rPr>
                <a:t>的</a:t>
              </a:r>
              <a:r>
                <a:rPr lang="en-US" altLang="zh-CN" sz="788" dirty="0">
                  <a:solidFill>
                    <a:srgbClr val="2A2B2E"/>
                  </a:solidFill>
                  <a:latin typeface="微软雅黑" panose="020B0503020204020204" pitchFamily="34" charset="-122"/>
                  <a:ea typeface="微软雅黑" panose="020B0503020204020204" pitchFamily="34" charset="-122"/>
                </a:rPr>
                <a:t>Cache </a:t>
              </a: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片内</a:t>
              </a:r>
              <a:r>
                <a:rPr lang="en-US" altLang="zh-CN" sz="788" dirty="0">
                  <a:solidFill>
                    <a:srgbClr val="2A2B2E"/>
                  </a:solidFill>
                  <a:latin typeface="微软雅黑" panose="020B0503020204020204" pitchFamily="34" charset="-122"/>
                  <a:ea typeface="微软雅黑" panose="020B0503020204020204" pitchFamily="34" charset="-122"/>
                </a:rPr>
                <a:t>1MB NOR</a:t>
              </a:r>
              <a:r>
                <a:rPr lang="zh-CN" altLang="en-US" sz="788" dirty="0">
                  <a:solidFill>
                    <a:srgbClr val="2A2B2E"/>
                  </a:solidFill>
                  <a:latin typeface="微软雅黑" panose="020B0503020204020204" pitchFamily="34" charset="-122"/>
                  <a:ea typeface="微软雅黑" panose="020B0503020204020204" pitchFamily="34" charset="-122"/>
                </a:rPr>
                <a:t>闪存 </a:t>
              </a: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单独的电源管理单元支持</a:t>
              </a:r>
              <a:r>
                <a:rPr lang="en-US" altLang="zh-CN" sz="788" dirty="0">
                  <a:solidFill>
                    <a:srgbClr val="2A2B2E"/>
                  </a:solidFill>
                  <a:latin typeface="微软雅黑" panose="020B0503020204020204" pitchFamily="34" charset="-122"/>
                  <a:ea typeface="微软雅黑" panose="020B0503020204020204" pitchFamily="34" charset="-122"/>
                </a:rPr>
                <a:t>3.3V</a:t>
              </a:r>
              <a:r>
                <a:rPr lang="zh-CN" altLang="en-US" sz="788" dirty="0">
                  <a:solidFill>
                    <a:srgbClr val="2A2B2E"/>
                  </a:solidFill>
                  <a:latin typeface="微软雅黑" panose="020B0503020204020204" pitchFamily="34" charset="-122"/>
                  <a:ea typeface="微软雅黑" panose="020B0503020204020204" pitchFamily="34" charset="-122"/>
                </a:rPr>
                <a:t>到</a:t>
              </a:r>
              <a:r>
                <a:rPr lang="en-US" altLang="zh-CN" sz="788" dirty="0">
                  <a:solidFill>
                    <a:srgbClr val="2A2B2E"/>
                  </a:solidFill>
                  <a:latin typeface="微软雅黑" panose="020B0503020204020204" pitchFamily="34" charset="-122"/>
                  <a:ea typeface="微软雅黑" panose="020B0503020204020204" pitchFamily="34" charset="-122"/>
                </a:rPr>
                <a:t>5.5V </a:t>
              </a:r>
              <a:r>
                <a:rPr lang="zh-CN" altLang="en-US" sz="788" dirty="0">
                  <a:solidFill>
                    <a:srgbClr val="2A2B2E"/>
                  </a:solidFill>
                  <a:latin typeface="微软雅黑" panose="020B0503020204020204" pitchFamily="34" charset="-122"/>
                  <a:ea typeface="微软雅黑" panose="020B0503020204020204" pitchFamily="34" charset="-122"/>
                </a:rPr>
                <a:t>宽电压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用于所有片上电源电压的</a:t>
              </a:r>
              <a:r>
                <a:rPr lang="en-US" altLang="zh-CN" sz="788" dirty="0">
                  <a:solidFill>
                    <a:srgbClr val="2A2B2E"/>
                  </a:solidFill>
                  <a:latin typeface="微软雅黑" panose="020B0503020204020204" pitchFamily="34" charset="-122"/>
                  <a:ea typeface="微软雅黑" panose="020B0503020204020204" pitchFamily="34" charset="-122"/>
                </a:rPr>
                <a:t>DC-DC</a:t>
              </a:r>
              <a:r>
                <a:rPr lang="zh-CN" altLang="en-US" sz="788" dirty="0">
                  <a:solidFill>
                    <a:srgbClr val="2A2B2E"/>
                  </a:solidFill>
                  <a:latin typeface="微软雅黑" panose="020B0503020204020204" pitchFamily="34" charset="-122"/>
                  <a:ea typeface="微软雅黑" panose="020B0503020204020204" pitchFamily="34" charset="-122"/>
                </a:rPr>
                <a:t>稳压器和</a:t>
              </a:r>
              <a:r>
                <a:rPr lang="en-US" altLang="zh-CN" sz="788" dirty="0">
                  <a:solidFill>
                    <a:srgbClr val="2A2B2E"/>
                  </a:solidFill>
                  <a:latin typeface="微软雅黑" panose="020B0503020204020204" pitchFamily="34" charset="-122"/>
                  <a:ea typeface="微软雅黑" panose="020B0503020204020204" pitchFamily="34" charset="-122"/>
                </a:rPr>
                <a:t>LDO</a:t>
              </a:r>
              <a:r>
                <a:rPr lang="zh-CN" altLang="en-US" sz="788" dirty="0">
                  <a:solidFill>
                    <a:srgbClr val="2A2B2E"/>
                  </a:solidFill>
                  <a:latin typeface="微软雅黑" panose="020B0503020204020204" pitchFamily="34" charset="-122"/>
                  <a:ea typeface="微软雅黑" panose="020B0503020204020204" pitchFamily="34" charset="-122"/>
                </a:rPr>
                <a:t>内置硬件</a:t>
              </a:r>
              <a:r>
                <a:rPr lang="en-US" altLang="zh-CN" sz="788" dirty="0">
                  <a:solidFill>
                    <a:srgbClr val="2A2B2E"/>
                  </a:solidFill>
                  <a:latin typeface="微软雅黑" panose="020B0503020204020204" pitchFamily="34" charset="-122"/>
                  <a:ea typeface="微软雅黑" panose="020B0503020204020204" pitchFamily="34" charset="-122"/>
                </a:rPr>
                <a:t>BQ</a:t>
              </a:r>
              <a:r>
                <a:rPr lang="zh-CN" altLang="en-US" sz="788" dirty="0">
                  <a:solidFill>
                    <a:srgbClr val="2A2B2E"/>
                  </a:solidFill>
                  <a:latin typeface="微软雅黑" panose="020B0503020204020204" pitchFamily="34" charset="-122"/>
                  <a:ea typeface="微软雅黑" panose="020B0503020204020204" pitchFamily="34" charset="-122"/>
                </a:rPr>
                <a:t>加速器，支持</a:t>
              </a:r>
              <a:r>
                <a:rPr lang="en-US" altLang="zh-CN" sz="788" dirty="0">
                  <a:solidFill>
                    <a:srgbClr val="2A2B2E"/>
                  </a:solidFill>
                  <a:latin typeface="微软雅黑" panose="020B0503020204020204" pitchFamily="34" charset="-122"/>
                  <a:ea typeface="微软雅黑" panose="020B0503020204020204" pitchFamily="34" charset="-122"/>
                </a:rPr>
                <a:t>8-Band </a:t>
              </a:r>
              <a:r>
                <a:rPr lang="zh-CN" altLang="en-US" sz="788" dirty="0">
                  <a:solidFill>
                    <a:srgbClr val="2A2B2E"/>
                  </a:solidFill>
                  <a:latin typeface="微软雅黑" panose="020B0503020204020204" pitchFamily="34" charset="-122"/>
                  <a:ea typeface="微软雅黑" panose="020B0503020204020204" pitchFamily="34" charset="-122"/>
                </a:rPr>
                <a:t>硬件</a:t>
              </a:r>
              <a:r>
                <a:rPr lang="en-US" altLang="zh-CN" sz="788" dirty="0">
                  <a:solidFill>
                    <a:srgbClr val="2A2B2E"/>
                  </a:solidFill>
                  <a:latin typeface="微软雅黑" panose="020B0503020204020204" pitchFamily="34" charset="-122"/>
                  <a:ea typeface="微软雅黑" panose="020B0503020204020204" pitchFamily="34" charset="-122"/>
                </a:rPr>
                <a:t>EQ</a:t>
              </a:r>
            </a:p>
            <a:p>
              <a:pPr marL="557213" lvl="1" indent="-214313" algn="just">
                <a:lnSpc>
                  <a:spcPts val="1200"/>
                </a:lnSpc>
                <a:buFont typeface="Wingdings" panose="05000000000000000000" pitchFamily="2" charset="2"/>
                <a:buChar char=""/>
              </a:pP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形状 27">
              <a:extLst>
                <a:ext uri="{FF2B5EF4-FFF2-40B4-BE49-F238E27FC236}">
                  <a16:creationId xmlns:a16="http://schemas.microsoft.com/office/drawing/2014/main" id="{0CF706CA-D3BF-0126-D5EE-90C51EF4DFA0}"/>
                </a:ext>
              </a:extLst>
            </p:cNvPr>
            <p:cNvSpPr/>
            <p:nvPr/>
          </p:nvSpPr>
          <p:spPr>
            <a:xfrm>
              <a:off x="609833" y="2845360"/>
              <a:ext cx="87633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Interface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30" name="Text 131">
              <a:extLst>
                <a:ext uri="{FF2B5EF4-FFF2-40B4-BE49-F238E27FC236}">
                  <a16:creationId xmlns:a16="http://schemas.microsoft.com/office/drawing/2014/main" id="{93A2BC68-2886-DA87-8E5A-9613E1FB25BC}"/>
                </a:ext>
              </a:extLst>
            </p:cNvPr>
            <p:cNvSpPr txBox="1"/>
            <p:nvPr/>
          </p:nvSpPr>
          <p:spPr>
            <a:xfrm>
              <a:off x="380187" y="3253271"/>
              <a:ext cx="2861666" cy="1380295"/>
            </a:xfrm>
            <a:prstGeom prst="rect">
              <a:avLst/>
            </a:prstGeom>
            <a:noFill/>
          </p:spPr>
          <p:txBody>
            <a:bodyPr wrap="square" lIns="27000" tIns="0" rIns="27000" bIns="0" rtlCol="0" anchor="t"/>
            <a:lstStyle/>
            <a:p>
              <a:pPr marL="557213" lvl="1" indent="-214313" algn="just">
                <a:lnSpc>
                  <a:spcPts val="12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Type-C USB2.0 HS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UAC1.0</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UAC2.0</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路全双工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I2S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数字音频接口</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IIC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控制单元，支持主从模式</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 </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Uart</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GPIO</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，支持和其他单元的引脚复用</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个 </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单元用于其他模拟信号检测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kern="100" dirty="0">
                  <a:solidFill>
                    <a:srgbClr val="2A2B2E"/>
                  </a:solidFill>
                  <a:latin typeface="微软雅黑" panose="020B0503020204020204" pitchFamily="34" charset="-122"/>
                  <a:ea typeface="微软雅黑" panose="020B0503020204020204" pitchFamily="34" charset="-122"/>
                  <a:cs typeface="Times New Roman" panose="02020603050405020304" pitchFamily="18" charset="0"/>
                </a:rPr>
                <a:t>一个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256bits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eFuse</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 132">
              <a:extLst>
                <a:ext uri="{FF2B5EF4-FFF2-40B4-BE49-F238E27FC236}">
                  <a16:creationId xmlns:a16="http://schemas.microsoft.com/office/drawing/2014/main" id="{48DB61AD-11D6-1CA7-9AEC-E3C42BA1C7D0}"/>
                </a:ext>
              </a:extLst>
            </p:cNvPr>
            <p:cNvSpPr txBox="1"/>
            <p:nvPr/>
          </p:nvSpPr>
          <p:spPr>
            <a:xfrm>
              <a:off x="3616103" y="1943653"/>
              <a:ext cx="350819"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DSP</a:t>
              </a:r>
              <a:endParaRPr sz="900" dirty="0">
                <a:solidFill>
                  <a:srgbClr val="FFFFFF"/>
                </a:solidFill>
                <a:latin typeface="微软雅黑" panose="020B0503020204020204" pitchFamily="34" charset="-122"/>
                <a:ea typeface="微软雅黑" panose="020B0503020204020204" pitchFamily="34" charset="-122"/>
              </a:endParaRPr>
            </a:p>
          </p:txBody>
        </p:sp>
        <p:sp>
          <p:nvSpPr>
            <p:cNvPr id="32" name="Text 133">
              <a:extLst>
                <a:ext uri="{FF2B5EF4-FFF2-40B4-BE49-F238E27FC236}">
                  <a16:creationId xmlns:a16="http://schemas.microsoft.com/office/drawing/2014/main" id="{971A37E4-C58B-5E8C-43B6-2AE43D04280E}"/>
                </a:ext>
              </a:extLst>
            </p:cNvPr>
            <p:cNvSpPr txBox="1"/>
            <p:nvPr/>
          </p:nvSpPr>
          <p:spPr>
            <a:xfrm>
              <a:off x="3490240" y="2759471"/>
              <a:ext cx="564691"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接口资源</a:t>
              </a:r>
            </a:p>
          </p:txBody>
        </p:sp>
        <p:sp>
          <p:nvSpPr>
            <p:cNvPr id="33" name="Text 134">
              <a:extLst>
                <a:ext uri="{FF2B5EF4-FFF2-40B4-BE49-F238E27FC236}">
                  <a16:creationId xmlns:a16="http://schemas.microsoft.com/office/drawing/2014/main" id="{A3CD1327-1A91-DD75-3311-918F2F1BF18F}"/>
                </a:ext>
              </a:extLst>
            </p:cNvPr>
            <p:cNvSpPr txBox="1"/>
            <p:nvPr/>
          </p:nvSpPr>
          <p:spPr>
            <a:xfrm>
              <a:off x="4333238" y="2404724"/>
              <a:ext cx="720647"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指令架构</a:t>
              </a:r>
              <a:endParaRPr sz="900" dirty="0">
                <a:solidFill>
                  <a:srgbClr val="FFFFFF"/>
                </a:solidFill>
                <a:latin typeface="微软雅黑" panose="020B0503020204020204" pitchFamily="34" charset="-122"/>
                <a:ea typeface="微软雅黑" panose="020B0503020204020204" pitchFamily="34" charset="-122"/>
              </a:endParaRPr>
            </a:p>
          </p:txBody>
        </p:sp>
        <p:sp>
          <p:nvSpPr>
            <p:cNvPr id="34" name="Text 135">
              <a:extLst>
                <a:ext uri="{FF2B5EF4-FFF2-40B4-BE49-F238E27FC236}">
                  <a16:creationId xmlns:a16="http://schemas.microsoft.com/office/drawing/2014/main" id="{48BDE92C-177C-762B-0D5E-B5645127A130}"/>
                </a:ext>
              </a:extLst>
            </p:cNvPr>
            <p:cNvSpPr txBox="1"/>
            <p:nvPr/>
          </p:nvSpPr>
          <p:spPr>
            <a:xfrm>
              <a:off x="4336021" y="3206515"/>
              <a:ext cx="622281" cy="309080"/>
            </a:xfrm>
            <a:prstGeom prst="rect">
              <a:avLst/>
            </a:prstGeom>
            <a:noFill/>
          </p:spPr>
          <p:txBody>
            <a:bodyPr wrap="square" lIns="27000" tIns="0" rIns="27000" bIns="0" rtlCol="0" anchor="ctr"/>
            <a:lstStyle/>
            <a:p>
              <a:pPr defTabSz="685800" hangingPunct="1"/>
              <a:r>
                <a:rPr lang="en-US" sz="900" dirty="0">
                  <a:solidFill>
                    <a:srgbClr val="FFFFFF"/>
                  </a:solidFill>
                  <a:latin typeface="微软雅黑" panose="020B0503020204020204" pitchFamily="34" charset="-122"/>
                  <a:ea typeface="微软雅黑" panose="020B0503020204020204" pitchFamily="34" charset="-122"/>
                </a:rPr>
                <a:t>Codec</a:t>
              </a:r>
              <a:endParaRPr sz="900" dirty="0">
                <a:solidFill>
                  <a:srgbClr val="FFFFFF"/>
                </a:solidFill>
                <a:latin typeface="微软雅黑" panose="020B0503020204020204" pitchFamily="34" charset="-122"/>
                <a:ea typeface="微软雅黑" panose="020B0503020204020204" pitchFamily="34" charset="-122"/>
              </a:endParaRPr>
            </a:p>
          </p:txBody>
        </p:sp>
        <p:sp>
          <p:nvSpPr>
            <p:cNvPr id="35" name="Text 129">
              <a:extLst>
                <a:ext uri="{FF2B5EF4-FFF2-40B4-BE49-F238E27FC236}">
                  <a16:creationId xmlns:a16="http://schemas.microsoft.com/office/drawing/2014/main" id="{BBFC5C96-6269-49D0-40D2-A9F581CB2A00}"/>
                </a:ext>
              </a:extLst>
            </p:cNvPr>
            <p:cNvSpPr txBox="1"/>
            <p:nvPr/>
          </p:nvSpPr>
          <p:spPr>
            <a:xfrm>
              <a:off x="5117523" y="1346590"/>
              <a:ext cx="3673026" cy="1342680"/>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en-US" altLang="zh-CN" sz="788" dirty="0">
                  <a:latin typeface="微软雅黑" panose="020B0503020204020204" pitchFamily="34" charset="-122"/>
                  <a:ea typeface="微软雅黑" panose="020B0503020204020204" pitchFamily="34" charset="-122"/>
                </a:rPr>
                <a:t>HiFi3</a:t>
              </a:r>
              <a:r>
                <a:rPr lang="zh-CN" altLang="en-US" sz="788" dirty="0">
                  <a:latin typeface="微软雅黑" panose="020B0503020204020204" pitchFamily="34" charset="-122"/>
                  <a:ea typeface="微软雅黑" panose="020B0503020204020204" pitchFamily="34" charset="-122"/>
                </a:rPr>
                <a:t>是一种</a:t>
              </a:r>
              <a:r>
                <a:rPr lang="en-US" altLang="zh-CN" sz="788" dirty="0">
                  <a:latin typeface="微软雅黑" panose="020B0503020204020204" pitchFamily="34" charset="-122"/>
                  <a:ea typeface="微软雅黑" panose="020B0503020204020204" pitchFamily="34" charset="-122"/>
                </a:rPr>
                <a:t>VLIW</a:t>
              </a:r>
              <a:r>
                <a:rPr lang="zh-CN" altLang="en-US" sz="788" dirty="0">
                  <a:latin typeface="微软雅黑" panose="020B0503020204020204" pitchFamily="34" charset="-122"/>
                  <a:ea typeface="微软雅黑" panose="020B0503020204020204" pitchFamily="34" charset="-122"/>
                </a:rPr>
                <a:t>架构，支持</a:t>
              </a:r>
              <a:r>
                <a:rPr lang="en-US" altLang="zh-CN" sz="788" dirty="0">
                  <a:latin typeface="微软雅黑" panose="020B0503020204020204" pitchFamily="34" charset="-122"/>
                  <a:ea typeface="微软雅黑" panose="020B0503020204020204" pitchFamily="34" charset="-122"/>
                </a:rPr>
                <a:t>3</a:t>
              </a:r>
              <a:r>
                <a:rPr lang="zh-CN" altLang="en-US" sz="788" dirty="0">
                  <a:latin typeface="微软雅黑" panose="020B0503020204020204" pitchFamily="34" charset="-122"/>
                  <a:ea typeface="微软雅黑" panose="020B0503020204020204" pitchFamily="34" charset="-122"/>
                </a:rPr>
                <a:t>路操作并行执行</a:t>
              </a:r>
              <a:endParaRPr lang="en-US" altLang="zh-CN" sz="788" dirty="0">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支持一个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路</a:t>
              </a:r>
              <a:r>
                <a:rPr lang="en-US" altLang="zh-CN" sz="788" dirty="0">
                  <a:solidFill>
                    <a:srgbClr val="2A2B2E"/>
                  </a:solidFill>
                  <a:latin typeface="微软雅黑" panose="020B0503020204020204" pitchFamily="34" charset="-122"/>
                  <a:ea typeface="微软雅黑" panose="020B0503020204020204" pitchFamily="34" charset="-122"/>
                </a:rPr>
                <a:t>SIMD</a:t>
              </a:r>
              <a:r>
                <a:rPr lang="zh-CN" altLang="en-US" sz="788" dirty="0">
                  <a:solidFill>
                    <a:srgbClr val="2A2B2E"/>
                  </a:solidFill>
                  <a:latin typeface="微软雅黑" panose="020B0503020204020204" pitchFamily="34" charset="-122"/>
                  <a:ea typeface="微软雅黑" panose="020B0503020204020204" pitchFamily="34" charset="-122"/>
                </a:rPr>
                <a:t>单精度</a:t>
              </a:r>
              <a:r>
                <a:rPr lang="en-US" altLang="zh-CN" sz="788" dirty="0">
                  <a:solidFill>
                    <a:srgbClr val="2A2B2E"/>
                  </a:solidFill>
                  <a:latin typeface="微软雅黑" panose="020B0503020204020204" pitchFamily="34" charset="-122"/>
                  <a:ea typeface="微软雅黑" panose="020B0503020204020204" pitchFamily="34" charset="-122"/>
                </a:rPr>
                <a:t>IEEE</a:t>
              </a:r>
              <a:r>
                <a:rPr lang="zh-CN" altLang="en-US" sz="788" dirty="0">
                  <a:solidFill>
                    <a:srgbClr val="2A2B2E"/>
                  </a:solidFill>
                  <a:latin typeface="微软雅黑" panose="020B0503020204020204" pitchFamily="34" charset="-122"/>
                  <a:ea typeface="微软雅黑" panose="020B0503020204020204" pitchFamily="34" charset="-122"/>
                </a:rPr>
                <a:t>浮点单元</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支持两个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乘法器的乘</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积单元，乘法器支持</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32x16</a:t>
              </a:r>
              <a:r>
                <a:rPr lang="zh-CN" altLang="en-US" sz="788" dirty="0">
                  <a:solidFill>
                    <a:srgbClr val="2A2B2E"/>
                  </a:solidFill>
                  <a:latin typeface="微软雅黑" panose="020B0503020204020204" pitchFamily="34" charset="-122"/>
                  <a:ea typeface="微软雅黑" panose="020B0503020204020204" pitchFamily="34" charset="-122"/>
                </a:rPr>
                <a:t>位或</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16x16</a:t>
              </a:r>
              <a:r>
                <a:rPr lang="zh-CN" altLang="en-US" sz="788" dirty="0">
                  <a:solidFill>
                    <a:srgbClr val="2A2B2E"/>
                  </a:solidFill>
                  <a:latin typeface="微软雅黑" panose="020B0503020204020204" pitchFamily="34" charset="-122"/>
                  <a:ea typeface="微软雅黑" panose="020B0503020204020204" pitchFamily="34" charset="-122"/>
                </a:rPr>
                <a:t>位乘法操作</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每个周期支持两次</a:t>
              </a:r>
              <a:r>
                <a:rPr lang="en-US" altLang="zh-CN" sz="788" dirty="0">
                  <a:solidFill>
                    <a:srgbClr val="2A2B2E"/>
                  </a:solidFill>
                  <a:latin typeface="微软雅黑" panose="020B0503020204020204" pitchFamily="34" charset="-122"/>
                  <a:ea typeface="微软雅黑" panose="020B0503020204020204" pitchFamily="34" charset="-122"/>
                </a:rPr>
                <a:t>32x32-bit</a:t>
              </a:r>
              <a:r>
                <a:rPr lang="zh-CN" altLang="en-US" sz="788" dirty="0">
                  <a:solidFill>
                    <a:srgbClr val="2A2B2E"/>
                  </a:solidFill>
                  <a:latin typeface="微软雅黑" panose="020B0503020204020204" pitchFamily="34" charset="-122"/>
                  <a:ea typeface="微软雅黑" panose="020B0503020204020204" pitchFamily="34" charset="-122"/>
                </a:rPr>
                <a:t>乘法</a:t>
              </a:r>
              <a:endParaRPr lang="en-US" sz="788" dirty="0">
                <a:solidFill>
                  <a:srgbClr val="392033"/>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支持单乘、双乘和四乘的运算</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通过可选的浮点单元，</a:t>
              </a:r>
              <a:r>
                <a:rPr lang="en-US" altLang="zh-CN" sz="788" dirty="0">
                  <a:solidFill>
                    <a:srgbClr val="2A2B2E"/>
                  </a:solidFill>
                  <a:latin typeface="微软雅黑" panose="020B0503020204020204" pitchFamily="34" charset="-122"/>
                  <a:ea typeface="微软雅黑" panose="020B0503020204020204" pitchFamily="34" charset="-122"/>
                </a:rPr>
                <a:t>HiFi 3</a:t>
              </a:r>
              <a:r>
                <a:rPr lang="zh-CN" altLang="en-US" sz="788" dirty="0">
                  <a:solidFill>
                    <a:srgbClr val="2A2B2E"/>
                  </a:solidFill>
                  <a:latin typeface="微软雅黑" panose="020B0503020204020204" pitchFamily="34" charset="-122"/>
                  <a:ea typeface="微软雅黑" panose="020B0503020204020204" pitchFamily="34" charset="-122"/>
                </a:rPr>
                <a:t>支持每个周期两个</a:t>
              </a:r>
              <a:r>
                <a:rPr lang="en-US" altLang="zh-CN" sz="788" dirty="0">
                  <a:solidFill>
                    <a:srgbClr val="2A2B2E"/>
                  </a:solidFill>
                  <a:latin typeface="微软雅黑" panose="020B0503020204020204" pitchFamily="34" charset="-122"/>
                  <a:ea typeface="微软雅黑" panose="020B0503020204020204" pitchFamily="34" charset="-122"/>
                </a:rPr>
                <a:t>IEEE-754</a:t>
              </a:r>
              <a:r>
                <a:rPr lang="zh-CN" altLang="en-US" sz="788" dirty="0">
                  <a:solidFill>
                    <a:srgbClr val="2A2B2E"/>
                  </a:solidFill>
                  <a:latin typeface="微软雅黑" panose="020B0503020204020204" pitchFamily="34" charset="-122"/>
                  <a:ea typeface="微软雅黑" panose="020B0503020204020204" pitchFamily="34" charset="-122"/>
                </a:rPr>
                <a:t>浮点</a:t>
              </a:r>
              <a:r>
                <a:rPr lang="en-US" altLang="zh-CN" sz="788" dirty="0">
                  <a:solidFill>
                    <a:srgbClr val="2A2B2E"/>
                  </a:solidFill>
                  <a:latin typeface="微软雅黑" panose="020B0503020204020204" pitchFamily="34" charset="-122"/>
                  <a:ea typeface="微软雅黑" panose="020B0503020204020204" pitchFamily="34" charset="-122"/>
                </a:rPr>
                <a:t>MAC</a:t>
              </a:r>
            </a:p>
            <a:p>
              <a:pPr marL="557213" lvl="1" indent="-214313" algn="just">
                <a:lnSpc>
                  <a:spcPts val="12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一个算术</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逻辑单元，以及一个对</a:t>
              </a:r>
              <a:r>
                <a:rPr lang="en-US" altLang="zh-CN" sz="788" dirty="0">
                  <a:solidFill>
                    <a:srgbClr val="2A2B2E"/>
                  </a:solidFill>
                  <a:latin typeface="微软雅黑" panose="020B0503020204020204" pitchFamily="34" charset="-122"/>
                  <a:ea typeface="微软雅黑" panose="020B0503020204020204" pitchFamily="34" charset="-122"/>
                </a:rPr>
                <a:t>AE_DR</a:t>
              </a:r>
              <a:r>
                <a:rPr lang="zh-CN" altLang="en-US" sz="788" dirty="0">
                  <a:solidFill>
                    <a:srgbClr val="2A2B2E"/>
                  </a:solidFill>
                  <a:latin typeface="微软雅黑" panose="020B0503020204020204" pitchFamily="34" charset="-122"/>
                  <a:ea typeface="微软雅黑" panose="020B0503020204020204" pitchFamily="34" charset="-122"/>
                </a:rPr>
                <a:t>值进行操作的移位单元</a:t>
              </a:r>
              <a:endParaRPr lang="en-US" altLang="zh-CN" sz="788" dirty="0">
                <a:solidFill>
                  <a:srgbClr val="2A2B2E"/>
                </a:solidFill>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340846FB-1849-32C5-61BA-07E4EBFAEF29}"/>
                </a:ext>
              </a:extLst>
            </p:cNvPr>
            <p:cNvSpPr/>
            <p:nvPr/>
          </p:nvSpPr>
          <p:spPr>
            <a:xfrm>
              <a:off x="4579921" y="2923399"/>
              <a:ext cx="793220" cy="734653"/>
            </a:xfrm>
            <a:custGeom>
              <a:avLst/>
              <a:gdLst>
                <a:gd name="connsiteX0" fmla="*/ 0 w 614384"/>
                <a:gd name="connsiteY0" fmla="*/ 848562 h 848562"/>
                <a:gd name="connsiteX1" fmla="*/ 248865 w 614384"/>
                <a:gd name="connsiteY1" fmla="*/ 848562 h 848562"/>
                <a:gd name="connsiteX2" fmla="*/ 465789 w 614384"/>
                <a:gd name="connsiteY2" fmla="*/ 0 h 848562"/>
                <a:gd name="connsiteX3" fmla="*/ 614384 w 614384"/>
                <a:gd name="connsiteY3" fmla="*/ 21614 h 848562"/>
                <a:gd name="connsiteX0" fmla="*/ 0 w 614384"/>
                <a:gd name="connsiteY0" fmla="*/ 848562 h 848562"/>
                <a:gd name="connsiteX1" fmla="*/ 470610 w 614384"/>
                <a:gd name="connsiteY1" fmla="*/ 848562 h 848562"/>
                <a:gd name="connsiteX2" fmla="*/ 465789 w 614384"/>
                <a:gd name="connsiteY2" fmla="*/ 0 h 848562"/>
                <a:gd name="connsiteX3" fmla="*/ 614384 w 614384"/>
                <a:gd name="connsiteY3" fmla="*/ 21614 h 848562"/>
                <a:gd name="connsiteX0" fmla="*/ 0 w 614384"/>
                <a:gd name="connsiteY0" fmla="*/ 826948 h 826948"/>
                <a:gd name="connsiteX1" fmla="*/ 470610 w 614384"/>
                <a:gd name="connsiteY1" fmla="*/ 826948 h 826948"/>
                <a:gd name="connsiteX2" fmla="*/ 475430 w 614384"/>
                <a:gd name="connsiteY2" fmla="*/ 14408 h 826948"/>
                <a:gd name="connsiteX3" fmla="*/ 614384 w 614384"/>
                <a:gd name="connsiteY3" fmla="*/ 0 h 826948"/>
                <a:gd name="connsiteX0" fmla="*/ 0 w 614384"/>
                <a:gd name="connsiteY0" fmla="*/ 826948 h 826948"/>
                <a:gd name="connsiteX1" fmla="*/ 470610 w 614384"/>
                <a:gd name="connsiteY1" fmla="*/ 826948 h 826948"/>
                <a:gd name="connsiteX2" fmla="*/ 470609 w 614384"/>
                <a:gd name="connsiteY2" fmla="*/ 7204 h 826948"/>
                <a:gd name="connsiteX3" fmla="*/ 614384 w 614384"/>
                <a:gd name="connsiteY3" fmla="*/ 0 h 826948"/>
                <a:gd name="connsiteX0" fmla="*/ 0 w 614384"/>
                <a:gd name="connsiteY0" fmla="*/ 834154 h 834154"/>
                <a:gd name="connsiteX1" fmla="*/ 470610 w 614384"/>
                <a:gd name="connsiteY1" fmla="*/ 834154 h 834154"/>
                <a:gd name="connsiteX2" fmla="*/ 470609 w 614384"/>
                <a:gd name="connsiteY2" fmla="*/ 0 h 834154"/>
                <a:gd name="connsiteX3" fmla="*/ 614384 w 614384"/>
                <a:gd name="connsiteY3" fmla="*/ 7206 h 834154"/>
                <a:gd name="connsiteX0" fmla="*/ 0 w 614384"/>
                <a:gd name="connsiteY0" fmla="*/ 834154 h 834154"/>
                <a:gd name="connsiteX1" fmla="*/ 465790 w 614384"/>
                <a:gd name="connsiteY1" fmla="*/ 834154 h 834154"/>
                <a:gd name="connsiteX2" fmla="*/ 470609 w 614384"/>
                <a:gd name="connsiteY2" fmla="*/ 0 h 834154"/>
                <a:gd name="connsiteX3" fmla="*/ 614384 w 614384"/>
                <a:gd name="connsiteY3" fmla="*/ 7206 h 834154"/>
                <a:gd name="connsiteX0" fmla="*/ 0 w 614384"/>
                <a:gd name="connsiteY0" fmla="*/ 826949 h 826949"/>
                <a:gd name="connsiteX1" fmla="*/ 465790 w 614384"/>
                <a:gd name="connsiteY1" fmla="*/ 826949 h 826949"/>
                <a:gd name="connsiteX2" fmla="*/ 465788 w 614384"/>
                <a:gd name="connsiteY2" fmla="*/ 0 h 826949"/>
                <a:gd name="connsiteX3" fmla="*/ 614384 w 614384"/>
                <a:gd name="connsiteY3" fmla="*/ 1 h 826949"/>
                <a:gd name="connsiteX0" fmla="*/ 0 w 614384"/>
                <a:gd name="connsiteY0" fmla="*/ 826949 h 826949"/>
                <a:gd name="connsiteX1" fmla="*/ 465790 w 614384"/>
                <a:gd name="connsiteY1" fmla="*/ 819744 h 826949"/>
                <a:gd name="connsiteX2" fmla="*/ 465788 w 614384"/>
                <a:gd name="connsiteY2" fmla="*/ 0 h 826949"/>
                <a:gd name="connsiteX3" fmla="*/ 614384 w 614384"/>
                <a:gd name="connsiteY3" fmla="*/ 1 h 826949"/>
              </a:gdLst>
              <a:ahLst/>
              <a:cxnLst>
                <a:cxn ang="0">
                  <a:pos x="connsiteX0" y="connsiteY0"/>
                </a:cxn>
                <a:cxn ang="0">
                  <a:pos x="connsiteX1" y="connsiteY1"/>
                </a:cxn>
                <a:cxn ang="0">
                  <a:pos x="connsiteX2" y="connsiteY2"/>
                </a:cxn>
                <a:cxn ang="0">
                  <a:pos x="connsiteX3" y="connsiteY3"/>
                </a:cxn>
              </a:cxnLst>
              <a:rect l="l" t="t" r="r" b="b"/>
              <a:pathLst>
                <a:path w="614384" h="826949" fill="none">
                  <a:moveTo>
                    <a:pt x="0" y="826949"/>
                  </a:moveTo>
                  <a:lnTo>
                    <a:pt x="465790" y="819744"/>
                  </a:lnTo>
                  <a:cubicBezTo>
                    <a:pt x="467397" y="548897"/>
                    <a:pt x="464181" y="270847"/>
                    <a:pt x="465788" y="0"/>
                  </a:cubicBezTo>
                  <a:lnTo>
                    <a:pt x="614384" y="1"/>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1F22983-B12C-1A56-16E8-6E300FEE0B32}"/>
                </a:ext>
              </a:extLst>
            </p:cNvPr>
            <p:cNvSpPr/>
            <p:nvPr/>
          </p:nvSpPr>
          <p:spPr>
            <a:xfrm>
              <a:off x="5367502" y="2781748"/>
              <a:ext cx="913525" cy="264526"/>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1050" i="1" dirty="0">
                  <a:solidFill>
                    <a:srgbClr val="FFFFFF"/>
                  </a:solidFill>
                  <a:latin typeface="微软雅黑" panose="020B0503020204020204" pitchFamily="34" charset="-122"/>
                  <a:ea typeface="微软雅黑" panose="020B0503020204020204" pitchFamily="34" charset="-122"/>
                </a:rPr>
                <a:t> Codec</a:t>
              </a:r>
              <a:endParaRPr sz="1050" i="1" dirty="0">
                <a:solidFill>
                  <a:srgbClr val="FFFFFF"/>
                </a:solidFill>
                <a:latin typeface="微软雅黑" panose="020B0503020204020204" pitchFamily="34" charset="-122"/>
                <a:ea typeface="微软雅黑" panose="020B0503020204020204" pitchFamily="34" charset="-122"/>
              </a:endParaRPr>
            </a:p>
          </p:txBody>
        </p:sp>
      </p:grpSp>
      <p:sp>
        <p:nvSpPr>
          <p:cNvPr id="2" name="日期占位符 1">
            <a:extLst>
              <a:ext uri="{FF2B5EF4-FFF2-40B4-BE49-F238E27FC236}">
                <a16:creationId xmlns:a16="http://schemas.microsoft.com/office/drawing/2014/main" id="{BEA653CA-529D-CC14-C6DA-93ADF2064585}"/>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DF0BFA11-E71E-CEA7-CB1A-67BDCD70C8E4}"/>
              </a:ext>
            </a:extLst>
          </p:cNvPr>
          <p:cNvSpPr>
            <a:spLocks noGrp="1"/>
          </p:cNvSpPr>
          <p:nvPr>
            <p:ph type="ftr" sz="quarter" idx="11"/>
          </p:nvPr>
        </p:nvSpPr>
        <p:spPr/>
        <p:txBody>
          <a:bodyPr/>
          <a:lstStyle/>
          <a:p>
            <a:pPr>
              <a:defRPr/>
            </a:pPr>
            <a:r>
              <a:rPr lang="zh-CN" altLang="en-US" dirty="0"/>
              <a:t>深圳市九音科技有限公司</a:t>
            </a:r>
          </a:p>
        </p:txBody>
      </p:sp>
      <p:sp>
        <p:nvSpPr>
          <p:cNvPr id="4" name="灯片编号占位符 3">
            <a:extLst>
              <a:ext uri="{FF2B5EF4-FFF2-40B4-BE49-F238E27FC236}">
                <a16:creationId xmlns:a16="http://schemas.microsoft.com/office/drawing/2014/main" id="{EA857F98-A7F5-271A-652F-E50294C92036}"/>
              </a:ext>
            </a:extLst>
          </p:cNvPr>
          <p:cNvSpPr>
            <a:spLocks noGrp="1"/>
          </p:cNvSpPr>
          <p:nvPr>
            <p:ph type="sldNum" sz="quarter" idx="12"/>
          </p:nvPr>
        </p:nvSpPr>
        <p:spPr/>
        <p:txBody>
          <a:bodyPr/>
          <a:lstStyle/>
          <a:p>
            <a:pPr>
              <a:defRPr/>
            </a:pPr>
            <a:fld id="{84543B02-B5C3-48B4-A10E-C9FED9D43D25}" type="slidenum">
              <a:rPr lang="zh-CN" altLang="en-US" smtClean="0"/>
              <a:pPr>
                <a:defRPr/>
              </a:pPr>
              <a:t>5</a:t>
            </a:fld>
            <a:endParaRPr lang="zh-CN" altLang="en-US" dirty="0"/>
          </a:p>
        </p:txBody>
      </p:sp>
    </p:spTree>
    <p:extLst>
      <p:ext uri="{BB962C8B-B14F-4D97-AF65-F5344CB8AC3E}">
        <p14:creationId xmlns:p14="http://schemas.microsoft.com/office/powerpoint/2010/main" val="2529390324"/>
      </p:ext>
    </p:extLst>
  </p:cSld>
  <p:clrMapOvr>
    <a:masterClrMapping/>
  </p:clrMapOvr>
  <p:transition advClick="0" advTm="5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2B4B616-56CF-9C76-3898-6D1BFE854840}"/>
              </a:ext>
            </a:extLst>
          </p:cNvPr>
          <p:cNvPicPr>
            <a:picLocks noChangeAspect="1"/>
          </p:cNvPicPr>
          <p:nvPr/>
        </p:nvPicPr>
        <p:blipFill>
          <a:blip r:embed="rId3">
            <a:duotone>
              <a:schemeClr val="accent3">
                <a:shade val="45000"/>
                <a:satMod val="135000"/>
              </a:schemeClr>
              <a:prstClr val="white"/>
            </a:duotone>
          </a:blip>
          <a:stretch>
            <a:fillRect/>
          </a:stretch>
        </p:blipFill>
        <p:spPr>
          <a:xfrm>
            <a:off x="4572000" y="2193181"/>
            <a:ext cx="3770417" cy="1803886"/>
          </a:xfrm>
          <a:prstGeom prst="rect">
            <a:avLst/>
          </a:prstGeom>
        </p:spPr>
      </p:pic>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11482" y="1146433"/>
            <a:ext cx="7625376" cy="1046440"/>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Tensilica HiFi DSP </a:t>
            </a:r>
            <a:r>
              <a:rPr lang="zh-CN" altLang="en-US" sz="1400" dirty="0">
                <a:solidFill>
                  <a:srgbClr val="333333"/>
                </a:solidFill>
                <a:latin typeface="Microsoft yahei" panose="020B0503020204020204" pitchFamily="34" charset="-122"/>
                <a:ea typeface="Microsoft yahei" panose="020B0503020204020204" pitchFamily="34" charset="-122"/>
              </a:rPr>
              <a:t>的市场应用现状</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5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Tensilica HiFi DSP</a:t>
            </a:r>
            <a:r>
              <a:rPr lang="zh-CN" altLang="en-US" sz="1050" b="0" i="0" dirty="0">
                <a:solidFill>
                  <a:srgbClr val="333333"/>
                </a:solidFill>
                <a:effectLst/>
                <a:latin typeface="Verdana" panose="020B0604030504040204" pitchFamily="34" charset="0"/>
              </a:rPr>
              <a:t>系列是许可数量最多的音频</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声音</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语音处理器</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支持超过</a:t>
            </a:r>
            <a:r>
              <a:rPr lang="en-US" altLang="zh-CN" sz="1050" b="0" i="0" dirty="0">
                <a:solidFill>
                  <a:srgbClr val="333333"/>
                </a:solidFill>
                <a:effectLst/>
                <a:latin typeface="Verdana" panose="020B0604030504040204" pitchFamily="34" charset="0"/>
              </a:rPr>
              <a:t>300</a:t>
            </a:r>
            <a:r>
              <a:rPr lang="zh-CN" altLang="en-US" sz="1050" b="0" i="0" dirty="0">
                <a:solidFill>
                  <a:srgbClr val="333333"/>
                </a:solidFill>
                <a:effectLst/>
                <a:latin typeface="Verdana" panose="020B0604030504040204" pitchFamily="34" charset="0"/>
              </a:rPr>
              <a:t>款认证软件包</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已有</a:t>
            </a:r>
            <a:r>
              <a:rPr lang="en-US" altLang="zh-CN" sz="1050" b="0" i="0" dirty="0">
                <a:solidFill>
                  <a:srgbClr val="333333"/>
                </a:solidFill>
                <a:effectLst/>
                <a:latin typeface="Verdana" panose="020B0604030504040204" pitchFamily="34" charset="0"/>
              </a:rPr>
              <a:t>125</a:t>
            </a:r>
            <a:r>
              <a:rPr lang="zh-CN" altLang="en-US" sz="1050" b="0" i="0" dirty="0">
                <a:solidFill>
                  <a:srgbClr val="333333"/>
                </a:solidFill>
                <a:effectLst/>
                <a:latin typeface="Verdana" panose="020B0604030504040204" pitchFamily="34" charset="0"/>
              </a:rPr>
              <a:t>家以上软件合作伙伴参与</a:t>
            </a:r>
            <a:r>
              <a:rPr lang="en-US" altLang="zh-CN" sz="1050" b="0" i="0" dirty="0">
                <a:solidFill>
                  <a:srgbClr val="333333"/>
                </a:solidFill>
                <a:effectLst/>
                <a:latin typeface="Verdana" panose="020B0604030504040204" pitchFamily="34" charset="0"/>
              </a:rPr>
              <a:t>Tensilica Xtensions™</a:t>
            </a:r>
            <a:r>
              <a:rPr lang="zh-CN" altLang="en-US" sz="1050" b="0" i="0" dirty="0">
                <a:solidFill>
                  <a:srgbClr val="333333"/>
                </a:solidFill>
                <a:effectLst/>
                <a:latin typeface="Verdana" panose="020B0604030504040204" pitchFamily="34" charset="0"/>
              </a:rPr>
              <a:t>伙伴计划。</a:t>
            </a:r>
            <a:endParaRPr lang="en-US" altLang="zh-CN" sz="1050" dirty="0">
              <a:solidFill>
                <a:srgbClr val="333333"/>
              </a:solidFill>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100</a:t>
            </a:r>
            <a:r>
              <a:rPr lang="zh-CN" altLang="en-US" sz="1050" b="0" i="0" dirty="0">
                <a:solidFill>
                  <a:srgbClr val="333333"/>
                </a:solidFill>
                <a:effectLst/>
                <a:latin typeface="Verdana" panose="020B0604030504040204" pitchFamily="34" charset="0"/>
              </a:rPr>
              <a:t>多家顶级半导体公司和系统</a:t>
            </a:r>
            <a:r>
              <a:rPr lang="en-US" altLang="zh-CN" sz="1050" b="0" i="0" dirty="0">
                <a:solidFill>
                  <a:srgbClr val="333333"/>
                </a:solidFill>
                <a:effectLst/>
                <a:latin typeface="Verdana" panose="020B0604030504040204" pitchFamily="34" charset="0"/>
              </a:rPr>
              <a:t>OEM</a:t>
            </a:r>
            <a:r>
              <a:rPr lang="zh-CN" altLang="en-US" sz="1050" b="0" i="0" dirty="0">
                <a:solidFill>
                  <a:srgbClr val="333333"/>
                </a:solidFill>
                <a:effectLst/>
                <a:latin typeface="Verdana" panose="020B0604030504040204" pitchFamily="34" charset="0"/>
              </a:rPr>
              <a:t>为其音频、声音和语音产品选择了 </a:t>
            </a:r>
            <a:r>
              <a:rPr lang="en-US" altLang="zh-CN" sz="1050" b="0" i="0" dirty="0">
                <a:solidFill>
                  <a:srgbClr val="333333"/>
                </a:solidFill>
                <a:effectLst/>
                <a:latin typeface="Verdana" panose="020B0604030504040204" pitchFamily="34" charset="0"/>
              </a:rPr>
              <a:t>Tensilica HiFi DSP</a:t>
            </a:r>
            <a:r>
              <a:rPr lang="en-US" altLang="zh-CN" sz="1050" dirty="0">
                <a:solidFill>
                  <a:srgbClr val="333333"/>
                </a:solidFill>
                <a:latin typeface="Microsoft yahei" panose="020B0503020204020204" pitchFamily="34" charset="-122"/>
                <a:ea typeface="Microsoft yahei" panose="020B0503020204020204" pitchFamily="34" charset="-122"/>
              </a:rPr>
              <a:t>	</a:t>
            </a: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HiFi3 </a:t>
            </a:r>
            <a:r>
              <a:rPr lang="zh-CN" altLang="en-US" sz="2400" b="1" dirty="0"/>
              <a:t>内核简介</a:t>
            </a:r>
          </a:p>
        </p:txBody>
      </p:sp>
      <p:sp>
        <p:nvSpPr>
          <p:cNvPr id="23" name="原创设计师QQ598969553      _6">
            <a:extLst>
              <a:ext uri="{FF2B5EF4-FFF2-40B4-BE49-F238E27FC236}">
                <a16:creationId xmlns:a16="http://schemas.microsoft.com/office/drawing/2014/main" id="{68D17E99-0F99-AC48-6B51-B809A4242B48}"/>
              </a:ext>
            </a:extLst>
          </p:cNvPr>
          <p:cNvSpPr>
            <a:spLocks noChangeArrowheads="1"/>
          </p:cNvSpPr>
          <p:nvPr/>
        </p:nvSpPr>
        <p:spPr bwMode="auto">
          <a:xfrm>
            <a:off x="511482" y="2277868"/>
            <a:ext cx="4060518" cy="1400383"/>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a:t>
            </a:r>
            <a:r>
              <a:rPr lang="zh-CN" altLang="en-US" sz="1400" dirty="0">
                <a:solidFill>
                  <a:srgbClr val="333333"/>
                </a:solidFill>
                <a:latin typeface="Microsoft yahei" panose="020B0503020204020204" pitchFamily="34" charset="-122"/>
                <a:ea typeface="Microsoft yahei" panose="020B0503020204020204" pitchFamily="34" charset="-122"/>
              </a:rPr>
              <a:t>架构</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a:buFont typeface="Arial" panose="020B0604020202020204" pitchFamily="34" charset="0"/>
              <a:buChar char="•"/>
            </a:pPr>
            <a:endParaRPr lang="en-US" altLang="zh-CN" sz="5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支持多 </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架构，</a:t>
            </a:r>
            <a:r>
              <a:rPr lang="en-US" altLang="zh-CN" sz="1050" dirty="0">
                <a:solidFill>
                  <a:srgbClr val="333333"/>
                </a:solidFill>
                <a:latin typeface="Verdana" panose="020B0604030504040204" pitchFamily="34" charset="0"/>
              </a:rPr>
              <a:t>3</a:t>
            </a:r>
            <a:r>
              <a:rPr lang="zh-CN" altLang="en-US" sz="1050" dirty="0">
                <a:solidFill>
                  <a:srgbClr val="333333"/>
                </a:solidFill>
                <a:latin typeface="Verdana" panose="020B0604030504040204" pitchFamily="34" charset="0"/>
              </a:rPr>
              <a:t>路</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并行执行，从而提高指令执行效率</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0 </a:t>
            </a:r>
            <a:r>
              <a:rPr lang="zh-CN" altLang="en-US" sz="1050" dirty="0">
                <a:solidFill>
                  <a:srgbClr val="333333"/>
                </a:solidFill>
                <a:latin typeface="Verdana" panose="020B0604030504040204" pitchFamily="34" charset="0"/>
              </a:rPr>
              <a:t>支持实现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加载和存储，</a:t>
            </a:r>
            <a:r>
              <a:rPr lang="en-US" altLang="zh-CN" sz="1050" dirty="0">
                <a:solidFill>
                  <a:srgbClr val="333333"/>
                </a:solidFill>
                <a:latin typeface="Verdana" panose="020B0604030504040204" pitchFamily="34" charset="0"/>
              </a:rPr>
              <a:t>bitStream</a:t>
            </a:r>
            <a:r>
              <a:rPr lang="zh-CN" altLang="en-US" sz="1050" dirty="0">
                <a:solidFill>
                  <a:srgbClr val="333333"/>
                </a:solidFill>
                <a:latin typeface="Verdana" panose="020B0604030504040204" pitchFamily="34" charset="0"/>
              </a:rPr>
              <a:t>和霍夫曼操作，以及核心操作在</a:t>
            </a:r>
            <a:r>
              <a:rPr lang="en-US" altLang="zh-CN" sz="1050" dirty="0">
                <a:solidFill>
                  <a:srgbClr val="333333"/>
                </a:solidFill>
                <a:latin typeface="Verdana" panose="020B0604030504040204" pitchFamily="34" charset="0"/>
              </a:rPr>
              <a:t>VLIW</a:t>
            </a:r>
            <a:r>
              <a:rPr lang="zh-CN" altLang="en-US" sz="1050" dirty="0">
                <a:solidFill>
                  <a:srgbClr val="333333"/>
                </a:solidFill>
                <a:latin typeface="Verdana" panose="020B0604030504040204" pitchFamily="34" charset="0"/>
              </a:rPr>
              <a:t>指令。</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t>
            </a:r>
            <a:r>
              <a:rPr lang="zh-CN" altLang="en-US" sz="1050" dirty="0">
                <a:solidFill>
                  <a:srgbClr val="333333"/>
                </a:solidFill>
                <a:latin typeface="Verdana" panose="020B0604030504040204" pitchFamily="34" charset="0"/>
              </a:rPr>
              <a:t>支持浮点操作的实现。</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&amp; Slot 2 </a:t>
            </a:r>
            <a:r>
              <a:rPr lang="zh-CN" altLang="en-US" sz="1050" dirty="0">
                <a:solidFill>
                  <a:srgbClr val="333333"/>
                </a:solidFill>
                <a:latin typeface="Verdana" panose="020B0604030504040204" pitchFamily="34" charset="0"/>
              </a:rPr>
              <a:t>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的</a:t>
            </a:r>
            <a:r>
              <a:rPr lang="en-US" altLang="zh-CN" sz="1050" dirty="0">
                <a:solidFill>
                  <a:srgbClr val="333333"/>
                </a:solidFill>
                <a:latin typeface="Verdana" panose="020B0604030504040204" pitchFamily="34" charset="0"/>
              </a:rPr>
              <a:t>MAC</a:t>
            </a:r>
            <a:r>
              <a:rPr lang="zh-CN" altLang="en-US" sz="1050" dirty="0">
                <a:solidFill>
                  <a:srgbClr val="333333"/>
                </a:solidFill>
                <a:latin typeface="Verdana" panose="020B0604030504040204" pitchFamily="34" charset="0"/>
              </a:rPr>
              <a:t>和</a:t>
            </a:r>
            <a:r>
              <a:rPr lang="en-US" altLang="zh-CN" sz="1050" dirty="0">
                <a:solidFill>
                  <a:srgbClr val="333333"/>
                </a:solidFill>
                <a:latin typeface="Verdana" panose="020B0604030504040204" pitchFamily="34" charset="0"/>
              </a:rPr>
              <a:t>ALU</a:t>
            </a:r>
            <a:r>
              <a:rPr lang="zh-CN" altLang="en-US" sz="1050" dirty="0">
                <a:solidFill>
                  <a:srgbClr val="333333"/>
                </a:solidFill>
                <a:latin typeface="Verdana" panose="020B0604030504040204" pitchFamily="34" charset="0"/>
              </a:rPr>
              <a:t>操作。</a:t>
            </a:r>
            <a:endParaRPr lang="en-US" altLang="zh-CN" sz="1050" dirty="0">
              <a:solidFill>
                <a:srgbClr val="333333"/>
              </a:solidFill>
              <a:latin typeface="Verdana" panose="020B0604030504040204" pitchFamily="34" charset="0"/>
            </a:endParaRPr>
          </a:p>
        </p:txBody>
      </p:sp>
      <p:sp>
        <p:nvSpPr>
          <p:cNvPr id="10" name="原创设计师QQ598969553      _6">
            <a:extLst>
              <a:ext uri="{FF2B5EF4-FFF2-40B4-BE49-F238E27FC236}">
                <a16:creationId xmlns:a16="http://schemas.microsoft.com/office/drawing/2014/main" id="{65F0706C-98AE-699C-081D-96582EFBF4AC}"/>
              </a:ext>
            </a:extLst>
          </p:cNvPr>
          <p:cNvSpPr>
            <a:spLocks noChangeArrowheads="1"/>
          </p:cNvSpPr>
          <p:nvPr/>
        </p:nvSpPr>
        <p:spPr bwMode="auto">
          <a:xfrm>
            <a:off x="511482" y="3763246"/>
            <a:ext cx="7090987" cy="707886"/>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DSP</a:t>
            </a:r>
            <a:r>
              <a:rPr lang="zh-CN" altLang="en-US" sz="1400" dirty="0">
                <a:solidFill>
                  <a:srgbClr val="333333"/>
                </a:solidFill>
                <a:latin typeface="Microsoft yahei" panose="020B0503020204020204" pitchFamily="34" charset="-122"/>
                <a:ea typeface="Microsoft yahei" panose="020B0503020204020204" pitchFamily="34" charset="-122"/>
              </a:rPr>
              <a:t>运算库</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a:buFont typeface="Arial" panose="020B0604020202020204" pitchFamily="34" charset="0"/>
              <a:buChar char="•"/>
            </a:pPr>
            <a:endParaRPr lang="en-US" altLang="zh-CN" sz="5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支持通用</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库，</a:t>
            </a:r>
            <a:r>
              <a:rPr lang="en-US" altLang="zh-CN" sz="1050" dirty="0">
                <a:solidFill>
                  <a:srgbClr val="333333"/>
                </a:solidFill>
                <a:latin typeface="Verdana" panose="020B0604030504040204" pitchFamily="34" charset="0"/>
              </a:rPr>
              <a:t>HiFi 3_VFPU_NatureDSP_Signal</a:t>
            </a: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该库包含</a:t>
            </a:r>
            <a:r>
              <a:rPr lang="en-US" altLang="zh-CN" sz="1050" dirty="0">
                <a:solidFill>
                  <a:srgbClr val="333333"/>
                </a:solidFill>
                <a:latin typeface="Verdana" panose="020B0604030504040204" pitchFamily="34" charset="0"/>
              </a:rPr>
              <a:t>FIR</a:t>
            </a:r>
            <a:r>
              <a:rPr lang="zh-CN" altLang="en-US" sz="1050" dirty="0">
                <a:solidFill>
                  <a:srgbClr val="333333"/>
                </a:solidFill>
                <a:latin typeface="Verdana" panose="020B0604030504040204" pitchFamily="34" charset="0"/>
              </a:rPr>
              <a:t>滤波器、</a:t>
            </a:r>
            <a:r>
              <a:rPr lang="en-US" altLang="zh-CN" sz="1050" dirty="0">
                <a:solidFill>
                  <a:srgbClr val="333333"/>
                </a:solidFill>
                <a:latin typeface="Verdana" panose="020B0604030504040204" pitchFamily="34" charset="0"/>
              </a:rPr>
              <a:t>IIR</a:t>
            </a:r>
            <a:r>
              <a:rPr lang="zh-CN" altLang="en-US" sz="1050" dirty="0">
                <a:solidFill>
                  <a:srgbClr val="333333"/>
                </a:solidFill>
                <a:latin typeface="Verdana" panose="020B0604030504040204" pitchFamily="34" charset="0"/>
              </a:rPr>
              <a:t>滤波器、基本数学函数、</a:t>
            </a:r>
            <a:r>
              <a:rPr lang="en-US" altLang="zh-CN" sz="1050" dirty="0">
                <a:solidFill>
                  <a:srgbClr val="333333"/>
                </a:solidFill>
                <a:latin typeface="Verdana" panose="020B0604030504040204" pitchFamily="34" charset="0"/>
              </a:rPr>
              <a:t>Matrix</a:t>
            </a:r>
            <a:r>
              <a:rPr lang="zh-CN" altLang="en-US" sz="1050" dirty="0">
                <a:solidFill>
                  <a:srgbClr val="333333"/>
                </a:solidFill>
                <a:latin typeface="Verdana" panose="020B0604030504040204" pitchFamily="34" charset="0"/>
              </a:rPr>
              <a:t>矩阵操作，以及</a:t>
            </a:r>
            <a:r>
              <a:rPr lang="en-US" altLang="zh-CN" sz="1050" dirty="0">
                <a:solidFill>
                  <a:srgbClr val="333333"/>
                </a:solidFill>
                <a:latin typeface="Verdana" panose="020B0604030504040204" pitchFamily="34" charset="0"/>
              </a:rPr>
              <a:t>FFT</a:t>
            </a:r>
            <a:r>
              <a:rPr lang="zh-CN" altLang="en-US" sz="1050" dirty="0">
                <a:solidFill>
                  <a:srgbClr val="333333"/>
                </a:solidFill>
                <a:latin typeface="Verdana" panose="020B0604030504040204" pitchFamily="34" charset="0"/>
              </a:rPr>
              <a:t>运算</a:t>
            </a:r>
            <a:endParaRPr lang="en-US" altLang="zh-CN" sz="1050" dirty="0">
              <a:solidFill>
                <a:srgbClr val="333333"/>
              </a:solidFill>
              <a:latin typeface="Verdana" panose="020B0604030504040204" pitchFamily="34" charset="0"/>
            </a:endParaRPr>
          </a:p>
        </p:txBody>
      </p:sp>
      <p:sp>
        <p:nvSpPr>
          <p:cNvPr id="2" name="日期占位符 1">
            <a:extLst>
              <a:ext uri="{FF2B5EF4-FFF2-40B4-BE49-F238E27FC236}">
                <a16:creationId xmlns:a16="http://schemas.microsoft.com/office/drawing/2014/main" id="{463E09B2-193B-9AFC-829A-203DC65CC1B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C09994E-40EB-8B2F-C448-8A106D1E95C0}"/>
              </a:ext>
            </a:extLst>
          </p:cNvPr>
          <p:cNvSpPr>
            <a:spLocks noGrp="1"/>
          </p:cNvSpPr>
          <p:nvPr>
            <p:ph type="ftr" sz="quarter" idx="11"/>
          </p:nvPr>
        </p:nvSpPr>
        <p:spPr/>
        <p:txBody>
          <a:bodyPr/>
          <a:lstStyle/>
          <a:p>
            <a:pPr>
              <a:defRPr/>
            </a:pPr>
            <a:r>
              <a:rPr lang="zh-CN" altLang="en-US" dirty="0"/>
              <a:t>深圳市九音科技有限公司</a:t>
            </a:r>
          </a:p>
        </p:txBody>
      </p:sp>
      <p:sp>
        <p:nvSpPr>
          <p:cNvPr id="4" name="灯片编号占位符 3">
            <a:extLst>
              <a:ext uri="{FF2B5EF4-FFF2-40B4-BE49-F238E27FC236}">
                <a16:creationId xmlns:a16="http://schemas.microsoft.com/office/drawing/2014/main" id="{6D1812A8-3847-C3F0-BD83-791E53078F90}"/>
              </a:ext>
            </a:extLst>
          </p:cNvPr>
          <p:cNvSpPr>
            <a:spLocks noGrp="1"/>
          </p:cNvSpPr>
          <p:nvPr>
            <p:ph type="sldNum" sz="quarter" idx="12"/>
          </p:nvPr>
        </p:nvSpPr>
        <p:spPr/>
        <p:txBody>
          <a:bodyPr/>
          <a:lstStyle/>
          <a:p>
            <a:pPr>
              <a:defRPr/>
            </a:pPr>
            <a:fld id="{84543B02-B5C3-48B4-A10E-C9FED9D43D25}" type="slidenum">
              <a:rPr lang="zh-CN" altLang="en-US" smtClean="0"/>
              <a:pPr>
                <a:defRPr/>
              </a:pPr>
              <a:t>6</a:t>
            </a:fld>
            <a:endParaRPr lang="zh-CN" altLang="en-US" dirty="0"/>
          </a:p>
        </p:txBody>
      </p:sp>
    </p:spTree>
  </p:cSld>
  <p:clrMapOvr>
    <a:masterClrMapping/>
  </p:clrMapOvr>
  <p:transition advClick="0" advTm="5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7BEF7E7-D825-1435-8489-D1AA24335814}"/>
              </a:ext>
            </a:extLst>
          </p:cNvPr>
          <p:cNvPicPr>
            <a:picLocks noChangeAspect="1"/>
          </p:cNvPicPr>
          <p:nvPr/>
        </p:nvPicPr>
        <p:blipFill>
          <a:blip r:embed="rId3"/>
          <a:stretch>
            <a:fillRect/>
          </a:stretch>
        </p:blipFill>
        <p:spPr>
          <a:xfrm>
            <a:off x="1787028" y="1306589"/>
            <a:ext cx="1119609" cy="608483"/>
          </a:xfrm>
          <a:prstGeom prst="rect">
            <a:avLst/>
          </a:prstGeom>
        </p:spPr>
      </p:pic>
      <p:pic>
        <p:nvPicPr>
          <p:cNvPr id="1028" name="Picture 4" descr="查看源图像">
            <a:extLst>
              <a:ext uri="{FF2B5EF4-FFF2-40B4-BE49-F238E27FC236}">
                <a16:creationId xmlns:a16="http://schemas.microsoft.com/office/drawing/2014/main" id="{3BD464F5-D133-9006-87FE-597B6AAD8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251" y="2275671"/>
            <a:ext cx="972401" cy="972401"/>
          </a:xfrm>
          <a:prstGeom prst="rect">
            <a:avLst/>
          </a:prstGeom>
          <a:noFill/>
          <a:extLst>
            <a:ext uri="{909E8E84-426E-40DD-AFC4-6F175D3DCCD1}">
              <a14:hiddenFill xmlns:a14="http://schemas.microsoft.com/office/drawing/2010/main">
                <a:solidFill>
                  <a:srgbClr val="FFFFFF"/>
                </a:solidFill>
              </a14:hiddenFill>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应用场景</a:t>
            </a:r>
          </a:p>
        </p:txBody>
      </p:sp>
      <p:pic>
        <p:nvPicPr>
          <p:cNvPr id="66" name="图片 65">
            <a:extLst>
              <a:ext uri="{FF2B5EF4-FFF2-40B4-BE49-F238E27FC236}">
                <a16:creationId xmlns:a16="http://schemas.microsoft.com/office/drawing/2014/main" id="{AB56E91D-117D-DABB-59D2-7AE76A011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939" y="4054644"/>
            <a:ext cx="846346" cy="537522"/>
          </a:xfrm>
          <a:prstGeom prst="rect">
            <a:avLst/>
          </a:prstGeom>
        </p:spPr>
      </p:pic>
      <p:pic>
        <p:nvPicPr>
          <p:cNvPr id="67" name="图片 66">
            <a:extLst>
              <a:ext uri="{FF2B5EF4-FFF2-40B4-BE49-F238E27FC236}">
                <a16:creationId xmlns:a16="http://schemas.microsoft.com/office/drawing/2014/main" id="{26E1CCAC-FE98-009A-CABB-BFDFE226FF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3715" y="1222109"/>
            <a:ext cx="644362" cy="608483"/>
          </a:xfrm>
          <a:prstGeom prst="rect">
            <a:avLst/>
          </a:prstGeom>
        </p:spPr>
      </p:pic>
      <p:pic>
        <p:nvPicPr>
          <p:cNvPr id="60" name="图片 59">
            <a:extLst>
              <a:ext uri="{FF2B5EF4-FFF2-40B4-BE49-F238E27FC236}">
                <a16:creationId xmlns:a16="http://schemas.microsoft.com/office/drawing/2014/main" id="{974729E3-15C1-D646-1ADB-D5A827BAE5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7664" y="3511652"/>
            <a:ext cx="504573" cy="692083"/>
          </a:xfrm>
          <a:prstGeom prst="rect">
            <a:avLst/>
          </a:prstGeom>
        </p:spPr>
      </p:pic>
      <p:pic>
        <p:nvPicPr>
          <p:cNvPr id="61" name="图片 60">
            <a:extLst>
              <a:ext uri="{FF2B5EF4-FFF2-40B4-BE49-F238E27FC236}">
                <a16:creationId xmlns:a16="http://schemas.microsoft.com/office/drawing/2014/main" id="{399A938B-8AA4-D4B9-D070-7D108D4165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26607">
            <a:off x="3996565" y="987090"/>
            <a:ext cx="710269" cy="559974"/>
          </a:xfrm>
          <a:prstGeom prst="rect">
            <a:avLst/>
          </a:prstGeom>
        </p:spPr>
      </p:pic>
      <p:sp>
        <p:nvSpPr>
          <p:cNvPr id="2" name="椭圆 1">
            <a:extLst>
              <a:ext uri="{FF2B5EF4-FFF2-40B4-BE49-F238E27FC236}">
                <a16:creationId xmlns:a16="http://schemas.microsoft.com/office/drawing/2014/main" id="{1A598AEB-FBB8-8259-E712-802B94AF3734}"/>
              </a:ext>
            </a:extLst>
          </p:cNvPr>
          <p:cNvSpPr/>
          <p:nvPr/>
        </p:nvSpPr>
        <p:spPr>
          <a:xfrm>
            <a:off x="1291234" y="1233492"/>
            <a:ext cx="6403976" cy="3056760"/>
          </a:xfrm>
          <a:prstGeom prst="ellipse">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35">
            <a:extLst>
              <a:ext uri="{FF2B5EF4-FFF2-40B4-BE49-F238E27FC236}">
                <a16:creationId xmlns:a16="http://schemas.microsoft.com/office/drawing/2014/main" id="{1A365A93-A7B2-2CBC-38E4-5C9154FA5912}"/>
              </a:ext>
            </a:extLst>
          </p:cNvPr>
          <p:cNvSpPr txBox="1"/>
          <p:nvPr/>
        </p:nvSpPr>
        <p:spPr>
          <a:xfrm>
            <a:off x="6219351" y="1116857"/>
            <a:ext cx="456625"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Type-C</a:t>
            </a:r>
            <a:r>
              <a:rPr lang="zh-CN" altLang="en-US" sz="900" dirty="0">
                <a:solidFill>
                  <a:srgbClr val="650F18"/>
                </a:solidFill>
                <a:latin typeface="Helvetica Neue"/>
                <a:ea typeface="Helvetica Neue"/>
                <a:cs typeface="Helvetica Neue"/>
                <a:sym typeface="Helvetica Neue"/>
              </a:rPr>
              <a:t>耳机</a:t>
            </a:r>
            <a:endParaRPr lang="en-US" altLang="zh-CN" sz="900" dirty="0">
              <a:solidFill>
                <a:srgbClr val="650F18"/>
              </a:solidFill>
              <a:latin typeface="Helvetica Neue"/>
              <a:ea typeface="Helvetica Neue"/>
              <a:cs typeface="Helvetica Neue"/>
              <a:sym typeface="Helvetica Neue"/>
            </a:endParaRPr>
          </a:p>
        </p:txBody>
      </p:sp>
      <p:sp>
        <p:nvSpPr>
          <p:cNvPr id="37" name="文本框 36">
            <a:extLst>
              <a:ext uri="{FF2B5EF4-FFF2-40B4-BE49-F238E27FC236}">
                <a16:creationId xmlns:a16="http://schemas.microsoft.com/office/drawing/2014/main" id="{82243C6E-1972-57BC-565E-41D5A509296A}"/>
              </a:ext>
            </a:extLst>
          </p:cNvPr>
          <p:cNvSpPr txBox="1"/>
          <p:nvPr/>
        </p:nvSpPr>
        <p:spPr>
          <a:xfrm>
            <a:off x="7174853" y="2037166"/>
            <a:ext cx="1271182"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latin typeface="Helvetica Neue"/>
                <a:ea typeface="Helvetica Neue"/>
                <a:cs typeface="Helvetica Neue"/>
                <a:sym typeface="Helvetica Neue"/>
              </a:rPr>
              <a:t>会议耳机（</a:t>
            </a:r>
            <a:r>
              <a:rPr lang="en-US" altLang="zh-CN" sz="900" dirty="0">
                <a:solidFill>
                  <a:srgbClr val="650F18"/>
                </a:solidFill>
                <a:latin typeface="Helvetica Neue"/>
                <a:ea typeface="Helvetica Neue"/>
                <a:cs typeface="Helvetica Neue"/>
                <a:sym typeface="Helvetica Neue"/>
              </a:rPr>
              <a:t> ENC</a:t>
            </a:r>
            <a:r>
              <a:rPr lang="zh-CN" altLang="en-US" sz="900">
                <a:solidFill>
                  <a:srgbClr val="650F18"/>
                </a:solidFill>
                <a:latin typeface="Helvetica Neue"/>
                <a:ea typeface="Helvetica Neue"/>
                <a:cs typeface="Helvetica Neue"/>
                <a:sym typeface="Helvetica Neue"/>
              </a:rPr>
              <a:t>降噪）</a:t>
            </a:r>
            <a:endParaRPr lang="en-US" altLang="zh-CN" sz="900" dirty="0">
              <a:solidFill>
                <a:srgbClr val="650F18"/>
              </a:solidFill>
              <a:latin typeface="Helvetica Neue"/>
              <a:ea typeface="Helvetica Neue"/>
              <a:cs typeface="Helvetica Neue"/>
              <a:sym typeface="Helvetica Neue"/>
            </a:endParaRPr>
          </a:p>
        </p:txBody>
      </p:sp>
      <p:sp>
        <p:nvSpPr>
          <p:cNvPr id="38" name="文本框 37">
            <a:extLst>
              <a:ext uri="{FF2B5EF4-FFF2-40B4-BE49-F238E27FC236}">
                <a16:creationId xmlns:a16="http://schemas.microsoft.com/office/drawing/2014/main" id="{B65459F5-4F94-93C7-FDF3-C6369ED4D3D7}"/>
              </a:ext>
            </a:extLst>
          </p:cNvPr>
          <p:cNvSpPr txBox="1"/>
          <p:nvPr/>
        </p:nvSpPr>
        <p:spPr>
          <a:xfrm>
            <a:off x="2015357" y="4290252"/>
            <a:ext cx="649217"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立体声音箱</a:t>
            </a:r>
            <a:endParaRPr lang="en-US" altLang="zh-CN" sz="900" dirty="0">
              <a:solidFill>
                <a:srgbClr val="650F18"/>
              </a:solidFill>
            </a:endParaRPr>
          </a:p>
        </p:txBody>
      </p:sp>
      <p:sp>
        <p:nvSpPr>
          <p:cNvPr id="39" name="文本框 38">
            <a:extLst>
              <a:ext uri="{FF2B5EF4-FFF2-40B4-BE49-F238E27FC236}">
                <a16:creationId xmlns:a16="http://schemas.microsoft.com/office/drawing/2014/main" id="{BECBB830-EE8A-4D39-084D-83B7D6E61DDD}"/>
              </a:ext>
            </a:extLst>
          </p:cNvPr>
          <p:cNvSpPr txBox="1"/>
          <p:nvPr/>
        </p:nvSpPr>
        <p:spPr>
          <a:xfrm>
            <a:off x="4493222" y="4597509"/>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会议音箱</a:t>
            </a:r>
            <a:endParaRPr lang="en-US" altLang="zh-CN" sz="900" dirty="0">
              <a:solidFill>
                <a:srgbClr val="650F18"/>
              </a:solidFill>
            </a:endParaRPr>
          </a:p>
        </p:txBody>
      </p:sp>
      <p:sp>
        <p:nvSpPr>
          <p:cNvPr id="53" name="文本框 52">
            <a:extLst>
              <a:ext uri="{FF2B5EF4-FFF2-40B4-BE49-F238E27FC236}">
                <a16:creationId xmlns:a16="http://schemas.microsoft.com/office/drawing/2014/main" id="{435F7004-E4D7-99F4-D355-4851313A0167}"/>
              </a:ext>
            </a:extLst>
          </p:cNvPr>
          <p:cNvSpPr txBox="1"/>
          <p:nvPr/>
        </p:nvSpPr>
        <p:spPr>
          <a:xfrm>
            <a:off x="860988" y="2407736"/>
            <a:ext cx="742191"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 </a:t>
            </a:r>
            <a:r>
              <a:rPr lang="en-US" altLang="zh-CN" sz="900" dirty="0">
                <a:solidFill>
                  <a:srgbClr val="650F18"/>
                </a:solidFill>
              </a:rPr>
              <a:t>IoT </a:t>
            </a:r>
            <a:r>
              <a:rPr lang="zh-CN" altLang="en-US" sz="900" dirty="0">
                <a:solidFill>
                  <a:srgbClr val="650F18"/>
                </a:solidFill>
              </a:rPr>
              <a:t>智能家居</a:t>
            </a:r>
            <a:endParaRPr lang="zh-CN" altLang="en-US" sz="1600" b="1" dirty="0">
              <a:solidFill>
                <a:srgbClr val="650F18"/>
              </a:solidFill>
              <a:sym typeface="Helvetica Neue"/>
            </a:endParaRPr>
          </a:p>
        </p:txBody>
      </p:sp>
      <p:sp>
        <p:nvSpPr>
          <p:cNvPr id="59" name="文本框 58">
            <a:extLst>
              <a:ext uri="{FF2B5EF4-FFF2-40B4-BE49-F238E27FC236}">
                <a16:creationId xmlns:a16="http://schemas.microsoft.com/office/drawing/2014/main" id="{4137376B-9FF5-A087-F53E-EE661D8B4941}"/>
              </a:ext>
            </a:extLst>
          </p:cNvPr>
          <p:cNvSpPr txBox="1"/>
          <p:nvPr/>
        </p:nvSpPr>
        <p:spPr>
          <a:xfrm>
            <a:off x="6502437" y="4212805"/>
            <a:ext cx="508152"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HiFi</a:t>
            </a:r>
            <a:r>
              <a:rPr lang="zh-CN" altLang="en-US" sz="900" dirty="0">
                <a:solidFill>
                  <a:srgbClr val="650F18"/>
                </a:solidFill>
                <a:latin typeface="Helvetica Neue"/>
                <a:ea typeface="Helvetica Neue"/>
                <a:cs typeface="Helvetica Neue"/>
                <a:sym typeface="Helvetica Neue"/>
              </a:rPr>
              <a:t>声卡</a:t>
            </a:r>
          </a:p>
        </p:txBody>
      </p:sp>
      <p:pic>
        <p:nvPicPr>
          <p:cNvPr id="64" name="图片 63">
            <a:extLst>
              <a:ext uri="{FF2B5EF4-FFF2-40B4-BE49-F238E27FC236}">
                <a16:creationId xmlns:a16="http://schemas.microsoft.com/office/drawing/2014/main" id="{AFF47604-710E-6201-793A-2530D08263B2}"/>
              </a:ext>
            </a:extLst>
          </p:cNvPr>
          <p:cNvPicPr>
            <a:picLocks noChangeAspect="1"/>
          </p:cNvPicPr>
          <p:nvPr/>
        </p:nvPicPr>
        <p:blipFill>
          <a:blip r:embed="rId10">
            <a:duotone>
              <a:schemeClr val="accent5">
                <a:shade val="45000"/>
                <a:satMod val="135000"/>
              </a:schemeClr>
              <a:prstClr val="white"/>
            </a:duotone>
          </a:blip>
          <a:stretch>
            <a:fillRect/>
          </a:stretch>
        </p:blipFill>
        <p:spPr>
          <a:xfrm>
            <a:off x="3097658" y="1628345"/>
            <a:ext cx="3313758" cy="2267054"/>
          </a:xfrm>
          <a:prstGeom prst="rect">
            <a:avLst/>
          </a:prstGeom>
        </p:spPr>
      </p:pic>
      <p:pic>
        <p:nvPicPr>
          <p:cNvPr id="65" name="图片 64">
            <a:extLst>
              <a:ext uri="{FF2B5EF4-FFF2-40B4-BE49-F238E27FC236}">
                <a16:creationId xmlns:a16="http://schemas.microsoft.com/office/drawing/2014/main" id="{425C9F26-5397-4940-0442-1339BF775EE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85220" y="3629909"/>
            <a:ext cx="504573" cy="660343"/>
          </a:xfrm>
          <a:prstGeom prst="rect">
            <a:avLst/>
          </a:prstGeom>
        </p:spPr>
      </p:pic>
      <p:pic>
        <p:nvPicPr>
          <p:cNvPr id="72" name="图片 71">
            <a:extLst>
              <a:ext uri="{FF2B5EF4-FFF2-40B4-BE49-F238E27FC236}">
                <a16:creationId xmlns:a16="http://schemas.microsoft.com/office/drawing/2014/main" id="{CB944480-A5F3-731B-D990-F4BA485BAF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425" y="2640882"/>
            <a:ext cx="575316" cy="575316"/>
          </a:xfrm>
          <a:prstGeom prst="rect">
            <a:avLst/>
          </a:prstGeom>
        </p:spPr>
      </p:pic>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7</a:t>
            </a:fld>
            <a:endParaRPr lang="zh-CN" altLang="en-US" dirty="0"/>
          </a:p>
        </p:txBody>
      </p:sp>
      <p:sp>
        <p:nvSpPr>
          <p:cNvPr id="10" name="文本框 9">
            <a:extLst>
              <a:ext uri="{FF2B5EF4-FFF2-40B4-BE49-F238E27FC236}">
                <a16:creationId xmlns:a16="http://schemas.microsoft.com/office/drawing/2014/main" id="{31C6E14E-99FF-4DCA-F200-00EAAE0B0B3A}"/>
              </a:ext>
            </a:extLst>
          </p:cNvPr>
          <p:cNvSpPr txBox="1"/>
          <p:nvPr/>
        </p:nvSpPr>
        <p:spPr>
          <a:xfrm>
            <a:off x="2015880" y="1100304"/>
            <a:ext cx="649218"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辅助听耳机</a:t>
            </a:r>
            <a:endParaRPr lang="zh-CN" altLang="en-US" sz="1600" dirty="0">
              <a:solidFill>
                <a:srgbClr val="650F18"/>
              </a:solidFill>
              <a:sym typeface="Helvetica Neue"/>
            </a:endParaRPr>
          </a:p>
        </p:txBody>
      </p:sp>
      <p:sp>
        <p:nvSpPr>
          <p:cNvPr id="11" name="文本框 10">
            <a:extLst>
              <a:ext uri="{FF2B5EF4-FFF2-40B4-BE49-F238E27FC236}">
                <a16:creationId xmlns:a16="http://schemas.microsoft.com/office/drawing/2014/main" id="{19066848-792E-90E4-7A95-B5E5CF97CC5C}"/>
              </a:ext>
            </a:extLst>
          </p:cNvPr>
          <p:cNvSpPr txBox="1"/>
          <p:nvPr/>
        </p:nvSpPr>
        <p:spPr>
          <a:xfrm>
            <a:off x="4026100" y="863547"/>
            <a:ext cx="646012"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USB </a:t>
            </a:r>
            <a:r>
              <a:rPr lang="zh-CN" altLang="en-US" sz="900" dirty="0">
                <a:solidFill>
                  <a:srgbClr val="650F18"/>
                </a:solidFill>
              </a:rPr>
              <a:t>麦克风</a:t>
            </a:r>
            <a:endParaRPr lang="zh-CN" altLang="en-US" sz="1600" b="1" dirty="0">
              <a:solidFill>
                <a:srgbClr val="650F18"/>
              </a:solidFill>
              <a:sym typeface="Helvetica Neue"/>
            </a:endParaRPr>
          </a:p>
        </p:txBody>
      </p:sp>
    </p:spTree>
  </p:cSld>
  <p:clrMapOvr>
    <a:masterClrMapping/>
  </p:clrMapOvr>
  <p:transition spd="slow"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SDK</a:t>
            </a:r>
            <a:r>
              <a:rPr lang="zh-CN" altLang="en-US" sz="2400" b="1" dirty="0"/>
              <a:t>开发资源</a:t>
            </a:r>
            <a:r>
              <a:rPr lang="en-US" altLang="zh-CN" sz="2400" b="1" dirty="0"/>
              <a:t> </a:t>
            </a:r>
            <a:endParaRPr lang="zh-CN" altLang="en-US" sz="2400" b="1" dirty="0"/>
          </a:p>
        </p:txBody>
      </p:sp>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dirty="0"/>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8</a:t>
            </a:fld>
            <a:endParaRPr lang="zh-CN" altLang="en-US" dirty="0"/>
          </a:p>
        </p:txBody>
      </p:sp>
      <p:graphicFrame>
        <p:nvGraphicFramePr>
          <p:cNvPr id="9" name="表格 8">
            <a:extLst>
              <a:ext uri="{FF2B5EF4-FFF2-40B4-BE49-F238E27FC236}">
                <a16:creationId xmlns:a16="http://schemas.microsoft.com/office/drawing/2014/main" id="{45CFE411-9529-7321-59EE-12E32EA3D22A}"/>
              </a:ext>
            </a:extLst>
          </p:cNvPr>
          <p:cNvGraphicFramePr>
            <a:graphicFrameLocks noGrp="1"/>
          </p:cNvGraphicFramePr>
          <p:nvPr>
            <p:extLst>
              <p:ext uri="{D42A27DB-BD31-4B8C-83A1-F6EECF244321}">
                <p14:modId xmlns:p14="http://schemas.microsoft.com/office/powerpoint/2010/main" val="3215774743"/>
              </p:ext>
            </p:extLst>
          </p:nvPr>
        </p:nvGraphicFramePr>
        <p:xfrm>
          <a:off x="534920" y="1366413"/>
          <a:ext cx="7980430" cy="2800442"/>
        </p:xfrm>
        <a:graphic>
          <a:graphicData uri="http://schemas.openxmlformats.org/drawingml/2006/table">
            <a:tbl>
              <a:tblPr firstRow="1" firstCol="1" bandRow="1">
                <a:tableStyleId>{C083E6E3-FA7D-4D7B-A595-EF9225AFEA82}</a:tableStyleId>
              </a:tblPr>
              <a:tblGrid>
                <a:gridCol w="740664">
                  <a:extLst>
                    <a:ext uri="{9D8B030D-6E8A-4147-A177-3AD203B41FA5}">
                      <a16:colId xmlns:a16="http://schemas.microsoft.com/office/drawing/2014/main" val="2106994981"/>
                    </a:ext>
                  </a:extLst>
                </a:gridCol>
                <a:gridCol w="644652">
                  <a:extLst>
                    <a:ext uri="{9D8B030D-6E8A-4147-A177-3AD203B41FA5}">
                      <a16:colId xmlns:a16="http://schemas.microsoft.com/office/drawing/2014/main" val="3034102136"/>
                    </a:ext>
                  </a:extLst>
                </a:gridCol>
                <a:gridCol w="490264">
                  <a:extLst>
                    <a:ext uri="{9D8B030D-6E8A-4147-A177-3AD203B41FA5}">
                      <a16:colId xmlns:a16="http://schemas.microsoft.com/office/drawing/2014/main" val="853981810"/>
                    </a:ext>
                  </a:extLst>
                </a:gridCol>
                <a:gridCol w="613448">
                  <a:extLst>
                    <a:ext uri="{9D8B030D-6E8A-4147-A177-3AD203B41FA5}">
                      <a16:colId xmlns:a16="http://schemas.microsoft.com/office/drawing/2014/main" val="5980387"/>
                    </a:ext>
                  </a:extLst>
                </a:gridCol>
                <a:gridCol w="613448">
                  <a:extLst>
                    <a:ext uri="{9D8B030D-6E8A-4147-A177-3AD203B41FA5}">
                      <a16:colId xmlns:a16="http://schemas.microsoft.com/office/drawing/2014/main" val="2417463194"/>
                    </a:ext>
                  </a:extLst>
                </a:gridCol>
                <a:gridCol w="598633">
                  <a:extLst>
                    <a:ext uri="{9D8B030D-6E8A-4147-A177-3AD203B41FA5}">
                      <a16:colId xmlns:a16="http://schemas.microsoft.com/office/drawing/2014/main" val="4016019113"/>
                    </a:ext>
                  </a:extLst>
                </a:gridCol>
                <a:gridCol w="598633">
                  <a:extLst>
                    <a:ext uri="{9D8B030D-6E8A-4147-A177-3AD203B41FA5}">
                      <a16:colId xmlns:a16="http://schemas.microsoft.com/office/drawing/2014/main" val="4240147128"/>
                    </a:ext>
                  </a:extLst>
                </a:gridCol>
                <a:gridCol w="613448">
                  <a:extLst>
                    <a:ext uri="{9D8B030D-6E8A-4147-A177-3AD203B41FA5}">
                      <a16:colId xmlns:a16="http://schemas.microsoft.com/office/drawing/2014/main" val="2870205279"/>
                    </a:ext>
                  </a:extLst>
                </a:gridCol>
                <a:gridCol w="613448">
                  <a:extLst>
                    <a:ext uri="{9D8B030D-6E8A-4147-A177-3AD203B41FA5}">
                      <a16:colId xmlns:a16="http://schemas.microsoft.com/office/drawing/2014/main" val="458472809"/>
                    </a:ext>
                  </a:extLst>
                </a:gridCol>
                <a:gridCol w="613448">
                  <a:extLst>
                    <a:ext uri="{9D8B030D-6E8A-4147-A177-3AD203B41FA5}">
                      <a16:colId xmlns:a16="http://schemas.microsoft.com/office/drawing/2014/main" val="4291091326"/>
                    </a:ext>
                  </a:extLst>
                </a:gridCol>
                <a:gridCol w="613448">
                  <a:extLst>
                    <a:ext uri="{9D8B030D-6E8A-4147-A177-3AD203B41FA5}">
                      <a16:colId xmlns:a16="http://schemas.microsoft.com/office/drawing/2014/main" val="1009387737"/>
                    </a:ext>
                  </a:extLst>
                </a:gridCol>
                <a:gridCol w="613448">
                  <a:extLst>
                    <a:ext uri="{9D8B030D-6E8A-4147-A177-3AD203B41FA5}">
                      <a16:colId xmlns:a16="http://schemas.microsoft.com/office/drawing/2014/main" val="3385372011"/>
                    </a:ext>
                  </a:extLst>
                </a:gridCol>
                <a:gridCol w="613448">
                  <a:extLst>
                    <a:ext uri="{9D8B030D-6E8A-4147-A177-3AD203B41FA5}">
                      <a16:colId xmlns:a16="http://schemas.microsoft.com/office/drawing/2014/main" val="407273755"/>
                    </a:ext>
                  </a:extLst>
                </a:gridCol>
              </a:tblGrid>
              <a:tr h="174015">
                <a:tc gridSpan="9">
                  <a:txBody>
                    <a:bodyPr/>
                    <a:lstStyle/>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altLang="en-US" sz="1050" b="0" kern="0" dirty="0">
                          <a:effectLst/>
                          <a:latin typeface="微软雅黑" panose="020B0503020204020204" pitchFamily="34" charset="-122"/>
                          <a:ea typeface="微软雅黑" panose="020B0503020204020204" pitchFamily="34" charset="-122"/>
                        </a:rPr>
                        <a:t>测试主题：        系统效率测试</a:t>
                      </a:r>
                      <a:endParaRPr lang="en-US" altLang="zh-CN" sz="1050" b="0" kern="0" dirty="0">
                        <a:effectLst/>
                        <a:latin typeface="微软雅黑" panose="020B0503020204020204" pitchFamily="34" charset="-122"/>
                        <a:ea typeface="微软雅黑" panose="020B0503020204020204" pitchFamily="34" charset="-122"/>
                      </a:endParaRPr>
                    </a:p>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sz="1050" b="0" kern="0" dirty="0">
                          <a:effectLst/>
                          <a:latin typeface="微软雅黑" panose="020B0503020204020204" pitchFamily="34" charset="-122"/>
                          <a:ea typeface="微软雅黑" panose="020B0503020204020204" pitchFamily="34" charset="-122"/>
                        </a:rPr>
                        <a:t>工作主频：</a:t>
                      </a:r>
                      <a:r>
                        <a:rPr lang="en-US" altLang="zh-CN" sz="1050" b="0" kern="0" dirty="0">
                          <a:effectLst/>
                          <a:latin typeface="微软雅黑" panose="020B0503020204020204" pitchFamily="34" charset="-122"/>
                          <a:ea typeface="微软雅黑" panose="020B0503020204020204" pitchFamily="34" charset="-122"/>
                        </a:rPr>
                        <a:t>        </a:t>
                      </a:r>
                      <a:r>
                        <a:rPr lang="en-US" sz="1050" b="0" kern="0" dirty="0">
                          <a:effectLst/>
                          <a:latin typeface="微软雅黑" panose="020B0503020204020204" pitchFamily="34" charset="-122"/>
                          <a:ea typeface="微软雅黑" panose="020B0503020204020204" pitchFamily="34" charset="-122"/>
                        </a:rPr>
                        <a:t>220MHz</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测试人员：</a:t>
                      </a:r>
                      <a:r>
                        <a:rPr lang="en-US" altLang="zh-CN" sz="1000" b="0" kern="0" dirty="0">
                          <a:effectLst/>
                          <a:latin typeface="微软雅黑" panose="020B0503020204020204" pitchFamily="34" charset="-122"/>
                          <a:ea typeface="微软雅黑" panose="020B0503020204020204" pitchFamily="34" charset="-122"/>
                        </a:rPr>
                        <a:t>         ye.yu</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a:t>
                      </a:r>
                      <a:r>
                        <a:rPr lang="en-US" altLang="zh-CN" sz="1000" b="0" kern="0" dirty="0">
                          <a:effectLst/>
                          <a:latin typeface="微软雅黑" panose="020B0503020204020204" pitchFamily="34" charset="-122"/>
                          <a:ea typeface="微软雅黑" panose="020B0503020204020204" pitchFamily="34" charset="-122"/>
                        </a:rPr>
                        <a:t>SDK</a:t>
                      </a:r>
                      <a:r>
                        <a:rPr lang="zh-CN" altLang="zh-CN" sz="1000" b="0" kern="0" dirty="0">
                          <a:effectLst/>
                          <a:latin typeface="微软雅黑" panose="020B0503020204020204" pitchFamily="34" charset="-122"/>
                          <a:ea typeface="微软雅黑" panose="020B0503020204020204" pitchFamily="34" charset="-122"/>
                        </a:rPr>
                        <a:t>版本：</a:t>
                      </a:r>
                      <a:r>
                        <a:rPr lang="en-US" altLang="zh-CN" sz="1000" b="0" kern="0" dirty="0">
                          <a:effectLst/>
                          <a:latin typeface="微软雅黑" panose="020B0503020204020204" pitchFamily="34" charset="-122"/>
                          <a:ea typeface="微软雅黑" panose="020B0503020204020204" pitchFamily="34" charset="-122"/>
                        </a:rPr>
                        <a:t>  SDK20_V1.0</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700" b="0" i="1" dirty="0">
                          <a:solidFill>
                            <a:schemeClr val="tx1">
                              <a:lumMod val="50000"/>
                              <a:lumOff val="50000"/>
                            </a:schemeClr>
                          </a:solidFill>
                        </a:rPr>
                        <a:t>[</a:t>
                      </a:r>
                      <a:r>
                        <a:rPr lang="zh-CN" altLang="en-US" sz="700" b="0" i="1" dirty="0">
                          <a:solidFill>
                            <a:schemeClr val="tx1">
                              <a:lumMod val="50000"/>
                              <a:lumOff val="50000"/>
                            </a:schemeClr>
                          </a:solidFill>
                        </a:rPr>
                        <a:t>注</a:t>
                      </a:r>
                      <a:r>
                        <a:rPr lang="en-US" altLang="zh-CN" sz="700" b="0" i="1" dirty="0">
                          <a:solidFill>
                            <a:schemeClr val="tx1">
                              <a:lumMod val="50000"/>
                              <a:lumOff val="50000"/>
                            </a:schemeClr>
                          </a:solidFill>
                        </a:rPr>
                        <a:t>]</a:t>
                      </a:r>
                    </a:p>
                    <a:p>
                      <a:r>
                        <a:rPr lang="en-US" altLang="zh-CN" sz="700" b="0" i="1" dirty="0">
                          <a:solidFill>
                            <a:schemeClr val="tx1">
                              <a:lumMod val="50000"/>
                              <a:lumOff val="50000"/>
                            </a:schemeClr>
                          </a:solidFill>
                        </a:rPr>
                        <a:t>USB</a:t>
                      </a:r>
                      <a:r>
                        <a:rPr lang="zh-CN" altLang="en-US" sz="700" b="0" i="1" dirty="0">
                          <a:solidFill>
                            <a:schemeClr val="tx1">
                              <a:lumMod val="50000"/>
                              <a:lumOff val="50000"/>
                            </a:schemeClr>
                          </a:solidFill>
                        </a:rPr>
                        <a:t>模式下，采样精度为</a:t>
                      </a:r>
                      <a:r>
                        <a:rPr lang="en-US" altLang="zh-CN" sz="700" b="0" i="1" dirty="0">
                          <a:solidFill>
                            <a:schemeClr val="tx1">
                              <a:lumMod val="50000"/>
                              <a:lumOff val="50000"/>
                            </a:schemeClr>
                          </a:solidFill>
                        </a:rPr>
                        <a:t>24Bit</a:t>
                      </a:r>
                    </a:p>
                    <a:p>
                      <a:endParaRPr lang="zh-CN" altLang="en-US" sz="800" b="0" i="1" dirty="0">
                        <a:solidFill>
                          <a:schemeClr val="tx1">
                            <a:lumMod val="50000"/>
                            <a:lumOff val="50000"/>
                          </a:schemeClr>
                        </a:solidFill>
                      </a:endParaRPr>
                    </a:p>
                  </a:txBody>
                  <a:tcPr marL="44595" marR="44595"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082257"/>
                  </a:ext>
                </a:extLst>
              </a:tr>
              <a:tr h="305960">
                <a:tc rowSpan="3">
                  <a:txBody>
                    <a:bodyPr/>
                    <a:lstStyle/>
                    <a:p>
                      <a:pPr algn="ctr"/>
                      <a:r>
                        <a:rPr lang="zh-CN" sz="1000" b="0" kern="0" dirty="0">
                          <a:effectLst/>
                          <a:latin typeface="微软雅黑" panose="020B0503020204020204" pitchFamily="34" charset="-122"/>
                          <a:ea typeface="微软雅黑" panose="020B0503020204020204" pitchFamily="34" charset="-122"/>
                        </a:rPr>
                        <a:t>采样率</a:t>
                      </a:r>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gridSpan="12">
                  <a:txBody>
                    <a:bodyPr/>
                    <a:lstStyle/>
                    <a:p>
                      <a:pPr algn="ctr"/>
                      <a:r>
                        <a:rPr lang="zh-CN" altLang="en-US" sz="1000" kern="0" dirty="0">
                          <a:effectLst/>
                          <a:latin typeface="微软雅黑" panose="020B0503020204020204" pitchFamily="34" charset="-122"/>
                          <a:ea typeface="微软雅黑" panose="020B0503020204020204" pitchFamily="34" charset="-122"/>
                        </a:rPr>
                        <a:t>音频</a:t>
                      </a:r>
                      <a:r>
                        <a:rPr lang="zh-CN" sz="1000" kern="0" dirty="0">
                          <a:effectLst/>
                          <a:latin typeface="微软雅黑" panose="020B0503020204020204" pitchFamily="34" charset="-122"/>
                          <a:ea typeface="微软雅黑" panose="020B0503020204020204" pitchFamily="34" charset="-122"/>
                        </a:rPr>
                        <a:t>通路</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307405888"/>
                  </a:ext>
                </a:extLst>
              </a:tr>
              <a:tr h="258535">
                <a:tc v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USB-&gt;DAC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ADC-&gt;USB</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170194435"/>
                  </a:ext>
                </a:extLst>
              </a:tr>
              <a:tr h="484632">
                <a:tc vMerge="1">
                  <a:txBody>
                    <a:bodyPr/>
                    <a:lstStyle/>
                    <a:p>
                      <a:endParaRPr lang="zh-CN" altLang="en-US"/>
                    </a:p>
                  </a:txBody>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3070185082"/>
                  </a:ext>
                </a:extLst>
              </a:tr>
              <a:tr h="221219">
                <a:tc>
                  <a:txBody>
                    <a:bodyPr/>
                    <a:lstStyle/>
                    <a:p>
                      <a:pPr algn="ctr"/>
                      <a:r>
                        <a:rPr lang="en-US" sz="700" b="0" kern="0" dirty="0">
                          <a:effectLst/>
                          <a:latin typeface="微软雅黑" panose="020B0503020204020204" pitchFamily="34" charset="-122"/>
                          <a:ea typeface="微软雅黑" panose="020B0503020204020204" pitchFamily="34" charset="-122"/>
                        </a:rPr>
                        <a:t>48K@32bit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5.21%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208.538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5.25%</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208.45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5.90%</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207.02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5.70%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207.46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4.83%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209.374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5.64%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207.592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2092557602"/>
                  </a:ext>
                </a:extLst>
              </a:tr>
              <a:tr h="214884">
                <a:tc>
                  <a:txBody>
                    <a:bodyPr/>
                    <a:lstStyle/>
                    <a:p>
                      <a:pPr algn="ctr"/>
                      <a:r>
                        <a:rPr lang="en-US" sz="700" b="0" kern="0" dirty="0">
                          <a:effectLst/>
                          <a:latin typeface="微软雅黑" panose="020B0503020204020204" pitchFamily="34" charset="-122"/>
                          <a:ea typeface="微软雅黑" panose="020B0503020204020204" pitchFamily="34" charset="-122"/>
                        </a:rPr>
                        <a:t>96K@32bit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199.298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9.92%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198.176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10.80%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196.24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6.65%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205.37</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8.13%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202.114</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816263889"/>
                  </a:ext>
                </a:extLst>
              </a:tr>
              <a:tr h="233172">
                <a:tc>
                  <a:txBody>
                    <a:bodyPr/>
                    <a:lstStyle/>
                    <a:p>
                      <a:pPr algn="ctr"/>
                      <a:r>
                        <a:rPr lang="en-US" sz="700" b="0" kern="0" dirty="0">
                          <a:effectLst/>
                          <a:latin typeface="微软雅黑" panose="020B0503020204020204" pitchFamily="34" charset="-122"/>
                          <a:ea typeface="微软雅黑" panose="020B0503020204020204" pitchFamily="34" charset="-122"/>
                        </a:rPr>
                        <a:t>192K@32bit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17.48%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181.544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18.62%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179.036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20.75%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174.35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19.79%</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176.462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14.03%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189.134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1321140532"/>
                  </a:ext>
                </a:extLst>
              </a:tr>
            </a:tbl>
          </a:graphicData>
        </a:graphic>
      </p:graphicFrame>
    </p:spTree>
    <p:extLst>
      <p:ext uri="{BB962C8B-B14F-4D97-AF65-F5344CB8AC3E}">
        <p14:creationId xmlns:p14="http://schemas.microsoft.com/office/powerpoint/2010/main" val="2976910580"/>
      </p:ext>
    </p:extLst>
  </p:cSld>
  <p:clrMapOvr>
    <a:masterClrMapping/>
  </p:clrMapOvr>
  <p:transition spd="slow" advTm="5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9" name="Picture 64" hidden="1">
            <a:extLst>
              <a:ext uri="{FF2B5EF4-FFF2-40B4-BE49-F238E27FC236}">
                <a16:creationId xmlns:a16="http://schemas.microsoft.com/office/drawing/2014/main" id="{18B4B043-3182-74FC-7B85-4777CDF5B85F}"/>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文本框 2">
            <a:extLst>
              <a:ext uri="{FF2B5EF4-FFF2-40B4-BE49-F238E27FC236}">
                <a16:creationId xmlns:a16="http://schemas.microsoft.com/office/drawing/2014/main" id="{6FEF736E-4276-F9E9-BDFE-BAAF0CEFA16E}"/>
              </a:ext>
            </a:extLst>
          </p:cNvPr>
          <p:cNvSpPr txBox="1">
            <a:spLocks noChangeArrowheads="1"/>
          </p:cNvSpPr>
          <p:nvPr/>
        </p:nvSpPr>
        <p:spPr bwMode="auto">
          <a:xfrm>
            <a:off x="665163" y="700088"/>
            <a:ext cx="5273675"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100"/>
          </a:p>
        </p:txBody>
      </p:sp>
      <p:sp>
        <p:nvSpPr>
          <p:cNvPr id="13339" name="文本框 161">
            <a:extLst>
              <a:ext uri="{FF2B5EF4-FFF2-40B4-BE49-F238E27FC236}">
                <a16:creationId xmlns:a16="http://schemas.microsoft.com/office/drawing/2014/main" id="{E7AA9BC0-299A-7CD4-FC09-DADE20E7BF09}"/>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封装信息</a:t>
            </a:r>
          </a:p>
        </p:txBody>
      </p:sp>
      <p:pic>
        <p:nvPicPr>
          <p:cNvPr id="36" name="内容占位符 8">
            <a:extLst>
              <a:ext uri="{FF2B5EF4-FFF2-40B4-BE49-F238E27FC236}">
                <a16:creationId xmlns:a16="http://schemas.microsoft.com/office/drawing/2014/main" id="{E75CEAB8-6913-0D69-3E7A-C61B1570D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79" y="1333918"/>
            <a:ext cx="3799653" cy="2958949"/>
          </a:xfrm>
          <a:prstGeom prst="rect">
            <a:avLst/>
          </a:prstGeom>
        </p:spPr>
      </p:pic>
      <p:sp>
        <p:nvSpPr>
          <p:cNvPr id="2" name="日期占位符 1">
            <a:extLst>
              <a:ext uri="{FF2B5EF4-FFF2-40B4-BE49-F238E27FC236}">
                <a16:creationId xmlns:a16="http://schemas.microsoft.com/office/drawing/2014/main" id="{30AA2614-9C87-75D3-5E5C-80F8756243C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59D604B6-CC55-3170-DDE6-6EAD3721B3CB}"/>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B9E3E946-B3DD-5F98-F12B-43E38B021FF5}"/>
              </a:ext>
            </a:extLst>
          </p:cNvPr>
          <p:cNvSpPr>
            <a:spLocks noGrp="1"/>
          </p:cNvSpPr>
          <p:nvPr>
            <p:ph type="sldNum" sz="quarter" idx="12"/>
          </p:nvPr>
        </p:nvSpPr>
        <p:spPr/>
        <p:txBody>
          <a:bodyPr/>
          <a:lstStyle/>
          <a:p>
            <a:pPr>
              <a:defRPr/>
            </a:pPr>
            <a:fld id="{84543B02-B5C3-48B4-A10E-C9FED9D43D25}" type="slidenum">
              <a:rPr lang="zh-CN" altLang="en-US" smtClean="0"/>
              <a:pPr>
                <a:defRPr/>
              </a:pPr>
              <a:t>9</a:t>
            </a:fld>
            <a:endParaRPr lang="zh-CN" altLang="en-US" dirty="0"/>
          </a:p>
        </p:txBody>
      </p:sp>
      <p:cxnSp>
        <p:nvCxnSpPr>
          <p:cNvPr id="6" name="原创设计师QQ598969553      _2">
            <a:extLst>
              <a:ext uri="{FF2B5EF4-FFF2-40B4-BE49-F238E27FC236}">
                <a16:creationId xmlns:a16="http://schemas.microsoft.com/office/drawing/2014/main" id="{E8D25E40-62B3-8756-D9A3-053F87D2F94F}"/>
              </a:ext>
            </a:extLst>
          </p:cNvPr>
          <p:cNvCxnSpPr>
            <a:cxnSpLocks/>
          </p:cNvCxnSpPr>
          <p:nvPr/>
        </p:nvCxnSpPr>
        <p:spPr>
          <a:xfrm>
            <a:off x="4572000" y="1409484"/>
            <a:ext cx="0" cy="2807815"/>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B2CFE952-0745-8254-C73B-A031E428233D}"/>
              </a:ext>
            </a:extLst>
          </p:cNvPr>
          <p:cNvGrpSpPr/>
          <p:nvPr/>
        </p:nvGrpSpPr>
        <p:grpSpPr>
          <a:xfrm>
            <a:off x="4848070" y="778488"/>
            <a:ext cx="3439240" cy="3893525"/>
            <a:chOff x="230059" y="1722474"/>
            <a:chExt cx="3943327" cy="4512254"/>
          </a:xfrm>
        </p:grpSpPr>
        <p:pic>
          <p:nvPicPr>
            <p:cNvPr id="9" name="图片 102">
              <a:extLst>
                <a:ext uri="{FF2B5EF4-FFF2-40B4-BE49-F238E27FC236}">
                  <a16:creationId xmlns:a16="http://schemas.microsoft.com/office/drawing/2014/main" id="{96B08DBB-E8BC-E704-B598-03D11D4EFE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29906"/>
            <a:stretch>
              <a:fillRect/>
            </a:stretch>
          </p:blipFill>
          <p:spPr bwMode="auto">
            <a:xfrm>
              <a:off x="230059" y="2377828"/>
              <a:ext cx="1184528" cy="144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5C6AFFD2-365F-6701-6678-EEE0A8DF9FCB}"/>
                </a:ext>
              </a:extLst>
            </p:cNvPr>
            <p:cNvSpPr txBox="1"/>
            <p:nvPr/>
          </p:nvSpPr>
          <p:spPr>
            <a:xfrm>
              <a:off x="545805" y="1722474"/>
              <a:ext cx="3627581" cy="5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rgbClr val="000000"/>
                  </a:solidFill>
                  <a:effectLst/>
                  <a:uFillTx/>
                  <a:latin typeface="Helvetica Neue"/>
                  <a:ea typeface="Helvetica Neue"/>
                  <a:cs typeface="Helvetica Neue"/>
                  <a:sym typeface="Helvetica Neue"/>
                </a:rPr>
                <a:t>SNC8600: BGA80</a:t>
              </a:r>
            </a:p>
            <a:p>
              <a:pPr marL="0" marR="0" indent="0" algn="ctr" defTabSz="821531" rtl="0" fontAlgn="auto" latinLnBrk="0" hangingPunct="0">
                <a:lnSpc>
                  <a:spcPct val="100000"/>
                </a:lnSpc>
                <a:spcBef>
                  <a:spcPts val="0"/>
                </a:spcBef>
                <a:spcAft>
                  <a:spcPts val="0"/>
                </a:spcAft>
                <a:buClrTx/>
                <a:buSzTx/>
                <a:buFontTx/>
                <a:buNone/>
                <a:tabLst/>
              </a:pPr>
              <a:r>
                <a:rPr lang="en-US" altLang="zh-CN" sz="1100" dirty="0"/>
                <a:t>E: 6.2mm; </a:t>
              </a:r>
              <a:r>
                <a:rPr lang="en-US" altLang="zh-CN" sz="1100" dirty="0">
                  <a:sym typeface="Helvetica Neue"/>
                </a:rPr>
                <a:t>D: 4.5mm; </a:t>
              </a:r>
              <a:r>
                <a:rPr lang="en-US" altLang="zh-CN" sz="1100" dirty="0"/>
                <a:t>e: 0.4mm; e1:</a:t>
              </a:r>
              <a:r>
                <a:rPr lang="zh-CN" altLang="en-US" sz="1100" dirty="0"/>
                <a:t> </a:t>
              </a:r>
              <a:r>
                <a:rPr lang="en-US" altLang="zh-CN" sz="1100" dirty="0"/>
                <a:t>0.5mm </a:t>
              </a:r>
              <a:endParaRPr lang="en-US" altLang="zh-CN" sz="1100" dirty="0">
                <a:sym typeface="Helvetica Neue"/>
              </a:endParaRPr>
            </a:p>
          </p:txBody>
        </p:sp>
        <p:pic>
          <p:nvPicPr>
            <p:cNvPr id="11" name="图片 10">
              <a:extLst>
                <a:ext uri="{FF2B5EF4-FFF2-40B4-BE49-F238E27FC236}">
                  <a16:creationId xmlns:a16="http://schemas.microsoft.com/office/drawing/2014/main" id="{48D3213B-6CC9-637A-365D-96393F84614C}"/>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37800" y="2371618"/>
              <a:ext cx="2735088" cy="1391777"/>
            </a:xfrm>
            <a:prstGeom prst="rect">
              <a:avLst/>
            </a:prstGeom>
            <a:ln>
              <a:solidFill>
                <a:schemeClr val="accent1"/>
              </a:solidFill>
            </a:ln>
          </p:spPr>
        </p:pic>
        <p:pic>
          <p:nvPicPr>
            <p:cNvPr id="12" name="图片 11">
              <a:extLst>
                <a:ext uri="{FF2B5EF4-FFF2-40B4-BE49-F238E27FC236}">
                  <a16:creationId xmlns:a16="http://schemas.microsoft.com/office/drawing/2014/main" id="{1D02CB1A-0C1A-129F-F7E9-B49A235B1D11}"/>
                </a:ext>
              </a:extLst>
            </p:cNvPr>
            <p:cNvPicPr>
              <a:picLocks noChangeAspect="1"/>
            </p:cNvPicPr>
            <p:nvPr/>
          </p:nvPicPr>
          <p:blipFill>
            <a:blip r:embed="rId7">
              <a:duotone>
                <a:schemeClr val="accent1">
                  <a:shade val="45000"/>
                  <a:satMod val="135000"/>
                </a:schemeClr>
                <a:prstClr val="white"/>
              </a:duotone>
            </a:blip>
            <a:stretch>
              <a:fillRect/>
            </a:stretch>
          </p:blipFill>
          <p:spPr>
            <a:xfrm>
              <a:off x="1417176" y="4726600"/>
              <a:ext cx="2716302" cy="1508128"/>
            </a:xfrm>
            <a:prstGeom prst="rect">
              <a:avLst/>
            </a:prstGeom>
          </p:spPr>
        </p:pic>
        <p:sp>
          <p:nvSpPr>
            <p:cNvPr id="13" name="文本框 12">
              <a:extLst>
                <a:ext uri="{FF2B5EF4-FFF2-40B4-BE49-F238E27FC236}">
                  <a16:creationId xmlns:a16="http://schemas.microsoft.com/office/drawing/2014/main" id="{97ACCBEB-0E2A-7226-9C2F-CD4638BF47BF}"/>
                </a:ext>
              </a:extLst>
            </p:cNvPr>
            <p:cNvSpPr txBox="1"/>
            <p:nvPr/>
          </p:nvSpPr>
          <p:spPr>
            <a:xfrm>
              <a:off x="469359" y="4171609"/>
              <a:ext cx="3457445" cy="5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rgbClr val="000000"/>
                  </a:solidFill>
                  <a:effectLst/>
                  <a:uFillTx/>
                  <a:latin typeface="Helvetica Neue"/>
                  <a:ea typeface="Helvetica Neue"/>
                  <a:cs typeface="Helvetica Neue"/>
                  <a:sym typeface="Helvetica Neue"/>
                </a:rPr>
                <a:t>SNC8600A: BGA63</a:t>
              </a:r>
            </a:p>
            <a:p>
              <a:pPr marL="0" marR="0" indent="0" algn="ctr" defTabSz="821531" rtl="0" fontAlgn="auto" latinLnBrk="0" hangingPunct="0">
                <a:lnSpc>
                  <a:spcPct val="100000"/>
                </a:lnSpc>
                <a:spcBef>
                  <a:spcPts val="0"/>
                </a:spcBef>
                <a:spcAft>
                  <a:spcPts val="0"/>
                </a:spcAft>
                <a:buClrTx/>
                <a:buSzTx/>
                <a:buFontTx/>
                <a:buNone/>
                <a:tabLst/>
              </a:pPr>
              <a:r>
                <a:rPr lang="en-US" altLang="zh-CN" sz="1100" dirty="0"/>
                <a:t>E: 3.5mm; </a:t>
              </a:r>
              <a:r>
                <a:rPr lang="en-US" altLang="zh-CN" sz="1100" dirty="0">
                  <a:sym typeface="Helvetica Neue"/>
                </a:rPr>
                <a:t>D: 4.5mm; </a:t>
              </a:r>
              <a:r>
                <a:rPr lang="en-US" altLang="zh-CN" sz="1100" dirty="0"/>
                <a:t>e: 0.5mm; e1:</a:t>
              </a:r>
              <a:r>
                <a:rPr lang="zh-CN" altLang="en-US" sz="1100" dirty="0"/>
                <a:t> </a:t>
              </a:r>
              <a:r>
                <a:rPr lang="en-US" altLang="zh-CN" sz="1100" dirty="0"/>
                <a:t>0.5mm </a:t>
              </a:r>
              <a:endParaRPr lang="en-US" altLang="zh-CN" sz="1100" dirty="0">
                <a:sym typeface="Helvetica Neue"/>
              </a:endParaRPr>
            </a:p>
          </p:txBody>
        </p:sp>
        <p:grpSp>
          <p:nvGrpSpPr>
            <p:cNvPr id="14" name="组合 13">
              <a:extLst>
                <a:ext uri="{FF2B5EF4-FFF2-40B4-BE49-F238E27FC236}">
                  <a16:creationId xmlns:a16="http://schemas.microsoft.com/office/drawing/2014/main" id="{62A039FE-EA90-4180-C66B-7BB92E8173BE}"/>
                </a:ext>
              </a:extLst>
            </p:cNvPr>
            <p:cNvGrpSpPr/>
            <p:nvPr/>
          </p:nvGrpSpPr>
          <p:grpSpPr>
            <a:xfrm>
              <a:off x="343026" y="4873930"/>
              <a:ext cx="990352" cy="1259123"/>
              <a:chOff x="7533071" y="4131979"/>
              <a:chExt cx="992941" cy="1334085"/>
            </a:xfrm>
          </p:grpSpPr>
          <p:pic>
            <p:nvPicPr>
              <p:cNvPr id="18" name="图片 17">
                <a:extLst>
                  <a:ext uri="{FF2B5EF4-FFF2-40B4-BE49-F238E27FC236}">
                    <a16:creationId xmlns:a16="http://schemas.microsoft.com/office/drawing/2014/main" id="{A86804AA-23DE-C311-D120-661C0EF0A0C3}"/>
                  </a:ext>
                </a:extLst>
              </p:cNvPr>
              <p:cNvPicPr>
                <a:picLocks noChangeAspect="1"/>
              </p:cNvPicPr>
              <p:nvPr/>
            </p:nvPicPr>
            <p:blipFill rotWithShape="1">
              <a:blip r:embed="rId8">
                <a:extLst>
                  <a:ext uri="{28A0092B-C50C-407E-A947-70E740481C1C}">
                    <a14:useLocalDpi xmlns:a14="http://schemas.microsoft.com/office/drawing/2010/main" val="0"/>
                  </a:ext>
                </a:extLst>
              </a:blip>
              <a:srcRect l="51641" t="27622" r="10560" b="29935"/>
              <a:stretch/>
            </p:blipFill>
            <p:spPr>
              <a:xfrm>
                <a:off x="7533071" y="4838321"/>
                <a:ext cx="992941" cy="627743"/>
              </a:xfrm>
              <a:prstGeom prst="rect">
                <a:avLst/>
              </a:prstGeom>
            </p:spPr>
          </p:pic>
          <p:pic>
            <p:nvPicPr>
              <p:cNvPr id="19" name="图片 18">
                <a:extLst>
                  <a:ext uri="{FF2B5EF4-FFF2-40B4-BE49-F238E27FC236}">
                    <a16:creationId xmlns:a16="http://schemas.microsoft.com/office/drawing/2014/main" id="{B32C746D-280A-411B-5AB3-B1133DCBB646}"/>
                  </a:ext>
                </a:extLst>
              </p:cNvPr>
              <p:cNvPicPr>
                <a:picLocks noChangeAspect="1"/>
              </p:cNvPicPr>
              <p:nvPr/>
            </p:nvPicPr>
            <p:blipFill rotWithShape="1">
              <a:blip r:embed="rId8">
                <a:extLst>
                  <a:ext uri="{28A0092B-C50C-407E-A947-70E740481C1C}">
                    <a14:useLocalDpi xmlns:a14="http://schemas.microsoft.com/office/drawing/2010/main" val="0"/>
                  </a:ext>
                </a:extLst>
              </a:blip>
              <a:srcRect l="12708" t="25996" r="52540" b="26688"/>
              <a:stretch/>
            </p:blipFill>
            <p:spPr>
              <a:xfrm>
                <a:off x="7609617" y="4131979"/>
                <a:ext cx="869772" cy="666774"/>
              </a:xfrm>
              <a:prstGeom prst="rect">
                <a:avLst/>
              </a:prstGeom>
            </p:spPr>
          </p:pic>
        </p:grpSp>
        <p:cxnSp>
          <p:nvCxnSpPr>
            <p:cNvPr id="17" name="原创设计师QQ598969553      _2">
              <a:extLst>
                <a:ext uri="{FF2B5EF4-FFF2-40B4-BE49-F238E27FC236}">
                  <a16:creationId xmlns:a16="http://schemas.microsoft.com/office/drawing/2014/main" id="{05B7A860-4E79-38BE-794A-C65370600442}"/>
                </a:ext>
              </a:extLst>
            </p:cNvPr>
            <p:cNvCxnSpPr>
              <a:cxnSpLocks/>
            </p:cNvCxnSpPr>
            <p:nvPr/>
          </p:nvCxnSpPr>
          <p:spPr>
            <a:xfrm>
              <a:off x="656159" y="4021055"/>
              <a:ext cx="338116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5684</TotalTime>
  <Words>1358</Words>
  <Application>Microsoft Office PowerPoint</Application>
  <PresentationFormat>全屏显示(16:9)</PresentationFormat>
  <Paragraphs>226</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Helvetica Neue</vt:lpstr>
      <vt:lpstr>华文细黑</vt:lpstr>
      <vt:lpstr>微软雅黑</vt:lpstr>
      <vt:lpstr>微软雅黑</vt:lpstr>
      <vt:lpstr>Arial</vt:lpstr>
      <vt:lpstr>Arial Narrow</vt:lpstr>
      <vt:lpstr>Calibri</vt:lpstr>
      <vt:lpstr>Impact</vt:lpstr>
      <vt:lpstr>Times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530</cp:revision>
  <dcterms:created xsi:type="dcterms:W3CDTF">2015-04-07T15:42:54Z</dcterms:created>
  <dcterms:modified xsi:type="dcterms:W3CDTF">2023-02-13T02:49:27Z</dcterms:modified>
</cp:coreProperties>
</file>