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444" r:id="rId2"/>
    <p:sldId id="452" r:id="rId3"/>
    <p:sldId id="446" r:id="rId4"/>
    <p:sldId id="440" r:id="rId5"/>
    <p:sldId id="448" r:id="rId6"/>
    <p:sldId id="432" r:id="rId7"/>
    <p:sldId id="449" r:id="rId8"/>
    <p:sldId id="451" r:id="rId9"/>
    <p:sldId id="437" r:id="rId10"/>
    <p:sldId id="431" r:id="rId11"/>
  </p:sldIdLst>
  <p:sldSz cx="9144000" cy="5143500" type="screen16x9"/>
  <p:notesSz cx="6858000" cy="9144000"/>
  <p:custDataLst>
    <p:tags r:id="rId14"/>
  </p:custDataLst>
  <p:defaultTex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2D49"/>
    <a:srgbClr val="C80D1F"/>
    <a:srgbClr val="E5472E"/>
    <a:srgbClr val="F8A90C"/>
    <a:srgbClr val="7F7F7F"/>
    <a:srgbClr val="232227"/>
    <a:srgbClr val="2D3E52"/>
    <a:srgbClr val="3A50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96" autoAdjust="0"/>
  </p:normalViewPr>
  <p:slideViewPr>
    <p:cSldViewPr snapToGrid="0">
      <p:cViewPr varScale="1">
        <p:scale>
          <a:sx n="110" d="100"/>
          <a:sy n="110" d="100"/>
        </p:scale>
        <p:origin x="686" y="67"/>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3C19865-0B95-4574-5B38-60ECB29657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E6C3989-E65B-890E-52D9-6A1174D68C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3C93F3-063C-4A14-A8D6-330BE16408C6}" type="datetimeFigureOut">
              <a:rPr lang="zh-CN" altLang="en-US" smtClean="0"/>
              <a:t>2023/2/21</a:t>
            </a:fld>
            <a:endParaRPr lang="zh-CN" altLang="en-US"/>
          </a:p>
        </p:txBody>
      </p:sp>
      <p:sp>
        <p:nvSpPr>
          <p:cNvPr id="4" name="页脚占位符 3">
            <a:extLst>
              <a:ext uri="{FF2B5EF4-FFF2-40B4-BE49-F238E27FC236}">
                <a16:creationId xmlns:a16="http://schemas.microsoft.com/office/drawing/2014/main" id="{83BD74C8-9BAD-2305-680F-AC608AE3D9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4F3D64B-BA4E-671F-2E33-645C0C9482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D66551-9502-4013-9C74-BB367046835A}" type="slidenum">
              <a:rPr lang="zh-CN" altLang="en-US" smtClean="0"/>
              <a:t>‹#›</a:t>
            </a:fld>
            <a:endParaRPr lang="zh-CN" altLang="en-US"/>
          </a:p>
        </p:txBody>
      </p:sp>
    </p:spTree>
    <p:extLst>
      <p:ext uri="{BB962C8B-B14F-4D97-AF65-F5344CB8AC3E}">
        <p14:creationId xmlns:p14="http://schemas.microsoft.com/office/powerpoint/2010/main" val="36635001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6B842EB-A00D-80FD-5714-B899DEF33A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D3F428B1-99BE-7F7B-EC80-A41F1C191BD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685754" eaLnBrk="1" fontAlgn="auto" hangingPunct="1">
              <a:spcBef>
                <a:spcPts val="0"/>
              </a:spcBef>
              <a:spcAft>
                <a:spcPts val="0"/>
              </a:spcAft>
              <a:defRPr sz="1200">
                <a:latin typeface="+mn-lt"/>
                <a:ea typeface="+mn-ea"/>
              </a:defRPr>
            </a:lvl1pPr>
          </a:lstStyle>
          <a:p>
            <a:pPr>
              <a:defRPr/>
            </a:pPr>
            <a:fld id="{881DF423-7018-4A8E-BD3D-AF1134789E63}" type="datetimeFigureOut">
              <a:rPr lang="zh-CN" altLang="en-US"/>
              <a:pPr>
                <a:defRPr/>
              </a:pPr>
              <a:t>2023/2/21</a:t>
            </a:fld>
            <a:endParaRPr lang="zh-CN" altLang="en-US"/>
          </a:p>
        </p:txBody>
      </p:sp>
      <p:sp>
        <p:nvSpPr>
          <p:cNvPr id="4" name="幻灯片图像占位符 3">
            <a:extLst>
              <a:ext uri="{FF2B5EF4-FFF2-40B4-BE49-F238E27FC236}">
                <a16:creationId xmlns:a16="http://schemas.microsoft.com/office/drawing/2014/main" id="{36EB4330-9950-9F7C-3EBC-D4ACE0EC8A2A}"/>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22F16838-1665-DB2B-09A7-876924AF1E8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E1CFDA88-EB22-6EF2-2512-48E895362D8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494B19C4-2069-2168-94C2-0209CA4FAD8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685754" eaLnBrk="1" fontAlgn="auto" hangingPunct="1">
              <a:spcBef>
                <a:spcPts val="0"/>
              </a:spcBef>
              <a:spcAft>
                <a:spcPts val="0"/>
              </a:spcAft>
              <a:defRPr sz="1200">
                <a:latin typeface="+mn-lt"/>
                <a:ea typeface="+mn-ea"/>
              </a:defRPr>
            </a:lvl1pPr>
          </a:lstStyle>
          <a:p>
            <a:pPr>
              <a:defRPr/>
            </a:pPr>
            <a:fld id="{B5015085-729D-44ED-A8C6-8D5B4E51B30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defTabSz="684213" rtl="0" eaLnBrk="0" fontAlgn="base" hangingPunct="0">
      <a:spcBef>
        <a:spcPct val="30000"/>
      </a:spcBef>
      <a:spcAft>
        <a:spcPct val="0"/>
      </a:spcAft>
      <a:defRPr sz="900" kern="1200">
        <a:solidFill>
          <a:schemeClr val="tx1"/>
        </a:solidFill>
        <a:latin typeface="+mn-lt"/>
        <a:ea typeface="+mn-ea"/>
        <a:cs typeface="+mn-cs"/>
      </a:defRPr>
    </a:lvl1pPr>
    <a:lvl2pPr marL="341313" algn="l" defTabSz="684213" rtl="0" eaLnBrk="0" fontAlgn="base" hangingPunct="0">
      <a:spcBef>
        <a:spcPct val="30000"/>
      </a:spcBef>
      <a:spcAft>
        <a:spcPct val="0"/>
      </a:spcAft>
      <a:defRPr sz="900" kern="1200">
        <a:solidFill>
          <a:schemeClr val="tx1"/>
        </a:solidFill>
        <a:latin typeface="+mn-lt"/>
        <a:ea typeface="+mn-ea"/>
        <a:cs typeface="+mn-cs"/>
      </a:defRPr>
    </a:lvl2pPr>
    <a:lvl3pPr marL="684213" algn="l" defTabSz="684213" rtl="0" eaLnBrk="0" fontAlgn="base" hangingPunct="0">
      <a:spcBef>
        <a:spcPct val="30000"/>
      </a:spcBef>
      <a:spcAft>
        <a:spcPct val="0"/>
      </a:spcAft>
      <a:defRPr sz="900" kern="1200">
        <a:solidFill>
          <a:schemeClr val="tx1"/>
        </a:solidFill>
        <a:latin typeface="+mn-lt"/>
        <a:ea typeface="+mn-ea"/>
        <a:cs typeface="+mn-cs"/>
      </a:defRPr>
    </a:lvl3pPr>
    <a:lvl4pPr marL="1027113" algn="l" defTabSz="684213" rtl="0" eaLnBrk="0" fontAlgn="base" hangingPunct="0">
      <a:spcBef>
        <a:spcPct val="30000"/>
      </a:spcBef>
      <a:spcAft>
        <a:spcPct val="0"/>
      </a:spcAft>
      <a:defRPr sz="900" kern="1200">
        <a:solidFill>
          <a:schemeClr val="tx1"/>
        </a:solidFill>
        <a:latin typeface="+mn-lt"/>
        <a:ea typeface="+mn-ea"/>
        <a:cs typeface="+mn-cs"/>
      </a:defRPr>
    </a:lvl4pPr>
    <a:lvl5pPr marL="1370013" algn="l" defTabSz="684213" rtl="0" eaLnBrk="0" fontAlgn="base" hangingPunct="0">
      <a:spcBef>
        <a:spcPct val="30000"/>
      </a:spcBef>
      <a:spcAft>
        <a:spcPct val="0"/>
      </a:spcAft>
      <a:defRPr sz="900" kern="1200">
        <a:solidFill>
          <a:schemeClr val="tx1"/>
        </a:solidFill>
        <a:latin typeface="+mn-lt"/>
        <a:ea typeface="+mn-ea"/>
        <a:cs typeface="+mn-cs"/>
      </a:defRPr>
    </a:lvl5pPr>
    <a:lvl6pPr marL="1714385" algn="l" defTabSz="685754" rtl="0" eaLnBrk="1" latinLnBrk="0" hangingPunct="1">
      <a:defRPr sz="900" kern="1200">
        <a:solidFill>
          <a:schemeClr val="tx1"/>
        </a:solidFill>
        <a:latin typeface="+mn-lt"/>
        <a:ea typeface="+mn-ea"/>
        <a:cs typeface="+mn-cs"/>
      </a:defRPr>
    </a:lvl6pPr>
    <a:lvl7pPr marL="2057263" algn="l" defTabSz="685754" rtl="0" eaLnBrk="1" latinLnBrk="0" hangingPunct="1">
      <a:defRPr sz="900" kern="1200">
        <a:solidFill>
          <a:schemeClr val="tx1"/>
        </a:solidFill>
        <a:latin typeface="+mn-lt"/>
        <a:ea typeface="+mn-ea"/>
        <a:cs typeface="+mn-cs"/>
      </a:defRPr>
    </a:lvl7pPr>
    <a:lvl8pPr marL="2400140" algn="l" defTabSz="685754" rtl="0" eaLnBrk="1" latinLnBrk="0" hangingPunct="1">
      <a:defRPr sz="900" kern="1200">
        <a:solidFill>
          <a:schemeClr val="tx1"/>
        </a:solidFill>
        <a:latin typeface="+mn-lt"/>
        <a:ea typeface="+mn-ea"/>
        <a:cs typeface="+mn-cs"/>
      </a:defRPr>
    </a:lvl8pPr>
    <a:lvl9pPr marL="2743017" algn="l" defTabSz="68575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DE1EE71C-4FB4-D428-CBA7-9B7A0CE62C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959FF724-ACCC-B334-80B9-9F59B7EB76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a:extLst>
              <a:ext uri="{FF2B5EF4-FFF2-40B4-BE49-F238E27FC236}">
                <a16:creationId xmlns:a16="http://schemas.microsoft.com/office/drawing/2014/main" id="{66391088-6D6D-E1E0-80F6-D6125A6FD915}"/>
              </a:ext>
            </a:extLst>
          </p:cNvPr>
          <p:cNvSpPr>
            <a:spLocks noGrp="1"/>
          </p:cNvSpPr>
          <p:nvPr>
            <p:ph type="sldNum" sz="quarter" idx="5"/>
          </p:nvPr>
        </p:nvSpPr>
        <p:spPr/>
        <p:txBody>
          <a:bodyPr/>
          <a:lstStyle/>
          <a:p>
            <a:pPr>
              <a:defRPr/>
            </a:pPr>
            <a:fld id="{6C360AC4-2FEA-4CC9-80F1-697E919F7159}" type="slidenum">
              <a:rPr lang="zh-CN" altLang="en-US" smtClean="0"/>
              <a:pPr>
                <a:defRPr/>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44B339A-EE12-AD3E-D684-93A3C0D316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1F0150F7-8FA7-D937-9DCF-A27C51AF36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2532" name="灯片编号占位符 3">
            <a:extLst>
              <a:ext uri="{FF2B5EF4-FFF2-40B4-BE49-F238E27FC236}">
                <a16:creationId xmlns:a16="http://schemas.microsoft.com/office/drawing/2014/main" id="{7DD6CCF2-6A50-3AFF-6E8A-AD7C8F8D594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89AE9E20-69A5-4E55-9B12-1E3A2808548F}"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10</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3D88E1E2-E095-6697-29F2-BB28553B87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a:extLst>
              <a:ext uri="{FF2B5EF4-FFF2-40B4-BE49-F238E27FC236}">
                <a16:creationId xmlns:a16="http://schemas.microsoft.com/office/drawing/2014/main" id="{E865A736-A7B3-E859-2659-8BF0014536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a:extLst>
              <a:ext uri="{FF2B5EF4-FFF2-40B4-BE49-F238E27FC236}">
                <a16:creationId xmlns:a16="http://schemas.microsoft.com/office/drawing/2014/main" id="{7C744E81-7F39-C661-B043-1F7D33E122E1}"/>
              </a:ext>
            </a:extLst>
          </p:cNvPr>
          <p:cNvSpPr>
            <a:spLocks noGrp="1"/>
          </p:cNvSpPr>
          <p:nvPr>
            <p:ph type="sldNum" sz="quarter" idx="5"/>
          </p:nvPr>
        </p:nvSpPr>
        <p:spPr/>
        <p:txBody>
          <a:bodyPr/>
          <a:lstStyle/>
          <a:p>
            <a:pPr>
              <a:defRPr/>
            </a:pPr>
            <a:fld id="{F80374C9-FA13-47D4-AB72-9DB66F8D76D4}" type="slidenum">
              <a:rPr lang="zh-CN" altLang="en-US" smtClean="0"/>
              <a:pPr>
                <a:defRPr/>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2DC988DC-D049-7398-6B16-CEB41AB862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D24CF513-519B-7278-EE43-7765DE9E52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0244" name="灯片编号占位符 3">
            <a:extLst>
              <a:ext uri="{FF2B5EF4-FFF2-40B4-BE49-F238E27FC236}">
                <a16:creationId xmlns:a16="http://schemas.microsoft.com/office/drawing/2014/main" id="{37AC7DBF-C55D-CF56-A059-257E4DE5E8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D06BB4F3-A666-43C6-9293-B5E4679C6F29}" type="slidenum">
              <a:rPr lang="en-US" altLang="zh-CN" sz="1200" smtClean="0">
                <a:latin typeface="Calibri" panose="020F0502020204030204" pitchFamily="34" charset="0"/>
              </a:rPr>
              <a:pPr defTabSz="684213" fontAlgn="base">
                <a:spcBef>
                  <a:spcPct val="0"/>
                </a:spcBef>
                <a:spcAft>
                  <a:spcPct val="0"/>
                </a:spcAft>
              </a:pPr>
              <a:t>3</a:t>
            </a:fld>
            <a:endParaRPr lang="en-US" altLang="zh-CN" sz="120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5F089B89-6257-A9EE-4CD4-77A430A285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A2070080-2C13-57A1-1BAF-211B027D57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2292" name="灯片编号占位符 3">
            <a:extLst>
              <a:ext uri="{FF2B5EF4-FFF2-40B4-BE49-F238E27FC236}">
                <a16:creationId xmlns:a16="http://schemas.microsoft.com/office/drawing/2014/main" id="{F6C1D07B-2A51-27A0-3F86-3C5367E9A5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2FBDF229-ABCA-498A-B69D-ECE1A9FFA288}" type="slidenum">
              <a:rPr lang="en-US" altLang="zh-CN" sz="1200" smtClean="0">
                <a:latin typeface="Calibri" panose="020F0502020204030204" pitchFamily="34" charset="0"/>
              </a:rPr>
              <a:pPr defTabSz="684213" fontAlgn="base">
                <a:spcBef>
                  <a:spcPct val="0"/>
                </a:spcBef>
                <a:spcAft>
                  <a:spcPct val="0"/>
                </a:spcAft>
              </a:pPr>
              <a:t>4</a:t>
            </a:fld>
            <a:endParaRPr lang="en-US" altLang="zh-CN" sz="120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5F089B89-6257-A9EE-4CD4-77A430A285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A2070080-2C13-57A1-1BAF-211B027D57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2292" name="灯片编号占位符 3">
            <a:extLst>
              <a:ext uri="{FF2B5EF4-FFF2-40B4-BE49-F238E27FC236}">
                <a16:creationId xmlns:a16="http://schemas.microsoft.com/office/drawing/2014/main" id="{F6C1D07B-2A51-27A0-3F86-3C5367E9A5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2FBDF229-ABCA-498A-B69D-ECE1A9FFA288}" type="slidenum">
              <a:rPr lang="en-US" altLang="zh-CN" sz="1200" smtClean="0">
                <a:latin typeface="Calibri" panose="020F0502020204030204" pitchFamily="34" charset="0"/>
              </a:rPr>
              <a:pPr defTabSz="684213" fontAlgn="base">
                <a:spcBef>
                  <a:spcPct val="0"/>
                </a:spcBef>
                <a:spcAft>
                  <a:spcPct val="0"/>
                </a:spcAft>
              </a:pPr>
              <a:t>5</a:t>
            </a:fld>
            <a:endParaRPr lang="en-US" altLang="zh-CN" sz="1200">
              <a:latin typeface="Calibri" panose="020F0502020204030204" pitchFamily="34" charset="0"/>
            </a:endParaRPr>
          </a:p>
        </p:txBody>
      </p:sp>
    </p:spTree>
    <p:extLst>
      <p:ext uri="{BB962C8B-B14F-4D97-AF65-F5344CB8AC3E}">
        <p14:creationId xmlns:p14="http://schemas.microsoft.com/office/powerpoint/2010/main" val="4212387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BE17343C-E8E4-D3F1-E254-E2A3BEE735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灯片编号占位符 3">
            <a:extLst>
              <a:ext uri="{FF2B5EF4-FFF2-40B4-BE49-F238E27FC236}">
                <a16:creationId xmlns:a16="http://schemas.microsoft.com/office/drawing/2014/main" id="{BF7B324D-49EE-1F76-D6C4-BF7D144B37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CD353B91-C421-4032-9101-8DF10DDA5CE8}"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6</a:t>
            </a:fld>
            <a:endParaRPr lang="zh-CN" altLang="en-US" sz="1200">
              <a:latin typeface="Calibri" panose="020F0502020204030204" pitchFamily="34" charset="0"/>
              <a:ea typeface="宋体" panose="02010600030101010101" pitchFamily="2" charset="-122"/>
            </a:endParaRPr>
          </a:p>
        </p:txBody>
      </p:sp>
      <p:sp>
        <p:nvSpPr>
          <p:cNvPr id="2" name="备注占位符 1">
            <a:extLst>
              <a:ext uri="{FF2B5EF4-FFF2-40B4-BE49-F238E27FC236}">
                <a16:creationId xmlns:a16="http://schemas.microsoft.com/office/drawing/2014/main" id="{2FB95B81-4A4A-F6D7-42FE-13BA5AAA404D}"/>
              </a:ext>
            </a:extLst>
          </p:cNvPr>
          <p:cNvSpPr>
            <a:spLocks noGrp="1"/>
          </p:cNvSpPr>
          <p:nvPr>
            <p:ph type="body" sz="quarter" idx="3"/>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BE17343C-E8E4-D3F1-E254-E2A3BEE735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灯片编号占位符 3">
            <a:extLst>
              <a:ext uri="{FF2B5EF4-FFF2-40B4-BE49-F238E27FC236}">
                <a16:creationId xmlns:a16="http://schemas.microsoft.com/office/drawing/2014/main" id="{BF7B324D-49EE-1F76-D6C4-BF7D144B37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CD353B91-C421-4032-9101-8DF10DDA5CE8}"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7</a:t>
            </a:fld>
            <a:endParaRPr lang="zh-CN" altLang="en-US" sz="1200">
              <a:latin typeface="Calibri" panose="020F0502020204030204" pitchFamily="34" charset="0"/>
              <a:ea typeface="宋体" panose="02010600030101010101" pitchFamily="2" charset="-122"/>
            </a:endParaRPr>
          </a:p>
        </p:txBody>
      </p:sp>
      <p:sp>
        <p:nvSpPr>
          <p:cNvPr id="2" name="备注占位符 1">
            <a:extLst>
              <a:ext uri="{FF2B5EF4-FFF2-40B4-BE49-F238E27FC236}">
                <a16:creationId xmlns:a16="http://schemas.microsoft.com/office/drawing/2014/main" id="{2FB95B81-4A4A-F6D7-42FE-13BA5AAA404D}"/>
              </a:ext>
            </a:extLst>
          </p:cNvPr>
          <p:cNvSpPr>
            <a:spLocks noGrp="1"/>
          </p:cNvSpPr>
          <p:nvPr>
            <p:ph type="body" sz="quarter" idx="3"/>
          </p:nvPr>
        </p:nvSpPr>
        <p:spPr/>
        <p:txBody>
          <a:bodyPr/>
          <a:lstStyle/>
          <a:p>
            <a:endParaRPr lang="zh-CN" altLang="en-US" dirty="0"/>
          </a:p>
        </p:txBody>
      </p:sp>
    </p:spTree>
    <p:extLst>
      <p:ext uri="{BB962C8B-B14F-4D97-AF65-F5344CB8AC3E}">
        <p14:creationId xmlns:p14="http://schemas.microsoft.com/office/powerpoint/2010/main" val="1197273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0DB88D3A-F8AA-F4A3-6809-4C6E582167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CF48984E-351D-9ACF-7DAE-DDD85A0496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4340" name="灯片编号占位符 3">
            <a:extLst>
              <a:ext uri="{FF2B5EF4-FFF2-40B4-BE49-F238E27FC236}">
                <a16:creationId xmlns:a16="http://schemas.microsoft.com/office/drawing/2014/main" id="{08F19684-591E-F3E4-D015-E2FFBBA8FE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AD97EE69-BDD7-4848-ABD5-620DCDAD5EEC}" type="slidenum">
              <a:rPr lang="en-US" altLang="zh-CN" sz="1200" smtClean="0">
                <a:latin typeface="Calibri" panose="020F0502020204030204" pitchFamily="34" charset="0"/>
              </a:rPr>
              <a:pPr defTabSz="684213" fontAlgn="base">
                <a:spcBef>
                  <a:spcPct val="0"/>
                </a:spcBef>
                <a:spcAft>
                  <a:spcPct val="0"/>
                </a:spcAft>
              </a:pPr>
              <a:t>8</a:t>
            </a:fld>
            <a:endParaRPr lang="en-US" altLang="zh-CN" sz="120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94401527-E141-A1BF-C3A2-40112DD1B1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a:extLst>
              <a:ext uri="{FF2B5EF4-FFF2-40B4-BE49-F238E27FC236}">
                <a16:creationId xmlns:a16="http://schemas.microsoft.com/office/drawing/2014/main" id="{0D409D42-806C-DA72-31D0-0439CD044E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0484" name="灯片编号占位符 3">
            <a:extLst>
              <a:ext uri="{FF2B5EF4-FFF2-40B4-BE49-F238E27FC236}">
                <a16:creationId xmlns:a16="http://schemas.microsoft.com/office/drawing/2014/main" id="{CAFC6043-BF6D-A62F-5DC3-011C23652B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1B3D17D1-7C70-4DC7-A29C-55375C467B17}" type="slidenum">
              <a:rPr lang="en-US" altLang="zh-CN" sz="1200" smtClean="0">
                <a:latin typeface="Calibri" panose="020F0502020204030204" pitchFamily="34" charset="0"/>
              </a:rPr>
              <a:pPr defTabSz="684213" fontAlgn="base">
                <a:spcBef>
                  <a:spcPct val="0"/>
                </a:spcBef>
                <a:spcAft>
                  <a:spcPct val="0"/>
                </a:spcAft>
              </a:pPr>
              <a:t>9</a:t>
            </a:fld>
            <a:endParaRPr lang="en-US" altLang="zh-CN"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4D48401-BDF2-1E7A-CEF0-F71AB78B9376}"/>
              </a:ext>
            </a:extLst>
          </p:cNvPr>
          <p:cNvSpPr/>
          <p:nvPr userDrawn="1"/>
        </p:nvSpPr>
        <p:spPr>
          <a:xfrm>
            <a:off x="0" y="414338"/>
            <a:ext cx="420688" cy="427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a:extLst>
              <a:ext uri="{FF2B5EF4-FFF2-40B4-BE49-F238E27FC236}">
                <a16:creationId xmlns:a16="http://schemas.microsoft.com/office/drawing/2014/main" id="{F2F78E84-D282-7802-A8D9-71C685357F99}"/>
              </a:ext>
            </a:extLst>
          </p:cNvPr>
          <p:cNvSpPr/>
          <p:nvPr userDrawn="1"/>
        </p:nvSpPr>
        <p:spPr>
          <a:xfrm>
            <a:off x="454025" y="414338"/>
            <a:ext cx="85725" cy="427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1">
            <a:extLst>
              <a:ext uri="{FF2B5EF4-FFF2-40B4-BE49-F238E27FC236}">
                <a16:creationId xmlns:a16="http://schemas.microsoft.com/office/drawing/2014/main" id="{5531E1ED-1D7C-F6AA-64DE-17393738ADDA}"/>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9B1179C6-A434-BDD7-20AC-583BFD6B7501}"/>
              </a:ext>
            </a:extLst>
          </p:cNvPr>
          <p:cNvSpPr>
            <a:spLocks noGrp="1"/>
          </p:cNvSpPr>
          <p:nvPr>
            <p:ph type="ftr" sz="quarter" idx="11"/>
          </p:nvPr>
        </p:nvSpPr>
        <p:spPr/>
        <p:txBody>
          <a:bodyPr/>
          <a:lstStyle/>
          <a:p>
            <a:pPr>
              <a:defRPr/>
            </a:pPr>
            <a:r>
              <a:rPr lang="en-US" altLang="zh-CN" dirty="0"/>
              <a:t>Shenzhen Soundec Technology Co., Ltd</a:t>
            </a:r>
            <a:endParaRPr lang="zh-CN" altLang="en-US" dirty="0"/>
          </a:p>
        </p:txBody>
      </p:sp>
      <p:sp>
        <p:nvSpPr>
          <p:cNvPr id="9" name="灯片编号占位符 8">
            <a:extLst>
              <a:ext uri="{FF2B5EF4-FFF2-40B4-BE49-F238E27FC236}">
                <a16:creationId xmlns:a16="http://schemas.microsoft.com/office/drawing/2014/main" id="{DF2671B8-D5E5-C871-FA1E-2B4F4B21512C}"/>
              </a:ext>
            </a:extLst>
          </p:cNvPr>
          <p:cNvSpPr>
            <a:spLocks noGrp="1"/>
          </p:cNvSpPr>
          <p:nvPr>
            <p:ph type="sldNum" sz="quarter" idx="12"/>
          </p:nvPr>
        </p:nvSpPr>
        <p:spPr/>
        <p:txBody>
          <a:bodyPr/>
          <a:lstStyle/>
          <a:p>
            <a:pPr>
              <a:defRPr/>
            </a:pPr>
            <a:fld id="{84543B02-B5C3-48B4-A10E-C9FED9D43D25}" type="slidenum">
              <a:rPr lang="zh-CN" altLang="en-US" smtClean="0"/>
              <a:pPr>
                <a:defRPr/>
              </a:pPr>
              <a:t>‹#›</a:t>
            </a:fld>
            <a:endParaRPr lang="zh-CN" altLang="en-US" dirty="0"/>
          </a:p>
        </p:txBody>
      </p:sp>
    </p:spTree>
    <p:extLst>
      <p:ext uri="{BB962C8B-B14F-4D97-AF65-F5344CB8AC3E}">
        <p14:creationId xmlns:p14="http://schemas.microsoft.com/office/powerpoint/2010/main" val="83636433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92EF34-8312-4208-F672-9179A10C9BDA}"/>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F521B6DE-A5A1-01EC-6C52-A08C6F5E4911}"/>
              </a:ext>
            </a:extLst>
          </p:cNvPr>
          <p:cNvSpPr>
            <a:spLocks noGrp="1"/>
          </p:cNvSpPr>
          <p:nvPr>
            <p:ph type="ftr" sz="quarter" idx="11"/>
          </p:nvPr>
        </p:nvSpPr>
        <p:spPr/>
        <p:txBody>
          <a:bodyPr/>
          <a:lstStyle/>
          <a:p>
            <a:pPr>
              <a:defRPr/>
            </a:pPr>
            <a:r>
              <a:rPr lang="en-US" altLang="zh-CN" dirty="0"/>
              <a:t>Shenzhen Soundec Technology Co., Ltd</a:t>
            </a:r>
            <a:endParaRPr lang="zh-CN" altLang="en-US" dirty="0"/>
          </a:p>
        </p:txBody>
      </p:sp>
      <p:sp>
        <p:nvSpPr>
          <p:cNvPr id="4" name="灯片编号占位符 3">
            <a:extLst>
              <a:ext uri="{FF2B5EF4-FFF2-40B4-BE49-F238E27FC236}">
                <a16:creationId xmlns:a16="http://schemas.microsoft.com/office/drawing/2014/main" id="{AF55F5E8-08A5-C81F-960E-1F7C4A8B7AD0}"/>
              </a:ext>
            </a:extLst>
          </p:cNvPr>
          <p:cNvSpPr>
            <a:spLocks noGrp="1"/>
          </p:cNvSpPr>
          <p:nvPr>
            <p:ph type="sldNum" sz="quarter" idx="12"/>
          </p:nvPr>
        </p:nvSpPr>
        <p:spPr/>
        <p:txBody>
          <a:bodyPr/>
          <a:lstStyle/>
          <a:p>
            <a:pPr>
              <a:defRPr/>
            </a:pPr>
            <a:fld id="{84543B02-B5C3-48B4-A10E-C9FED9D43D25}" type="slidenum">
              <a:rPr lang="zh-CN" altLang="en-US" smtClean="0"/>
              <a:pPr>
                <a:defRPr/>
              </a:pPr>
              <a:t>‹#›</a:t>
            </a:fld>
            <a:endParaRPr lang="zh-CN" altLang="en-US" dirty="0"/>
          </a:p>
        </p:txBody>
      </p:sp>
    </p:spTree>
    <p:extLst>
      <p:ext uri="{BB962C8B-B14F-4D97-AF65-F5344CB8AC3E}">
        <p14:creationId xmlns:p14="http://schemas.microsoft.com/office/powerpoint/2010/main" val="16026990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3E4F9B76-5C4F-AB8B-752D-6CBFDBE707D1}"/>
              </a:ext>
            </a:extLst>
          </p:cNvPr>
          <p:cNvSpPr>
            <a:spLocks noGrp="1"/>
          </p:cNvSpPr>
          <p:nvPr>
            <p:ph type="dt" sz="half" idx="10"/>
          </p:nvPr>
        </p:nvSpPr>
        <p:spPr/>
        <p:txBody>
          <a:bodyPr/>
          <a:lstStyle/>
          <a:p>
            <a:pPr>
              <a:defRPr/>
            </a:pPr>
            <a:r>
              <a:rPr lang="en-US" altLang="zh-CN"/>
              <a:t>2022/9/9</a:t>
            </a:r>
            <a:endParaRPr lang="zh-CN" altLang="en-US" dirty="0"/>
          </a:p>
        </p:txBody>
      </p:sp>
      <p:sp>
        <p:nvSpPr>
          <p:cNvPr id="6" name="页脚占位符 5">
            <a:extLst>
              <a:ext uri="{FF2B5EF4-FFF2-40B4-BE49-F238E27FC236}">
                <a16:creationId xmlns:a16="http://schemas.microsoft.com/office/drawing/2014/main" id="{7F894F71-CA00-CA95-AB50-2B0B4A0FF9EC}"/>
              </a:ext>
            </a:extLst>
          </p:cNvPr>
          <p:cNvSpPr>
            <a:spLocks noGrp="1"/>
          </p:cNvSpPr>
          <p:nvPr>
            <p:ph type="ftr" sz="quarter" idx="11"/>
          </p:nvPr>
        </p:nvSpPr>
        <p:spPr/>
        <p:txBody>
          <a:bodyPr/>
          <a:lstStyle/>
          <a:p>
            <a:pPr>
              <a:defRPr/>
            </a:pPr>
            <a:r>
              <a:rPr lang="en-US" altLang="zh-CN" dirty="0"/>
              <a:t>Shenzhen Soundec Technology Co., Ltd</a:t>
            </a:r>
            <a:endParaRPr lang="zh-CN" altLang="en-US" dirty="0"/>
          </a:p>
        </p:txBody>
      </p:sp>
      <p:sp>
        <p:nvSpPr>
          <p:cNvPr id="7" name="灯片编号占位符 6">
            <a:extLst>
              <a:ext uri="{FF2B5EF4-FFF2-40B4-BE49-F238E27FC236}">
                <a16:creationId xmlns:a16="http://schemas.microsoft.com/office/drawing/2014/main" id="{5947AC0B-9E11-B957-B97E-B4BC03457149}"/>
              </a:ext>
            </a:extLst>
          </p:cNvPr>
          <p:cNvSpPr>
            <a:spLocks noGrp="1"/>
          </p:cNvSpPr>
          <p:nvPr>
            <p:ph type="sldNum" sz="quarter" idx="12"/>
          </p:nvPr>
        </p:nvSpPr>
        <p:spPr/>
        <p:txBody>
          <a:bodyPr/>
          <a:lstStyle/>
          <a:p>
            <a:pPr>
              <a:defRPr/>
            </a:pPr>
            <a:fld id="{84543B02-B5C3-48B4-A10E-C9FED9D43D25}" type="slidenum">
              <a:rPr lang="zh-CN" altLang="en-US" smtClean="0"/>
              <a:pPr>
                <a:defRPr/>
              </a:pPr>
              <a:t>‹#›</a:t>
            </a:fld>
            <a:endParaRPr lang="zh-CN" altLang="en-US" dirty="0"/>
          </a:p>
        </p:txBody>
      </p:sp>
    </p:spTree>
    <p:extLst>
      <p:ext uri="{BB962C8B-B14F-4D97-AF65-F5344CB8AC3E}">
        <p14:creationId xmlns:p14="http://schemas.microsoft.com/office/powerpoint/2010/main" val="6091397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4FDC83C-2AD8-E757-F1B7-C5F36B988781}"/>
              </a:ext>
            </a:extLst>
          </p:cNvPr>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2">
            <a:extLst>
              <a:ext uri="{FF2B5EF4-FFF2-40B4-BE49-F238E27FC236}">
                <a16:creationId xmlns:a16="http://schemas.microsoft.com/office/drawing/2014/main" id="{C97ABCAD-E44F-354D-05F7-A74B5E9D1F6C}"/>
              </a:ext>
            </a:extLst>
          </p:cNvPr>
          <p:cNvSpPr>
            <a:spLocks noGrp="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a:extLst>
              <a:ext uri="{FF2B5EF4-FFF2-40B4-BE49-F238E27FC236}">
                <a16:creationId xmlns:a16="http://schemas.microsoft.com/office/drawing/2014/main" id="{1F0D7C02-A348-6D9E-9A07-1B976AE98641}"/>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r>
              <a:rPr lang="en-US" altLang="zh-CN"/>
              <a:t>2022/9/9</a:t>
            </a:r>
            <a:endParaRPr lang="zh-CN" altLang="en-US" dirty="0"/>
          </a:p>
        </p:txBody>
      </p:sp>
      <p:sp>
        <p:nvSpPr>
          <p:cNvPr id="5" name="Footer Placeholder 4">
            <a:extLst>
              <a:ext uri="{FF2B5EF4-FFF2-40B4-BE49-F238E27FC236}">
                <a16:creationId xmlns:a16="http://schemas.microsoft.com/office/drawing/2014/main" id="{A6026494-9BDA-A958-7636-0BB362DD98D9}"/>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r>
              <a:rPr lang="en-US" altLang="zh-CN" dirty="0"/>
              <a:t>Shenzhen Soundec Technology Co., Ltd</a:t>
            </a:r>
            <a:endParaRPr lang="zh-CN" altLang="en-US" dirty="0"/>
          </a:p>
        </p:txBody>
      </p:sp>
      <p:sp>
        <p:nvSpPr>
          <p:cNvPr id="6" name="Slide Number Placeholder 5">
            <a:extLst>
              <a:ext uri="{FF2B5EF4-FFF2-40B4-BE49-F238E27FC236}">
                <a16:creationId xmlns:a16="http://schemas.microsoft.com/office/drawing/2014/main" id="{97069718-ACB0-BC63-D3A7-0E7D9B83C9D5}"/>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fld id="{84543B02-B5C3-48B4-A10E-C9FED9D43D25}" type="slidenum">
              <a:rPr lang="zh-CN" altLang="en-US"/>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6" r:id="rId3"/>
  </p:sldLayoutIdLst>
  <p:hf hdr="0"/>
  <p:txStyles>
    <p:titleStyle>
      <a:lvl1pPr algn="l" defTabSz="685800" rtl="0" eaLnBrk="0" fontAlgn="base" hangingPunct="0">
        <a:lnSpc>
          <a:spcPct val="90000"/>
        </a:lnSpc>
        <a:spcBef>
          <a:spcPct val="0"/>
        </a:spcBef>
        <a:spcAft>
          <a:spcPct val="0"/>
        </a:spcAft>
        <a:defRPr sz="3300" kern="1200">
          <a:solidFill>
            <a:schemeClr val="tx1"/>
          </a:solidFill>
          <a:latin typeface="华文细黑" panose="02010600040101010101" pitchFamily="2" charset="-122"/>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5pPr>
      <a:lvl6pPr marL="4572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6pPr>
      <a:lvl7pPr marL="9144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7pPr>
      <a:lvl8pPr marL="13716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8pPr>
      <a:lvl9pPr marL="18288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华文细黑" panose="02010600040101010101" pitchFamily="2" charset="-122"/>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华文细黑" panose="02010600040101010101" pitchFamily="2" charset="-122"/>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华文细黑" panose="02010600040101010101" pitchFamily="2" charset="-122"/>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6.JPG"/><Relationship Id="rId12" Type="http://schemas.openxmlformats.org/officeDocument/2006/relationships/image" Target="../media/image20.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jpe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jpeg"/><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jpg"/><Relationship Id="rId4" Type="http://schemas.openxmlformats.org/officeDocument/2006/relationships/image" Target="../media/image21.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原创设计师QQ598969553      _1">
            <a:extLst>
              <a:ext uri="{FF2B5EF4-FFF2-40B4-BE49-F238E27FC236}">
                <a16:creationId xmlns:a16="http://schemas.microsoft.com/office/drawing/2014/main" id="{78655E3B-FF87-0ED7-9D93-44F69D03E9EF}"/>
              </a:ext>
            </a:extLst>
          </p:cNvPr>
          <p:cNvSpPr>
            <a:spLocks noGrp="1" noSelect="1" noRot="1" noChangeAspect="1" noMove="1" noResize="1" noChangeShapeType="1" noTextEdit="1"/>
          </p:cNvSpPr>
          <p:nvPr/>
        </p:nvSpPr>
        <p:spPr bwMode="auto">
          <a:xfrm>
            <a:off x="0" y="-7938"/>
            <a:ext cx="2555875" cy="5159376"/>
          </a:xfrm>
          <a:custGeom>
            <a:avLst/>
            <a:gdLst>
              <a:gd name="T0" fmla="*/ 0 w 1624"/>
              <a:gd name="T1" fmla="*/ 0 h 3250"/>
              <a:gd name="T2" fmla="*/ 2147483646 w 1624"/>
              <a:gd name="T3" fmla="*/ 2147483646 h 3250"/>
              <a:gd name="T4" fmla="*/ 0 w 1624"/>
              <a:gd name="T5" fmla="*/ 2147483646 h 3250"/>
              <a:gd name="T6" fmla="*/ 0 w 1624"/>
              <a:gd name="T7" fmla="*/ 0 h 3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 h="3250">
                <a:moveTo>
                  <a:pt x="0" y="0"/>
                </a:moveTo>
                <a:lnTo>
                  <a:pt x="1624" y="1625"/>
                </a:lnTo>
                <a:lnTo>
                  <a:pt x="0" y="32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12700" cap="flat">
                <a:solidFill>
                  <a:srgbClr val="000000"/>
                </a:solidFill>
                <a:prstDash val="solid"/>
                <a:miter lim="800000"/>
                <a:headEnd/>
                <a:tailEnd/>
              </a14:hiddenLine>
            </a:ext>
          </a:extLst>
        </p:spPr>
        <p:txBody>
          <a:bodyPr/>
          <a:lstStyle/>
          <a:p>
            <a:endParaRPr lang="zh-CN" altLang="en-US"/>
          </a:p>
        </p:txBody>
      </p:sp>
      <p:sp>
        <p:nvSpPr>
          <p:cNvPr id="55" name="原创设计师QQ598969553      _2">
            <a:extLst>
              <a:ext uri="{FF2B5EF4-FFF2-40B4-BE49-F238E27FC236}">
                <a16:creationId xmlns:a16="http://schemas.microsoft.com/office/drawing/2014/main" id="{5B1942EF-896D-4788-4E87-13E3F1508A70}"/>
              </a:ext>
            </a:extLst>
          </p:cNvPr>
          <p:cNvSpPr>
            <a:spLocks noGrp="1" noSelect="1" noRot="1" noChangeAspect="1" noMove="1" noResize="1" noChangeShapeType="1" noTextEdit="1"/>
          </p:cNvSpPr>
          <p:nvPr/>
        </p:nvSpPr>
        <p:spPr bwMode="auto">
          <a:xfrm>
            <a:off x="0" y="2133600"/>
            <a:ext cx="438150" cy="876300"/>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a:lstStyle/>
          <a:p>
            <a:pPr>
              <a:defRPr/>
            </a:pPr>
            <a:endParaRPr lang="zh-CN" altLang="en-US"/>
          </a:p>
        </p:txBody>
      </p:sp>
      <p:sp>
        <p:nvSpPr>
          <p:cNvPr id="56" name="原创设计师QQ598969553      _3">
            <a:extLst>
              <a:ext uri="{FF2B5EF4-FFF2-40B4-BE49-F238E27FC236}">
                <a16:creationId xmlns:a16="http://schemas.microsoft.com/office/drawing/2014/main" id="{458F4508-06E4-C8F2-4AA7-83B440A6D38C}"/>
              </a:ext>
            </a:extLst>
          </p:cNvPr>
          <p:cNvSpPr>
            <a:spLocks noGrp="1" noSelect="1" noRot="1" noChangeAspect="1" noMove="1" noResize="1" noChangeShapeType="1" noTextEdit="1"/>
          </p:cNvSpPr>
          <p:nvPr/>
        </p:nvSpPr>
        <p:spPr bwMode="auto">
          <a:xfrm>
            <a:off x="1965325" y="1562100"/>
            <a:ext cx="581025" cy="1158875"/>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noFill/>
          <a:ln w="6350" cap="flat">
            <a:solidFill>
              <a:schemeClr val="tx1">
                <a:lumMod val="75000"/>
                <a:lumOff val="25000"/>
              </a:schemeClr>
            </a:solidFill>
            <a:prstDash val="solid"/>
            <a:miter lim="800000"/>
          </a:ln>
        </p:spPr>
        <p:txBody>
          <a:bodyPr/>
          <a:lstStyle/>
          <a:p>
            <a:pPr>
              <a:defRPr/>
            </a:pPr>
            <a:endParaRPr lang="zh-CN" altLang="en-US"/>
          </a:p>
        </p:txBody>
      </p:sp>
      <p:sp>
        <p:nvSpPr>
          <p:cNvPr id="57" name="原创设计师QQ598969553      _4">
            <a:extLst>
              <a:ext uri="{FF2B5EF4-FFF2-40B4-BE49-F238E27FC236}">
                <a16:creationId xmlns:a16="http://schemas.microsoft.com/office/drawing/2014/main" id="{F74E3D70-CCC1-8E06-909F-C75CD26CB502}"/>
              </a:ext>
            </a:extLst>
          </p:cNvPr>
          <p:cNvSpPr>
            <a:spLocks noGrp="1" noSelect="1" noRot="1" noChangeAspect="1" noMove="1" noResize="1" noChangeShapeType="1" noTextEdit="1"/>
          </p:cNvSpPr>
          <p:nvPr/>
        </p:nvSpPr>
        <p:spPr bwMode="auto">
          <a:xfrm>
            <a:off x="2222500" y="2090738"/>
            <a:ext cx="471488" cy="944562"/>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原创设计师QQ598969553      _5">
            <a:extLst>
              <a:ext uri="{FF2B5EF4-FFF2-40B4-BE49-F238E27FC236}">
                <a16:creationId xmlns:a16="http://schemas.microsoft.com/office/drawing/2014/main" id="{366EE7E6-D304-B642-F1E9-7D94240E85B9}"/>
              </a:ext>
            </a:extLst>
          </p:cNvPr>
          <p:cNvSpPr>
            <a:spLocks noChangeArrowheads="1"/>
          </p:cNvSpPr>
          <p:nvPr/>
        </p:nvSpPr>
        <p:spPr bwMode="auto">
          <a:xfrm>
            <a:off x="3492500" y="2054225"/>
            <a:ext cx="5245026" cy="553998"/>
          </a:xfrm>
          <a:prstGeom prst="rect">
            <a:avLst/>
          </a:prstGeom>
          <a:noFill/>
          <a:ln>
            <a:noFill/>
          </a:ln>
        </p:spPr>
        <p:txBody>
          <a:bodyPr wrap="none" lIns="0" tIns="0" rIns="0" bIns="0">
            <a:spAutoFit/>
          </a:bodyPr>
          <a:lstStyle/>
          <a:p>
            <a:pPr>
              <a:defRPr/>
            </a:pPr>
            <a:r>
              <a:rPr lang="en-US" altLang="zh-CN" sz="3600" dirty="0">
                <a:solidFill>
                  <a:schemeClr val="tx1">
                    <a:lumMod val="75000"/>
                    <a:lumOff val="25000"/>
                  </a:schemeClr>
                </a:solidFill>
                <a:latin typeface="Arial Narrow" panose="020B0606020202030204" pitchFamily="34" charset="0"/>
                <a:ea typeface="微软雅黑" pitchFamily="34" charset="-122"/>
                <a:cs typeface="宋体" pitchFamily="2" charset="-122"/>
              </a:rPr>
              <a:t>SNC8600 Audio DSP SoC  </a:t>
            </a:r>
            <a:r>
              <a:rPr lang="en-US" altLang="zh-CN" sz="1600" i="1" dirty="0">
                <a:solidFill>
                  <a:schemeClr val="tx1">
                    <a:lumMod val="75000"/>
                    <a:lumOff val="25000"/>
                  </a:schemeClr>
                </a:solidFill>
                <a:latin typeface="Arial Narrow" panose="020B0606020202030204" pitchFamily="34" charset="0"/>
                <a:ea typeface="微软雅黑" pitchFamily="34" charset="-122"/>
                <a:cs typeface="宋体" pitchFamily="2" charset="-122"/>
              </a:rPr>
              <a:t>V1.7_en</a:t>
            </a:r>
            <a:endParaRPr lang="en-US" altLang="zh-CN" sz="3600" i="1" dirty="0">
              <a:solidFill>
                <a:schemeClr val="tx1">
                  <a:lumMod val="75000"/>
                  <a:lumOff val="25000"/>
                </a:schemeClr>
              </a:solidFill>
              <a:latin typeface="Arial Narrow" panose="020B0606020202030204" pitchFamily="34" charset="0"/>
              <a:ea typeface="微软雅黑" pitchFamily="34" charset="-122"/>
              <a:cs typeface="宋体" pitchFamily="2" charset="-122"/>
            </a:endParaRPr>
          </a:p>
        </p:txBody>
      </p:sp>
      <p:sp>
        <p:nvSpPr>
          <p:cNvPr id="60" name="原创设计师QQ598969553      _7">
            <a:extLst>
              <a:ext uri="{FF2B5EF4-FFF2-40B4-BE49-F238E27FC236}">
                <a16:creationId xmlns:a16="http://schemas.microsoft.com/office/drawing/2014/main" id="{83E576AF-A454-BC6A-1BD8-09DB04B3825E}"/>
              </a:ext>
            </a:extLst>
          </p:cNvPr>
          <p:cNvSpPr>
            <a:spLocks noChangeShapeType="1"/>
          </p:cNvSpPr>
          <p:nvPr/>
        </p:nvSpPr>
        <p:spPr bwMode="auto">
          <a:xfrm>
            <a:off x="3490913" y="3081338"/>
            <a:ext cx="2952750" cy="0"/>
          </a:xfrm>
          <a:prstGeom prst="line">
            <a:avLst/>
          </a:prstGeom>
          <a:noFill/>
          <a:ln w="6350">
            <a:solidFill>
              <a:schemeClr val="tx1">
                <a:lumMod val="75000"/>
                <a:lumOff val="25000"/>
              </a:schemeClr>
            </a:solidFill>
            <a:round/>
          </a:ln>
          <a:effectLst/>
        </p:spPr>
        <p:txBody>
          <a:bodyPr/>
          <a:lstStyle/>
          <a:p>
            <a:pPr>
              <a:defRPr/>
            </a:pPr>
            <a:endParaRPr lang="zh-CN" altLang="en-US">
              <a:ln>
                <a:solidFill>
                  <a:schemeClr val="tx1">
                    <a:lumMod val="75000"/>
                    <a:lumOff val="25000"/>
                  </a:schemeClr>
                </a:solidFill>
              </a:ln>
              <a:solidFill>
                <a:srgbClr val="000000"/>
              </a:solidFill>
              <a:latin typeface="Arial" pitchFamily="34" charset="0"/>
            </a:endParaRPr>
          </a:p>
        </p:txBody>
      </p:sp>
      <p:sp>
        <p:nvSpPr>
          <p:cNvPr id="61" name="原创设计师QQ598969553      _8">
            <a:extLst>
              <a:ext uri="{FF2B5EF4-FFF2-40B4-BE49-F238E27FC236}">
                <a16:creationId xmlns:a16="http://schemas.microsoft.com/office/drawing/2014/main" id="{95C4A7D1-C573-9EAC-5D89-E0E0EEF3220E}"/>
              </a:ext>
            </a:extLst>
          </p:cNvPr>
          <p:cNvSpPr>
            <a:spLocks noChangeArrowheads="1"/>
          </p:cNvSpPr>
          <p:nvPr/>
        </p:nvSpPr>
        <p:spPr bwMode="auto">
          <a:xfrm>
            <a:off x="3490912" y="3165475"/>
            <a:ext cx="497363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1000" dirty="0">
                <a:solidFill>
                  <a:schemeClr val="accent1"/>
                </a:solidFill>
                <a:latin typeface="Arial" panose="020B0604020202020204" pitchFamily="34" charset="0"/>
                <a:ea typeface="微软雅黑" panose="020B0503020204020204" pitchFamily="34" charset="-122"/>
                <a:cs typeface="Arial" panose="020B0604020202020204" pitchFamily="34" charset="0"/>
              </a:rPr>
              <a:t>●</a:t>
            </a:r>
            <a:r>
              <a:rPr lang="en-US" altLang="zh-CN" sz="1000" dirty="0">
                <a:solidFill>
                  <a:srgbClr val="53585E"/>
                </a:solidFill>
                <a:latin typeface="Arial" panose="020B0604020202020204" pitchFamily="34" charset="0"/>
                <a:ea typeface="微软雅黑" panose="020B0503020204020204" pitchFamily="34" charset="-122"/>
                <a:cs typeface="Arial" panose="020B0604020202020204" pitchFamily="34" charset="0"/>
              </a:rPr>
              <a:t>Company Profile</a:t>
            </a:r>
            <a:r>
              <a:rPr lang="zh-CN" altLang="en-US" sz="1000" dirty="0">
                <a:solidFill>
                  <a:srgbClr val="53585E"/>
                </a:solidFill>
                <a:latin typeface="Arial" panose="020B0604020202020204" pitchFamily="34" charset="0"/>
                <a:ea typeface="微软雅黑" panose="020B0503020204020204" pitchFamily="34" charset="-122"/>
                <a:cs typeface="Arial" panose="020B0604020202020204" pitchFamily="34" charset="0"/>
              </a:rPr>
              <a:t> </a:t>
            </a:r>
            <a:r>
              <a:rPr lang="zh-CN" altLang="en-US" sz="1000" dirty="0">
                <a:solidFill>
                  <a:schemeClr val="accent1"/>
                </a:solidFill>
                <a:latin typeface="Arial" panose="020B0604020202020204" pitchFamily="34" charset="0"/>
                <a:ea typeface="微软雅黑" panose="020B0503020204020204" pitchFamily="34" charset="-122"/>
                <a:cs typeface="Arial" panose="020B0604020202020204" pitchFamily="34" charset="0"/>
              </a:rPr>
              <a:t> ●</a:t>
            </a:r>
            <a:r>
              <a:rPr lang="en-US" altLang="zh-CN" sz="1000" dirty="0">
                <a:solidFill>
                  <a:srgbClr val="53585E"/>
                </a:solidFill>
                <a:latin typeface="Arial" panose="020B0604020202020204" pitchFamily="34" charset="0"/>
                <a:ea typeface="微软雅黑" panose="020B0503020204020204" pitchFamily="34" charset="-122"/>
                <a:cs typeface="Arial" panose="020B0604020202020204" pitchFamily="34" charset="0"/>
              </a:rPr>
              <a:t>Architecture</a:t>
            </a:r>
            <a:r>
              <a:rPr lang="zh-CN" altLang="en-US" sz="1000" dirty="0">
                <a:solidFill>
                  <a:srgbClr val="53585E"/>
                </a:solidFill>
                <a:latin typeface="Arial" panose="020B0604020202020204" pitchFamily="34" charset="0"/>
                <a:ea typeface="微软雅黑" panose="020B0503020204020204" pitchFamily="34" charset="-122"/>
                <a:cs typeface="Arial" panose="020B0604020202020204" pitchFamily="34" charset="0"/>
              </a:rPr>
              <a:t>  </a:t>
            </a:r>
            <a:r>
              <a:rPr lang="zh-CN" altLang="en-US" sz="1000" dirty="0">
                <a:solidFill>
                  <a:schemeClr val="accent1"/>
                </a:solidFill>
                <a:latin typeface="Arial" panose="020B0604020202020204" pitchFamily="34" charset="0"/>
                <a:ea typeface="微软雅黑" panose="020B0503020204020204" pitchFamily="34" charset="-122"/>
                <a:cs typeface="Arial" panose="020B0604020202020204" pitchFamily="34" charset="0"/>
              </a:rPr>
              <a:t>●</a:t>
            </a:r>
            <a:r>
              <a:rPr lang="en-US" altLang="zh-CN" sz="1000" dirty="0">
                <a:solidFill>
                  <a:srgbClr val="53585E"/>
                </a:solidFill>
                <a:latin typeface="Arial" panose="020B0604020202020204" pitchFamily="34" charset="0"/>
                <a:ea typeface="微软雅黑" panose="020B0503020204020204" pitchFamily="34" charset="-122"/>
                <a:cs typeface="Arial" panose="020B0604020202020204" pitchFamily="34" charset="0"/>
              </a:rPr>
              <a:t>Application  </a:t>
            </a:r>
            <a:r>
              <a:rPr lang="zh-CN" altLang="en-US" sz="1000" dirty="0">
                <a:solidFill>
                  <a:schemeClr val="accent1"/>
                </a:solidFill>
                <a:latin typeface="Arial" panose="020B0604020202020204" pitchFamily="34" charset="0"/>
                <a:ea typeface="微软雅黑" panose="020B0503020204020204" pitchFamily="34" charset="-122"/>
                <a:cs typeface="Arial" panose="020B0604020202020204" pitchFamily="34" charset="0"/>
              </a:rPr>
              <a:t>●</a:t>
            </a:r>
            <a:r>
              <a:rPr lang="en-US" altLang="zh-CN" sz="1000" dirty="0">
                <a:solidFill>
                  <a:srgbClr val="53585E"/>
                </a:solidFill>
                <a:latin typeface="Arial" panose="020B0604020202020204" pitchFamily="34" charset="0"/>
                <a:ea typeface="微软雅黑" panose="020B0503020204020204" pitchFamily="34" charset="-122"/>
                <a:cs typeface="Arial" panose="020B0604020202020204" pitchFamily="34" charset="0"/>
              </a:rPr>
              <a:t>Package</a:t>
            </a:r>
            <a:endParaRPr lang="zh-CN" altLang="en-US" sz="1000" dirty="0">
              <a:solidFill>
                <a:srgbClr val="53585E"/>
              </a:solidFill>
              <a:latin typeface="Arial" panose="020B0604020202020204" pitchFamily="34" charset="0"/>
              <a:ea typeface="微软雅黑" panose="020B0503020204020204" pitchFamily="34" charset="-122"/>
              <a:cs typeface="Arial" panose="020B0604020202020204" pitchFamily="34" charset="0"/>
            </a:endParaRPr>
          </a:p>
        </p:txBody>
      </p:sp>
      <p:sp>
        <p:nvSpPr>
          <p:cNvPr id="62" name="原创设计师QQ598969553      _9">
            <a:extLst>
              <a:ext uri="{FF2B5EF4-FFF2-40B4-BE49-F238E27FC236}">
                <a16:creationId xmlns:a16="http://schemas.microsoft.com/office/drawing/2014/main" id="{98E37FFB-E27C-40F7-673B-405E216BE0E8}"/>
              </a:ext>
            </a:extLst>
          </p:cNvPr>
          <p:cNvSpPr>
            <a:spLocks noGrp="1" noSelect="1" noRot="1" noChangeAspect="1" noMove="1" noResize="1" noChangeArrowheads="1" noChangeShapeType="1" noTextEdit="1"/>
          </p:cNvSpPr>
          <p:nvPr/>
        </p:nvSpPr>
        <p:spPr bwMode="auto">
          <a:xfrm>
            <a:off x="1035050" y="3165475"/>
            <a:ext cx="2035175" cy="2035175"/>
          </a:xfrm>
          <a:prstGeom prst="diamond">
            <a:avLst/>
          </a:prstGeom>
          <a:blipFill dpi="0" rotWithShape="1">
            <a:blip r:embed="rId4"/>
            <a:srcRect/>
            <a:stretch>
              <a:fillRect/>
            </a:stretch>
          </a:blip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63" name="原创设计师QQ598969553      _10">
            <a:extLst>
              <a:ext uri="{FF2B5EF4-FFF2-40B4-BE49-F238E27FC236}">
                <a16:creationId xmlns:a16="http://schemas.microsoft.com/office/drawing/2014/main" id="{46184A74-F718-0D73-C6BB-CACD1561AE05}"/>
              </a:ext>
            </a:extLst>
          </p:cNvPr>
          <p:cNvSpPr>
            <a:spLocks noGrp="1" noSelect="1" noRot="1" noChangeAspect="1" noMove="1" noResize="1" noChangeArrowheads="1" noChangeShapeType="1" noTextEdit="1"/>
          </p:cNvSpPr>
          <p:nvPr/>
        </p:nvSpPr>
        <p:spPr bwMode="auto">
          <a:xfrm>
            <a:off x="-17463" y="4227513"/>
            <a:ext cx="2033588" cy="2033587"/>
          </a:xfrm>
          <a:prstGeom prst="diamond">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64" name="原创设计师QQ598969553      _11">
            <a:extLst>
              <a:ext uri="{FF2B5EF4-FFF2-40B4-BE49-F238E27FC236}">
                <a16:creationId xmlns:a16="http://schemas.microsoft.com/office/drawing/2014/main" id="{E9E57611-2B68-DA98-A997-84810C6910D6}"/>
              </a:ext>
            </a:extLst>
          </p:cNvPr>
          <p:cNvSpPr>
            <a:spLocks noGrp="1" noSelect="1" noRot="1" noChangeAspect="1" noMove="1" noResize="1" noChangeShapeType="1" noTextEdit="1"/>
          </p:cNvSpPr>
          <p:nvPr/>
        </p:nvSpPr>
        <p:spPr>
          <a:xfrm>
            <a:off x="2090738" y="4227513"/>
            <a:ext cx="2033587" cy="2033587"/>
          </a:xfrm>
          <a:prstGeom prst="diamond">
            <a:avLst/>
          </a:prstGeom>
          <a:solidFill>
            <a:schemeClr val="tx1">
              <a:lumMod val="75000"/>
              <a:lumOff val="25000"/>
            </a:schemeClr>
          </a:solidFill>
          <a:ln w="6350" cap="flat">
            <a:noFill/>
            <a:prstDash val="solid"/>
            <a:miter lim="800000"/>
          </a:ln>
        </p:spPr>
        <p:txBody>
          <a:bodyPr/>
          <a:lstStyle/>
          <a:p>
            <a:pPr>
              <a:defRPr/>
            </a:pPr>
            <a:endParaRPr lang="zh-CN" altLang="en-US"/>
          </a:p>
        </p:txBody>
      </p:sp>
      <p:sp>
        <p:nvSpPr>
          <p:cNvPr id="66" name="原创设计师QQ598969553      _12">
            <a:extLst>
              <a:ext uri="{FF2B5EF4-FFF2-40B4-BE49-F238E27FC236}">
                <a16:creationId xmlns:a16="http://schemas.microsoft.com/office/drawing/2014/main" id="{6FBD08D7-CA06-3CCF-D214-322F40EBE479}"/>
              </a:ext>
            </a:extLst>
          </p:cNvPr>
          <p:cNvSpPr>
            <a:spLocks noChangeArrowheads="1"/>
          </p:cNvSpPr>
          <p:nvPr/>
        </p:nvSpPr>
        <p:spPr bwMode="auto">
          <a:xfrm>
            <a:off x="3492500" y="1490663"/>
            <a:ext cx="49736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dirty="0">
                <a:solidFill>
                  <a:schemeClr val="accent1"/>
                </a:solidFill>
                <a:latin typeface="Impact" panose="020B0806030902050204" pitchFamily="34" charset="0"/>
                <a:ea typeface="微软雅黑" panose="020B0503020204020204" pitchFamily="34" charset="-122"/>
                <a:cs typeface="宋体" panose="02010600030101010101" pitchFamily="2" charset="-122"/>
              </a:rPr>
              <a:t>Soundec </a:t>
            </a:r>
            <a:r>
              <a:rPr lang="zh-CN" altLang="en-US" sz="3600" dirty="0">
                <a:solidFill>
                  <a:schemeClr val="accent1"/>
                </a:solidFill>
                <a:latin typeface="Impact" panose="020B0806030902050204" pitchFamily="34" charset="0"/>
                <a:ea typeface="微软雅黑" panose="020B0503020204020204" pitchFamily="34" charset="-122"/>
                <a:cs typeface="宋体" panose="02010600030101010101" pitchFamily="2" charset="-122"/>
              </a:rPr>
              <a:t>深圳市九音科技</a:t>
            </a:r>
            <a:endParaRPr lang="en-US" altLang="zh-CN" sz="3600" dirty="0">
              <a:solidFill>
                <a:schemeClr val="accent1"/>
              </a:solidFill>
              <a:latin typeface="Impact" panose="020B0806030902050204" pitchFamily="34" charset="0"/>
              <a:ea typeface="微软雅黑" panose="020B0503020204020204" pitchFamily="34" charset="-122"/>
              <a:cs typeface="宋体" panose="02010600030101010101" pitchFamily="2" charset="-122"/>
            </a:endParaRPr>
          </a:p>
        </p:txBody>
      </p:sp>
      <p:pic>
        <p:nvPicPr>
          <p:cNvPr id="5134" name="Picture 64" hidden="1">
            <a:extLst>
              <a:ext uri="{FF2B5EF4-FFF2-40B4-BE49-F238E27FC236}">
                <a16:creationId xmlns:a16="http://schemas.microsoft.com/office/drawing/2014/main" id="{965E06C3-8FCD-700B-D50D-377DEB7E4471}"/>
              </a:ext>
            </a:extLst>
          </p:cNvPr>
          <p:cNvPicPr>
            <a:picLocks noGrp="1" noSelect="1" noRot="1" noChangeAspect="1" noMove="1" noResize="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原创设计师QQ598969553      _8">
            <a:extLst>
              <a:ext uri="{FF2B5EF4-FFF2-40B4-BE49-F238E27FC236}">
                <a16:creationId xmlns:a16="http://schemas.microsoft.com/office/drawing/2014/main" id="{7956C705-E987-9131-189A-B42C7A4C1046}"/>
              </a:ext>
            </a:extLst>
          </p:cNvPr>
          <p:cNvSpPr>
            <a:spLocks noChangeArrowheads="1"/>
          </p:cNvSpPr>
          <p:nvPr/>
        </p:nvSpPr>
        <p:spPr bwMode="auto">
          <a:xfrm>
            <a:off x="3520601" y="2720975"/>
            <a:ext cx="3594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en-US" altLang="zh-CN" sz="1000" dirty="0">
                <a:solidFill>
                  <a:schemeClr val="accent1"/>
                </a:solidFill>
                <a:latin typeface="Arial" panose="020B0604020202020204" pitchFamily="34" charset="0"/>
                <a:ea typeface="微软雅黑" panose="020B0503020204020204" pitchFamily="34" charset="-122"/>
                <a:cs typeface="Arial" panose="020B0604020202020204" pitchFamily="34" charset="0"/>
              </a:rPr>
              <a:t>32 bit processor/ HiFi3 Architecture / Codec / UAC </a:t>
            </a:r>
            <a:endParaRPr lang="zh-CN" altLang="en-US" sz="1000" dirty="0">
              <a:solidFill>
                <a:srgbClr val="53585E"/>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日期占位符 1">
            <a:extLst>
              <a:ext uri="{FF2B5EF4-FFF2-40B4-BE49-F238E27FC236}">
                <a16:creationId xmlns:a16="http://schemas.microsoft.com/office/drawing/2014/main" id="{2D84851E-39F0-896E-C894-EBE17D763D67}"/>
              </a:ext>
            </a:extLst>
          </p:cNvPr>
          <p:cNvSpPr>
            <a:spLocks noGrp="1"/>
          </p:cNvSpPr>
          <p:nvPr>
            <p:ph type="dt" sz="half" idx="10"/>
          </p:nvPr>
        </p:nvSpPr>
        <p:spPr/>
        <p:txBody>
          <a:bodyPr/>
          <a:lstStyle/>
          <a:p>
            <a:pPr>
              <a:defRPr/>
            </a:pPr>
            <a:r>
              <a:rPr lang="en-US" altLang="zh-CN"/>
              <a:t>2022/9/9</a:t>
            </a:r>
            <a:endParaRPr lang="zh-CN" altLang="en-US" dirty="0"/>
          </a:p>
        </p:txBody>
      </p:sp>
      <p:sp>
        <p:nvSpPr>
          <p:cNvPr id="4" name="灯片编号占位符 3">
            <a:extLst>
              <a:ext uri="{FF2B5EF4-FFF2-40B4-BE49-F238E27FC236}">
                <a16:creationId xmlns:a16="http://schemas.microsoft.com/office/drawing/2014/main" id="{7FA81DB2-6F71-46C8-5FF1-F2FCA47F00E5}"/>
              </a:ext>
            </a:extLst>
          </p:cNvPr>
          <p:cNvSpPr>
            <a:spLocks noGrp="1"/>
          </p:cNvSpPr>
          <p:nvPr>
            <p:ph type="sldNum" sz="quarter" idx="12"/>
          </p:nvPr>
        </p:nvSpPr>
        <p:spPr/>
        <p:txBody>
          <a:bodyPr/>
          <a:lstStyle/>
          <a:p>
            <a:pPr>
              <a:defRPr/>
            </a:pPr>
            <a:fld id="{84543B02-B5C3-48B4-A10E-C9FED9D43D25}" type="slidenum">
              <a:rPr lang="zh-CN" altLang="en-US" smtClean="0"/>
              <a:pPr>
                <a:defRPr/>
              </a:pPr>
              <a:t>1</a:t>
            </a:fld>
            <a:endParaRPr lang="zh-CN" altLang="en-US" dirty="0"/>
          </a:p>
        </p:txBody>
      </p:sp>
    </p:spTree>
  </p:cSld>
  <p:clrMapOvr>
    <a:masterClrMapping/>
  </p:clrMapOvr>
  <p:transition advTm="5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0-#ppt_w/2"/>
                                          </p:val>
                                        </p:tav>
                                        <p:tav tm="100000">
                                          <p:val>
                                            <p:strVal val="#ppt_x"/>
                                          </p:val>
                                        </p:tav>
                                      </p:tavLst>
                                    </p:anim>
                                    <p:anim calcmode="lin" valueType="num">
                                      <p:cBhvr additive="base">
                                        <p:cTn id="12" dur="500" fill="hold"/>
                                        <p:tgtEl>
                                          <p:spTgt spid="55"/>
                                        </p:tgtEl>
                                        <p:attrNameLst>
                                          <p:attrName>ppt_y</p:attrName>
                                        </p:attrNameLst>
                                      </p:cBhvr>
                                      <p:tavLst>
                                        <p:tav tm="0">
                                          <p:val>
                                            <p:strVal val="#ppt_y"/>
                                          </p:val>
                                        </p:tav>
                                        <p:tav tm="100000">
                                          <p:val>
                                            <p:strVal val="#ppt_y"/>
                                          </p:val>
                                        </p:tav>
                                      </p:tavLst>
                                    </p:anim>
                                  </p:childTnLst>
                                </p:cTn>
                              </p:par>
                              <p:par>
                                <p:cTn id="13" presetID="35" presetClass="emph" presetSubtype="0" repeatCount="3000" fill="hold" nodeType="withEffect">
                                  <p:stCondLst>
                                    <p:cond delay="500"/>
                                  </p:stCondLst>
                                  <p:childTnLst>
                                    <p:anim calcmode="discrete" valueType="str">
                                      <p:cBhvr>
                                        <p:cTn id="14" dur="100" fill="hold"/>
                                        <p:tgtEl>
                                          <p:spTgt spid="55"/>
                                        </p:tgtEl>
                                        <p:attrNameLst>
                                          <p:attrName>style.visibility</p:attrName>
                                        </p:attrNameLst>
                                      </p:cBhvr>
                                      <p:tavLst>
                                        <p:tav tm="0">
                                          <p:val>
                                            <p:strVal val="hidden"/>
                                          </p:val>
                                        </p:tav>
                                        <p:tav tm="50000">
                                          <p:val>
                                            <p:strVal val="visible"/>
                                          </p:val>
                                        </p:tav>
                                      </p:tavLst>
                                    </p:anim>
                                  </p:childTnLst>
                                </p:cTn>
                              </p:par>
                              <p:par>
                                <p:cTn id="15" presetID="2" presetClass="entr" presetSubtype="8" fill="hold" nodeType="withEffect">
                                  <p:stCondLst>
                                    <p:cond delay="200"/>
                                  </p:stCondLst>
                                  <p:childTnLst>
                                    <p:set>
                                      <p:cBhvr>
                                        <p:cTn id="16" dur="1" fill="hold">
                                          <p:stCondLst>
                                            <p:cond delay="0"/>
                                          </p:stCondLst>
                                        </p:cTn>
                                        <p:tgtEl>
                                          <p:spTgt spid="56"/>
                                        </p:tgtEl>
                                        <p:attrNameLst>
                                          <p:attrName>style.visibility</p:attrName>
                                        </p:attrNameLst>
                                      </p:cBhvr>
                                      <p:to>
                                        <p:strVal val="visible"/>
                                      </p:to>
                                    </p:set>
                                    <p:anim calcmode="lin" valueType="num">
                                      <p:cBhvr additive="base">
                                        <p:cTn id="17" dur="500" fill="hold"/>
                                        <p:tgtEl>
                                          <p:spTgt spid="56"/>
                                        </p:tgtEl>
                                        <p:attrNameLst>
                                          <p:attrName>ppt_x</p:attrName>
                                        </p:attrNameLst>
                                      </p:cBhvr>
                                      <p:tavLst>
                                        <p:tav tm="0">
                                          <p:val>
                                            <p:strVal val="0-#ppt_w/2"/>
                                          </p:val>
                                        </p:tav>
                                        <p:tav tm="100000">
                                          <p:val>
                                            <p:strVal val="#ppt_x"/>
                                          </p:val>
                                        </p:tav>
                                      </p:tavLst>
                                    </p:anim>
                                    <p:anim calcmode="lin" valueType="num">
                                      <p:cBhvr additive="base">
                                        <p:cTn id="18" dur="500" fill="hold"/>
                                        <p:tgtEl>
                                          <p:spTgt spid="56"/>
                                        </p:tgtEl>
                                        <p:attrNameLst>
                                          <p:attrName>ppt_y</p:attrName>
                                        </p:attrNameLst>
                                      </p:cBhvr>
                                      <p:tavLst>
                                        <p:tav tm="0">
                                          <p:val>
                                            <p:strVal val="#ppt_y"/>
                                          </p:val>
                                        </p:tav>
                                        <p:tav tm="100000">
                                          <p:val>
                                            <p:strVal val="#ppt_y"/>
                                          </p:val>
                                        </p:tav>
                                      </p:tavLst>
                                    </p:anim>
                                  </p:childTnLst>
                                </p:cTn>
                              </p:par>
                              <p:par>
                                <p:cTn id="19" presetID="35" presetClass="emph" presetSubtype="0" repeatCount="3000" fill="hold" nodeType="withEffect">
                                  <p:stCondLst>
                                    <p:cond delay="600"/>
                                  </p:stCondLst>
                                  <p:childTnLst>
                                    <p:anim calcmode="discrete" valueType="str">
                                      <p:cBhvr>
                                        <p:cTn id="20" dur="100" fill="hold"/>
                                        <p:tgtEl>
                                          <p:spTgt spid="56"/>
                                        </p:tgtEl>
                                        <p:attrNameLst>
                                          <p:attrName>style.visibility</p:attrName>
                                        </p:attrNameLst>
                                      </p:cBhvr>
                                      <p:tavLst>
                                        <p:tav tm="0">
                                          <p:val>
                                            <p:strVal val="hidden"/>
                                          </p:val>
                                        </p:tav>
                                        <p:tav tm="50000">
                                          <p:val>
                                            <p:strVal val="visible"/>
                                          </p:val>
                                        </p:tav>
                                      </p:tavLst>
                                    </p:anim>
                                  </p:childTnLst>
                                </p:cTn>
                              </p:par>
                              <p:par>
                                <p:cTn id="21" presetID="2" presetClass="entr" presetSubtype="8" fill="hold" nodeType="withEffect">
                                  <p:stCondLst>
                                    <p:cond delay="30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0-#ppt_w/2"/>
                                          </p:val>
                                        </p:tav>
                                        <p:tav tm="100000">
                                          <p:val>
                                            <p:strVal val="#ppt_x"/>
                                          </p:val>
                                        </p:tav>
                                      </p:tavLst>
                                    </p:anim>
                                    <p:anim calcmode="lin" valueType="num">
                                      <p:cBhvr additive="base">
                                        <p:cTn id="24" dur="500" fill="hold"/>
                                        <p:tgtEl>
                                          <p:spTgt spid="57"/>
                                        </p:tgtEl>
                                        <p:attrNameLst>
                                          <p:attrName>ppt_y</p:attrName>
                                        </p:attrNameLst>
                                      </p:cBhvr>
                                      <p:tavLst>
                                        <p:tav tm="0">
                                          <p:val>
                                            <p:strVal val="#ppt_y"/>
                                          </p:val>
                                        </p:tav>
                                        <p:tav tm="100000">
                                          <p:val>
                                            <p:strVal val="#ppt_y"/>
                                          </p:val>
                                        </p:tav>
                                      </p:tavLst>
                                    </p:anim>
                                  </p:childTnLst>
                                </p:cTn>
                              </p:par>
                              <p:par>
                                <p:cTn id="25" presetID="35" presetClass="emph" presetSubtype="0" repeatCount="3000" fill="hold" nodeType="withEffect">
                                  <p:stCondLst>
                                    <p:cond delay="700"/>
                                  </p:stCondLst>
                                  <p:childTnLst>
                                    <p:anim calcmode="discrete" valueType="str">
                                      <p:cBhvr>
                                        <p:cTn id="26" dur="100" fill="hold"/>
                                        <p:tgtEl>
                                          <p:spTgt spid="57"/>
                                        </p:tgtEl>
                                        <p:attrNameLst>
                                          <p:attrName>style.visibility</p:attrName>
                                        </p:attrNameLst>
                                      </p:cBhvr>
                                      <p:tavLst>
                                        <p:tav tm="0">
                                          <p:val>
                                            <p:strVal val="hidden"/>
                                          </p:val>
                                        </p:tav>
                                        <p:tav tm="50000">
                                          <p:val>
                                            <p:strVal val="visible"/>
                                          </p:val>
                                        </p:tav>
                                      </p:tavLst>
                                    </p:anim>
                                  </p:childTnLst>
                                </p:cTn>
                              </p:par>
                              <p:par>
                                <p:cTn id="27" presetID="2" presetClass="entr" presetSubtype="8" fill="hold" nodeType="withEffect">
                                  <p:stCondLst>
                                    <p:cond delay="700"/>
                                  </p:stCondLst>
                                  <p:childTnLst>
                                    <p:set>
                                      <p:cBhvr>
                                        <p:cTn id="28" dur="1" fill="hold">
                                          <p:stCondLst>
                                            <p:cond delay="0"/>
                                          </p:stCondLst>
                                        </p:cTn>
                                        <p:tgtEl>
                                          <p:spTgt spid="64"/>
                                        </p:tgtEl>
                                        <p:attrNameLst>
                                          <p:attrName>style.visibility</p:attrName>
                                        </p:attrNameLst>
                                      </p:cBhvr>
                                      <p:to>
                                        <p:strVal val="visible"/>
                                      </p:to>
                                    </p:set>
                                    <p:anim calcmode="lin" valueType="num">
                                      <p:cBhvr additive="base">
                                        <p:cTn id="29" dur="500" fill="hold"/>
                                        <p:tgtEl>
                                          <p:spTgt spid="64"/>
                                        </p:tgtEl>
                                        <p:attrNameLst>
                                          <p:attrName>ppt_x</p:attrName>
                                        </p:attrNameLst>
                                      </p:cBhvr>
                                      <p:tavLst>
                                        <p:tav tm="0">
                                          <p:val>
                                            <p:strVal val="0-#ppt_w/2"/>
                                          </p:val>
                                        </p:tav>
                                        <p:tav tm="100000">
                                          <p:val>
                                            <p:strVal val="#ppt_x"/>
                                          </p:val>
                                        </p:tav>
                                      </p:tavLst>
                                    </p:anim>
                                    <p:anim calcmode="lin" valueType="num">
                                      <p:cBhvr additive="base">
                                        <p:cTn id="30" dur="500" fill="hold"/>
                                        <p:tgtEl>
                                          <p:spTgt spid="64"/>
                                        </p:tgtEl>
                                        <p:attrNameLst>
                                          <p:attrName>ppt_y</p:attrName>
                                        </p:attrNameLst>
                                      </p:cBhvr>
                                      <p:tavLst>
                                        <p:tav tm="0">
                                          <p:val>
                                            <p:strVal val="#ppt_y"/>
                                          </p:val>
                                        </p:tav>
                                        <p:tav tm="100000">
                                          <p:val>
                                            <p:strVal val="#ppt_y"/>
                                          </p:val>
                                        </p:tav>
                                      </p:tavLst>
                                    </p:anim>
                                  </p:childTnLst>
                                </p:cTn>
                              </p:par>
                              <p:par>
                                <p:cTn id="31" presetID="35" presetClass="emph" presetSubtype="0" repeatCount="3000" fill="hold" nodeType="withEffect">
                                  <p:stCondLst>
                                    <p:cond delay="1100"/>
                                  </p:stCondLst>
                                  <p:childTnLst>
                                    <p:anim calcmode="discrete" valueType="str">
                                      <p:cBhvr>
                                        <p:cTn id="32" dur="100" fill="hold"/>
                                        <p:tgtEl>
                                          <p:spTgt spid="64"/>
                                        </p:tgtEl>
                                        <p:attrNameLst>
                                          <p:attrName>style.visibility</p:attrName>
                                        </p:attrNameLst>
                                      </p:cBhvr>
                                      <p:tavLst>
                                        <p:tav tm="0">
                                          <p:val>
                                            <p:strVal val="hidden"/>
                                          </p:val>
                                        </p:tav>
                                        <p:tav tm="50000">
                                          <p:val>
                                            <p:strVal val="visible"/>
                                          </p:val>
                                        </p:tav>
                                      </p:tavLst>
                                    </p:anim>
                                  </p:childTnLst>
                                </p:cTn>
                              </p:par>
                              <p:par>
                                <p:cTn id="33" presetID="2" presetClass="entr" presetSubtype="8" fill="hold" nodeType="withEffect">
                                  <p:stCondLst>
                                    <p:cond delay="1100"/>
                                  </p:stCondLst>
                                  <p:childTnLst>
                                    <p:set>
                                      <p:cBhvr>
                                        <p:cTn id="34" dur="1" fill="hold">
                                          <p:stCondLst>
                                            <p:cond delay="0"/>
                                          </p:stCondLst>
                                        </p:cTn>
                                        <p:tgtEl>
                                          <p:spTgt spid="62"/>
                                        </p:tgtEl>
                                        <p:attrNameLst>
                                          <p:attrName>style.visibility</p:attrName>
                                        </p:attrNameLst>
                                      </p:cBhvr>
                                      <p:to>
                                        <p:strVal val="visible"/>
                                      </p:to>
                                    </p:set>
                                    <p:anim calcmode="lin" valueType="num">
                                      <p:cBhvr additive="base">
                                        <p:cTn id="35" dur="500" fill="hold"/>
                                        <p:tgtEl>
                                          <p:spTgt spid="62"/>
                                        </p:tgtEl>
                                        <p:attrNameLst>
                                          <p:attrName>ppt_x</p:attrName>
                                        </p:attrNameLst>
                                      </p:cBhvr>
                                      <p:tavLst>
                                        <p:tav tm="0">
                                          <p:val>
                                            <p:strVal val="0-#ppt_w/2"/>
                                          </p:val>
                                        </p:tav>
                                        <p:tav tm="100000">
                                          <p:val>
                                            <p:strVal val="#ppt_x"/>
                                          </p:val>
                                        </p:tav>
                                      </p:tavLst>
                                    </p:anim>
                                    <p:anim calcmode="lin" valueType="num">
                                      <p:cBhvr additive="base">
                                        <p:cTn id="36" dur="500" fill="hold"/>
                                        <p:tgtEl>
                                          <p:spTgt spid="62"/>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40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0-#ppt_w/2"/>
                                          </p:val>
                                        </p:tav>
                                        <p:tav tm="100000">
                                          <p:val>
                                            <p:strVal val="#ppt_x"/>
                                          </p:val>
                                        </p:tav>
                                      </p:tavLst>
                                    </p:anim>
                                    <p:anim calcmode="lin" valueType="num">
                                      <p:cBhvr additive="base">
                                        <p:cTn id="40" dur="500" fill="hold"/>
                                        <p:tgtEl>
                                          <p:spTgt spid="63"/>
                                        </p:tgtEl>
                                        <p:attrNameLst>
                                          <p:attrName>ppt_y</p:attrName>
                                        </p:attrNameLst>
                                      </p:cBhvr>
                                      <p:tavLst>
                                        <p:tav tm="0">
                                          <p:val>
                                            <p:strVal val="#ppt_y"/>
                                          </p:val>
                                        </p:tav>
                                        <p:tav tm="100000">
                                          <p:val>
                                            <p:strVal val="#ppt_y"/>
                                          </p:val>
                                        </p:tav>
                                      </p:tavLst>
                                    </p:anim>
                                  </p:childTnLst>
                                </p:cTn>
                              </p:par>
                              <p:par>
                                <p:cTn id="41" presetID="56" presetClass="entr" presetSubtype="0" fill="hold" grpId="0" nodeType="withEffect">
                                  <p:stCondLst>
                                    <p:cond delay="1400"/>
                                  </p:stCondLst>
                                  <p:iterate type="lt">
                                    <p:tmPct val="6667"/>
                                  </p:iterate>
                                  <p:childTnLst>
                                    <p:set>
                                      <p:cBhvr>
                                        <p:cTn id="42" dur="1" fill="hold">
                                          <p:stCondLst>
                                            <p:cond delay="0"/>
                                          </p:stCondLst>
                                        </p:cTn>
                                        <p:tgtEl>
                                          <p:spTgt spid="58"/>
                                        </p:tgtEl>
                                        <p:attrNameLst>
                                          <p:attrName>style.visibility</p:attrName>
                                        </p:attrNameLst>
                                      </p:cBhvr>
                                      <p:to>
                                        <p:strVal val="visible"/>
                                      </p:to>
                                    </p:set>
                                    <p:anim by="(-#ppt_w*2)" calcmode="lin" valueType="num">
                                      <p:cBhvr rctx="PPT">
                                        <p:cTn id="43" dur="375" autoRev="1" fill="hold">
                                          <p:stCondLst>
                                            <p:cond delay="0"/>
                                          </p:stCondLst>
                                        </p:cTn>
                                        <p:tgtEl>
                                          <p:spTgt spid="58"/>
                                        </p:tgtEl>
                                        <p:attrNameLst>
                                          <p:attrName>ppt_w</p:attrName>
                                        </p:attrNameLst>
                                      </p:cBhvr>
                                    </p:anim>
                                    <p:anim by="(#ppt_w*0.50)" calcmode="lin" valueType="num">
                                      <p:cBhvr>
                                        <p:cTn id="44" dur="375" decel="50000" autoRev="1" fill="hold">
                                          <p:stCondLst>
                                            <p:cond delay="0"/>
                                          </p:stCondLst>
                                        </p:cTn>
                                        <p:tgtEl>
                                          <p:spTgt spid="58"/>
                                        </p:tgtEl>
                                        <p:attrNameLst>
                                          <p:attrName>ppt_x</p:attrName>
                                        </p:attrNameLst>
                                      </p:cBhvr>
                                    </p:anim>
                                    <p:anim from="(-#ppt_h/2)" to="(#ppt_y)" calcmode="lin" valueType="num">
                                      <p:cBhvr>
                                        <p:cTn id="45" dur="750" fill="hold">
                                          <p:stCondLst>
                                            <p:cond delay="0"/>
                                          </p:stCondLst>
                                        </p:cTn>
                                        <p:tgtEl>
                                          <p:spTgt spid="58"/>
                                        </p:tgtEl>
                                        <p:attrNameLst>
                                          <p:attrName>ppt_y</p:attrName>
                                        </p:attrNameLst>
                                      </p:cBhvr>
                                    </p:anim>
                                    <p:animRot by="21600000">
                                      <p:cBhvr>
                                        <p:cTn id="46" dur="750" fill="hold">
                                          <p:stCondLst>
                                            <p:cond delay="0"/>
                                          </p:stCondLst>
                                        </p:cTn>
                                        <p:tgtEl>
                                          <p:spTgt spid="58"/>
                                        </p:tgtEl>
                                        <p:attrNameLst>
                                          <p:attrName>r</p:attrName>
                                        </p:attrNameLst>
                                      </p:cBhvr>
                                    </p:animRot>
                                  </p:childTnLst>
                                </p:cTn>
                              </p:par>
                              <p:par>
                                <p:cTn id="47" presetID="22" presetClass="entr" presetSubtype="8" fill="hold" nodeType="withEffect">
                                  <p:stCondLst>
                                    <p:cond delay="300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500"/>
                                        <p:tgtEl>
                                          <p:spTgt spid="60"/>
                                        </p:tgtEl>
                                      </p:cBhvr>
                                    </p:animEffect>
                                  </p:childTnLst>
                                </p:cTn>
                              </p:par>
                              <p:par>
                                <p:cTn id="50" presetID="2" presetClass="entr" presetSubtype="4" fill="hold" grpId="0" nodeType="withEffect">
                                  <p:stCondLst>
                                    <p:cond delay="350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500" fill="hold"/>
                                        <p:tgtEl>
                                          <p:spTgt spid="61"/>
                                        </p:tgtEl>
                                        <p:attrNameLst>
                                          <p:attrName>ppt_x</p:attrName>
                                        </p:attrNameLst>
                                      </p:cBhvr>
                                      <p:tavLst>
                                        <p:tav tm="0">
                                          <p:val>
                                            <p:strVal val="#ppt_x"/>
                                          </p:val>
                                        </p:tav>
                                        <p:tav tm="100000">
                                          <p:val>
                                            <p:strVal val="#ppt_x"/>
                                          </p:val>
                                        </p:tav>
                                      </p:tavLst>
                                    </p:anim>
                                    <p:anim calcmode="lin" valueType="num">
                                      <p:cBhvr additive="base">
                                        <p:cTn id="53" dur="500" fill="hold"/>
                                        <p:tgtEl>
                                          <p:spTgt spid="61"/>
                                        </p:tgtEl>
                                        <p:attrNameLst>
                                          <p:attrName>ppt_y</p:attrName>
                                        </p:attrNameLst>
                                      </p:cBhvr>
                                      <p:tavLst>
                                        <p:tav tm="0">
                                          <p:val>
                                            <p:strVal val="1+#ppt_h/2"/>
                                          </p:val>
                                        </p:tav>
                                        <p:tav tm="100000">
                                          <p:val>
                                            <p:strVal val="#ppt_y"/>
                                          </p:val>
                                        </p:tav>
                                      </p:tavLst>
                                    </p:anim>
                                  </p:childTnLst>
                                </p:cTn>
                              </p:par>
                              <p:par>
                                <p:cTn id="54" presetID="56" presetClass="entr" presetSubtype="0" fill="hold" grpId="0" nodeType="withEffect">
                                  <p:stCondLst>
                                    <p:cond delay="1400"/>
                                  </p:stCondLst>
                                  <p:iterate type="lt">
                                    <p:tmPct val="6667"/>
                                  </p:iterate>
                                  <p:childTnLst>
                                    <p:set>
                                      <p:cBhvr>
                                        <p:cTn id="55" dur="1" fill="hold">
                                          <p:stCondLst>
                                            <p:cond delay="0"/>
                                          </p:stCondLst>
                                        </p:cTn>
                                        <p:tgtEl>
                                          <p:spTgt spid="66"/>
                                        </p:tgtEl>
                                        <p:attrNameLst>
                                          <p:attrName>style.visibility</p:attrName>
                                        </p:attrNameLst>
                                      </p:cBhvr>
                                      <p:to>
                                        <p:strVal val="visible"/>
                                      </p:to>
                                    </p:set>
                                    <p:anim by="(-#ppt_w*2)" calcmode="lin" valueType="num">
                                      <p:cBhvr rctx="PPT">
                                        <p:cTn id="56" dur="375" autoRev="1" fill="hold">
                                          <p:stCondLst>
                                            <p:cond delay="0"/>
                                          </p:stCondLst>
                                        </p:cTn>
                                        <p:tgtEl>
                                          <p:spTgt spid="66"/>
                                        </p:tgtEl>
                                        <p:attrNameLst>
                                          <p:attrName>ppt_w</p:attrName>
                                        </p:attrNameLst>
                                      </p:cBhvr>
                                    </p:anim>
                                    <p:anim by="(#ppt_w*0.50)" calcmode="lin" valueType="num">
                                      <p:cBhvr>
                                        <p:cTn id="57" dur="375" decel="50000" autoRev="1" fill="hold">
                                          <p:stCondLst>
                                            <p:cond delay="0"/>
                                          </p:stCondLst>
                                        </p:cTn>
                                        <p:tgtEl>
                                          <p:spTgt spid="66"/>
                                        </p:tgtEl>
                                        <p:attrNameLst>
                                          <p:attrName>ppt_x</p:attrName>
                                        </p:attrNameLst>
                                      </p:cBhvr>
                                    </p:anim>
                                    <p:anim from="(-#ppt_h/2)" to="(#ppt_y)" calcmode="lin" valueType="num">
                                      <p:cBhvr>
                                        <p:cTn id="58" dur="750" fill="hold">
                                          <p:stCondLst>
                                            <p:cond delay="0"/>
                                          </p:stCondLst>
                                        </p:cTn>
                                        <p:tgtEl>
                                          <p:spTgt spid="66"/>
                                        </p:tgtEl>
                                        <p:attrNameLst>
                                          <p:attrName>ppt_y</p:attrName>
                                        </p:attrNameLst>
                                      </p:cBhvr>
                                    </p:anim>
                                    <p:animRot by="21600000">
                                      <p:cBhvr>
                                        <p:cTn id="59" dur="750" fill="hold">
                                          <p:stCondLst>
                                            <p:cond delay="0"/>
                                          </p:stCondLst>
                                        </p:cTn>
                                        <p:tgtEl>
                                          <p:spTgt spid="66"/>
                                        </p:tgtEl>
                                        <p:attrNameLst>
                                          <p:attrName>r</p:attrName>
                                        </p:attrNameLst>
                                      </p:cBhvr>
                                    </p:animRot>
                                  </p:childTnLst>
                                </p:cTn>
                              </p:par>
                              <p:par>
                                <p:cTn id="60" presetID="2" presetClass="entr" presetSubtype="4" fill="hold" grpId="0" nodeType="withEffect">
                                  <p:stCondLst>
                                    <p:cond delay="3500"/>
                                  </p:stCondLst>
                                  <p:childTnLst>
                                    <p:set>
                                      <p:cBhvr>
                                        <p:cTn id="61" dur="1" fill="hold">
                                          <p:stCondLst>
                                            <p:cond delay="0"/>
                                          </p:stCondLst>
                                        </p:cTn>
                                        <p:tgtEl>
                                          <p:spTgt spid="14"/>
                                        </p:tgtEl>
                                        <p:attrNameLst>
                                          <p:attrName>style.visibility</p:attrName>
                                        </p:attrNameLst>
                                      </p:cBhvr>
                                      <p:to>
                                        <p:strVal val="visible"/>
                                      </p:to>
                                    </p:set>
                                    <p:anim calcmode="lin" valueType="num">
                                      <p:cBhvr additive="base">
                                        <p:cTn id="62" dur="500" fill="hold"/>
                                        <p:tgtEl>
                                          <p:spTgt spid="14"/>
                                        </p:tgtEl>
                                        <p:attrNameLst>
                                          <p:attrName>ppt_x</p:attrName>
                                        </p:attrNameLst>
                                      </p:cBhvr>
                                      <p:tavLst>
                                        <p:tav tm="0">
                                          <p:val>
                                            <p:strVal val="#ppt_x"/>
                                          </p:val>
                                        </p:tav>
                                        <p:tav tm="100000">
                                          <p:val>
                                            <p:strVal val="#ppt_x"/>
                                          </p:val>
                                        </p:tav>
                                      </p:tavLst>
                                    </p:anim>
                                    <p:anim calcmode="lin" valueType="num">
                                      <p:cBhvr additive="base">
                                        <p:cTn id="6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1" grpId="0"/>
      <p:bldP spid="66"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原创设计师QQ598969553      _1">
            <a:extLst>
              <a:ext uri="{FF2B5EF4-FFF2-40B4-BE49-F238E27FC236}">
                <a16:creationId xmlns:a16="http://schemas.microsoft.com/office/drawing/2014/main" id="{857F14F0-0647-C2E3-C5C0-FF708B4C2275}"/>
              </a:ext>
            </a:extLst>
          </p:cNvPr>
          <p:cNvSpPr>
            <a:spLocks noGrp="1" noSelect="1" noRot="1" noChangeAspect="1" noMove="1" noResize="1" noChangeShapeType="1" noTextEdit="1"/>
          </p:cNvSpPr>
          <p:nvPr/>
        </p:nvSpPr>
        <p:spPr bwMode="auto">
          <a:xfrm>
            <a:off x="0" y="-7938"/>
            <a:ext cx="2555875" cy="5159376"/>
          </a:xfrm>
          <a:custGeom>
            <a:avLst/>
            <a:gdLst>
              <a:gd name="T0" fmla="*/ 0 w 1624"/>
              <a:gd name="T1" fmla="*/ 0 h 3250"/>
              <a:gd name="T2" fmla="*/ 2147483646 w 1624"/>
              <a:gd name="T3" fmla="*/ 2147483646 h 3250"/>
              <a:gd name="T4" fmla="*/ 0 w 1624"/>
              <a:gd name="T5" fmla="*/ 2147483646 h 3250"/>
              <a:gd name="T6" fmla="*/ 0 w 1624"/>
              <a:gd name="T7" fmla="*/ 0 h 3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 h="3250">
                <a:moveTo>
                  <a:pt x="0" y="0"/>
                </a:moveTo>
                <a:lnTo>
                  <a:pt x="1624" y="1625"/>
                </a:lnTo>
                <a:lnTo>
                  <a:pt x="0" y="32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12700" cap="flat">
                <a:solidFill>
                  <a:srgbClr val="000000"/>
                </a:solidFill>
                <a:prstDash val="solid"/>
                <a:miter lim="800000"/>
                <a:headEnd/>
                <a:tailEnd/>
              </a14:hiddenLine>
            </a:ext>
          </a:extLst>
        </p:spPr>
        <p:txBody>
          <a:bodyPr/>
          <a:lstStyle/>
          <a:p>
            <a:endParaRPr lang="zh-CN" altLang="en-US"/>
          </a:p>
        </p:txBody>
      </p:sp>
      <p:sp>
        <p:nvSpPr>
          <p:cNvPr id="27" name="原创设计师QQ598969553      _2">
            <a:extLst>
              <a:ext uri="{FF2B5EF4-FFF2-40B4-BE49-F238E27FC236}">
                <a16:creationId xmlns:a16="http://schemas.microsoft.com/office/drawing/2014/main" id="{DAD8304A-B510-91D5-41CB-DC7D453F4705}"/>
              </a:ext>
            </a:extLst>
          </p:cNvPr>
          <p:cNvSpPr>
            <a:spLocks noGrp="1" noSelect="1" noRot="1" noChangeAspect="1" noMove="1" noResize="1" noChangeShapeType="1" noTextEdit="1"/>
          </p:cNvSpPr>
          <p:nvPr/>
        </p:nvSpPr>
        <p:spPr bwMode="auto">
          <a:xfrm>
            <a:off x="0" y="2133600"/>
            <a:ext cx="438150" cy="876300"/>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a:lstStyle/>
          <a:p>
            <a:pPr>
              <a:defRPr/>
            </a:pPr>
            <a:endParaRPr lang="zh-CN" altLang="en-US"/>
          </a:p>
        </p:txBody>
      </p:sp>
      <p:sp>
        <p:nvSpPr>
          <p:cNvPr id="28" name="原创设计师QQ598969553      _3">
            <a:extLst>
              <a:ext uri="{FF2B5EF4-FFF2-40B4-BE49-F238E27FC236}">
                <a16:creationId xmlns:a16="http://schemas.microsoft.com/office/drawing/2014/main" id="{8D87D2DF-1D92-7475-69EE-DF923EB88C3D}"/>
              </a:ext>
            </a:extLst>
          </p:cNvPr>
          <p:cNvSpPr>
            <a:spLocks noGrp="1" noSelect="1" noRot="1" noChangeAspect="1" noMove="1" noResize="1" noChangeShapeType="1" noTextEdit="1"/>
          </p:cNvSpPr>
          <p:nvPr/>
        </p:nvSpPr>
        <p:spPr bwMode="auto">
          <a:xfrm>
            <a:off x="1965325" y="1562100"/>
            <a:ext cx="581025" cy="1158875"/>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noFill/>
          <a:ln w="6350" cap="flat">
            <a:solidFill>
              <a:schemeClr val="tx1">
                <a:lumMod val="75000"/>
                <a:lumOff val="25000"/>
              </a:schemeClr>
            </a:solidFill>
            <a:prstDash val="solid"/>
            <a:miter lim="800000"/>
          </a:ln>
        </p:spPr>
        <p:txBody>
          <a:bodyPr/>
          <a:lstStyle/>
          <a:p>
            <a:pPr>
              <a:defRPr/>
            </a:pPr>
            <a:endParaRPr lang="zh-CN" altLang="en-US" dirty="0"/>
          </a:p>
        </p:txBody>
      </p:sp>
      <p:sp>
        <p:nvSpPr>
          <p:cNvPr id="29" name="原创设计师QQ598969553      _4">
            <a:extLst>
              <a:ext uri="{FF2B5EF4-FFF2-40B4-BE49-F238E27FC236}">
                <a16:creationId xmlns:a16="http://schemas.microsoft.com/office/drawing/2014/main" id="{B96DCC60-AE72-D82A-7565-5D805D4877C9}"/>
              </a:ext>
            </a:extLst>
          </p:cNvPr>
          <p:cNvSpPr>
            <a:spLocks noGrp="1" noSelect="1" noRot="1" noChangeAspect="1" noMove="1" noResize="1" noChangeShapeType="1" noTextEdit="1"/>
          </p:cNvSpPr>
          <p:nvPr/>
        </p:nvSpPr>
        <p:spPr bwMode="auto">
          <a:xfrm>
            <a:off x="2222500" y="2090738"/>
            <a:ext cx="471488" cy="944562"/>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原创设计师QQ598969553      _5">
            <a:extLst>
              <a:ext uri="{FF2B5EF4-FFF2-40B4-BE49-F238E27FC236}">
                <a16:creationId xmlns:a16="http://schemas.microsoft.com/office/drawing/2014/main" id="{02D20DB5-AF90-1662-FE54-52882EF7FA8C}"/>
              </a:ext>
            </a:extLst>
          </p:cNvPr>
          <p:cNvSpPr>
            <a:spLocks noChangeArrowheads="1"/>
          </p:cNvSpPr>
          <p:nvPr/>
        </p:nvSpPr>
        <p:spPr bwMode="auto">
          <a:xfrm>
            <a:off x="4317263" y="2624050"/>
            <a:ext cx="2122377" cy="553998"/>
          </a:xfrm>
          <a:prstGeom prst="rect">
            <a:avLst/>
          </a:prstGeom>
          <a:noFill/>
          <a:ln>
            <a:noFill/>
          </a:ln>
        </p:spPr>
        <p:txBody>
          <a:bodyPr wrap="none" lIns="0" tIns="0" rIns="0" bIns="0">
            <a:spAutoFit/>
          </a:bodyPr>
          <a:lstStyle/>
          <a:p>
            <a:pPr algn="ctr">
              <a:defRPr/>
            </a:pPr>
            <a:r>
              <a:rPr lang="en-US" altLang="zh-CN" sz="3600" dirty="0">
                <a:solidFill>
                  <a:schemeClr val="accent2"/>
                </a:solidFill>
                <a:latin typeface="Impact" pitchFamily="34" charset="0"/>
                <a:ea typeface="微软雅黑" pitchFamily="34" charset="-122"/>
                <a:cs typeface="宋体" pitchFamily="2" charset="-122"/>
              </a:rPr>
              <a:t>Thank you !</a:t>
            </a:r>
            <a:endParaRPr lang="en-US" altLang="zh-CN" sz="3600" dirty="0">
              <a:solidFill>
                <a:schemeClr val="tx1">
                  <a:lumMod val="75000"/>
                  <a:lumOff val="25000"/>
                </a:schemeClr>
              </a:solidFill>
              <a:latin typeface="Impact" pitchFamily="34" charset="0"/>
              <a:ea typeface="微软雅黑" pitchFamily="34" charset="-122"/>
              <a:cs typeface="宋体" pitchFamily="2" charset="-122"/>
            </a:endParaRPr>
          </a:p>
        </p:txBody>
      </p:sp>
      <p:sp>
        <p:nvSpPr>
          <p:cNvPr id="34" name="原创设计师QQ598969553      _9">
            <a:extLst>
              <a:ext uri="{FF2B5EF4-FFF2-40B4-BE49-F238E27FC236}">
                <a16:creationId xmlns:a16="http://schemas.microsoft.com/office/drawing/2014/main" id="{B9B43FA4-413A-16A5-B921-7AA8F4E4BA59}"/>
              </a:ext>
            </a:extLst>
          </p:cNvPr>
          <p:cNvSpPr>
            <a:spLocks noGrp="1" noSelect="1" noRot="1" noChangeAspect="1" noMove="1" noResize="1" noChangeArrowheads="1" noChangeShapeType="1" noTextEdit="1"/>
          </p:cNvSpPr>
          <p:nvPr/>
        </p:nvSpPr>
        <p:spPr bwMode="auto">
          <a:xfrm>
            <a:off x="1035050" y="3165475"/>
            <a:ext cx="2035175" cy="2035175"/>
          </a:xfrm>
          <a:prstGeom prst="diamond">
            <a:avLst/>
          </a:prstGeom>
          <a:blipFill dpi="0" rotWithShape="1">
            <a:blip r:embed="rId4"/>
            <a:srcRect/>
            <a:stretch>
              <a:fillRect/>
            </a:stretch>
          </a:blip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35" name="原创设计师QQ598969553      _10">
            <a:extLst>
              <a:ext uri="{FF2B5EF4-FFF2-40B4-BE49-F238E27FC236}">
                <a16:creationId xmlns:a16="http://schemas.microsoft.com/office/drawing/2014/main" id="{56858E09-3512-CB47-C993-60B26F039E79}"/>
              </a:ext>
            </a:extLst>
          </p:cNvPr>
          <p:cNvSpPr>
            <a:spLocks noGrp="1" noSelect="1" noRot="1" noChangeAspect="1" noMove="1" noResize="1" noChangeArrowheads="1" noChangeShapeType="1" noTextEdit="1"/>
          </p:cNvSpPr>
          <p:nvPr/>
        </p:nvSpPr>
        <p:spPr bwMode="auto">
          <a:xfrm>
            <a:off x="-17463" y="4227513"/>
            <a:ext cx="2033588" cy="2033587"/>
          </a:xfrm>
          <a:prstGeom prst="diamond">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40" name="原创设计师QQ598969553      _11">
            <a:extLst>
              <a:ext uri="{FF2B5EF4-FFF2-40B4-BE49-F238E27FC236}">
                <a16:creationId xmlns:a16="http://schemas.microsoft.com/office/drawing/2014/main" id="{DBDA8F7E-6A07-033F-8351-3678F0AC115E}"/>
              </a:ext>
            </a:extLst>
          </p:cNvPr>
          <p:cNvSpPr>
            <a:spLocks noGrp="1" noSelect="1" noRot="1" noChangeAspect="1" noMove="1" noResize="1" noChangeShapeType="1" noTextEdit="1"/>
          </p:cNvSpPr>
          <p:nvPr/>
        </p:nvSpPr>
        <p:spPr>
          <a:xfrm>
            <a:off x="2090738" y="4227513"/>
            <a:ext cx="2033587" cy="2033587"/>
          </a:xfrm>
          <a:prstGeom prst="diamond">
            <a:avLst/>
          </a:prstGeom>
          <a:solidFill>
            <a:schemeClr val="tx1">
              <a:lumMod val="75000"/>
              <a:lumOff val="25000"/>
            </a:schemeClr>
          </a:solidFill>
          <a:ln w="6350" cap="flat">
            <a:noFill/>
            <a:prstDash val="solid"/>
            <a:miter lim="800000"/>
          </a:ln>
        </p:spPr>
        <p:txBody>
          <a:bodyPr/>
          <a:lstStyle/>
          <a:p>
            <a:pPr>
              <a:defRPr/>
            </a:pPr>
            <a:endParaRPr lang="zh-CN" altLang="en-US" dirty="0"/>
          </a:p>
        </p:txBody>
      </p:sp>
      <p:sp>
        <p:nvSpPr>
          <p:cNvPr id="41" name="原创设计师QQ598969553      _12">
            <a:extLst>
              <a:ext uri="{FF2B5EF4-FFF2-40B4-BE49-F238E27FC236}">
                <a16:creationId xmlns:a16="http://schemas.microsoft.com/office/drawing/2014/main" id="{FC6FB6A4-0161-92FF-1FED-2E84FBF90D4E}"/>
              </a:ext>
            </a:extLst>
          </p:cNvPr>
          <p:cNvSpPr>
            <a:spLocks noChangeArrowheads="1"/>
          </p:cNvSpPr>
          <p:nvPr/>
        </p:nvSpPr>
        <p:spPr bwMode="auto">
          <a:xfrm>
            <a:off x="3192730" y="1667903"/>
            <a:ext cx="457163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Soundec Technology</a:t>
            </a:r>
          </a:p>
        </p:txBody>
      </p:sp>
      <p:pic>
        <p:nvPicPr>
          <p:cNvPr id="21515" name="Picture 64" hidden="1">
            <a:extLst>
              <a:ext uri="{FF2B5EF4-FFF2-40B4-BE49-F238E27FC236}">
                <a16:creationId xmlns:a16="http://schemas.microsoft.com/office/drawing/2014/main" id="{30AD7C27-97C9-E92E-382D-4DD35F84489E}"/>
              </a:ext>
            </a:extLst>
          </p:cNvPr>
          <p:cNvPicPr>
            <a:picLocks noGrp="1" noSelect="1" noRot="1" noChangeAspect="1" noMove="1" noResize="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091B65D7-B8BD-7422-D303-C2E507BE5120}"/>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EDB24004-244E-CE97-79F7-2A481A007118}"/>
              </a:ext>
            </a:extLst>
          </p:cNvPr>
          <p:cNvSpPr>
            <a:spLocks noGrp="1"/>
          </p:cNvSpPr>
          <p:nvPr>
            <p:ph type="ftr" sz="quarter" idx="11"/>
          </p:nvPr>
        </p:nvSpPr>
        <p:spPr/>
        <p:txBody>
          <a:bodyPr/>
          <a:lstStyle/>
          <a:p>
            <a:pPr>
              <a:defRPr/>
            </a:pPr>
            <a:r>
              <a:rPr lang="en-US" altLang="zh-CN" dirty="0"/>
              <a:t>Shenzhen Soundec Technology Co., Ltd</a:t>
            </a:r>
            <a:endParaRPr lang="zh-CN" altLang="en-US" dirty="0"/>
          </a:p>
        </p:txBody>
      </p:sp>
      <p:sp>
        <p:nvSpPr>
          <p:cNvPr id="4" name="灯片编号占位符 3">
            <a:extLst>
              <a:ext uri="{FF2B5EF4-FFF2-40B4-BE49-F238E27FC236}">
                <a16:creationId xmlns:a16="http://schemas.microsoft.com/office/drawing/2014/main" id="{CBA42DBB-8477-ECA2-1112-71D6F8C113E1}"/>
              </a:ext>
            </a:extLst>
          </p:cNvPr>
          <p:cNvSpPr>
            <a:spLocks noGrp="1"/>
          </p:cNvSpPr>
          <p:nvPr>
            <p:ph type="sldNum" sz="quarter" idx="12"/>
          </p:nvPr>
        </p:nvSpPr>
        <p:spPr/>
        <p:txBody>
          <a:bodyPr/>
          <a:lstStyle/>
          <a:p>
            <a:pPr>
              <a:defRPr/>
            </a:pPr>
            <a:fld id="{84543B02-B5C3-48B4-A10E-C9FED9D43D25}" type="slidenum">
              <a:rPr lang="zh-CN" altLang="en-US" smtClean="0"/>
              <a:pPr>
                <a:defRPr/>
              </a:pPr>
              <a:t>10</a:t>
            </a:fld>
            <a:endParaRPr lang="zh-CN" altLang="en-US" dirty="0"/>
          </a:p>
        </p:txBody>
      </p:sp>
    </p:spTree>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par>
                                <p:cTn id="13" presetID="35" presetClass="emph" presetSubtype="0" repeatCount="3000" fill="hold" nodeType="withEffect">
                                  <p:stCondLst>
                                    <p:cond delay="500"/>
                                  </p:stCondLst>
                                  <p:childTnLst>
                                    <p:anim calcmode="discrete" valueType="str">
                                      <p:cBhvr>
                                        <p:cTn id="14" dur="100" fill="hold"/>
                                        <p:tgtEl>
                                          <p:spTgt spid="27"/>
                                        </p:tgtEl>
                                        <p:attrNameLst>
                                          <p:attrName>style.visibility</p:attrName>
                                        </p:attrNameLst>
                                      </p:cBhvr>
                                      <p:tavLst>
                                        <p:tav tm="0">
                                          <p:val>
                                            <p:strVal val="hidden"/>
                                          </p:val>
                                        </p:tav>
                                        <p:tav tm="50000">
                                          <p:val>
                                            <p:strVal val="visible"/>
                                          </p:val>
                                        </p:tav>
                                      </p:tavLst>
                                    </p:anim>
                                  </p:childTnLst>
                                </p:cTn>
                              </p:par>
                              <p:par>
                                <p:cTn id="15" presetID="2" presetClass="entr" presetSubtype="8" fill="hold" nodeType="withEffect">
                                  <p:stCondLst>
                                    <p:cond delay="20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0-#ppt_w/2"/>
                                          </p:val>
                                        </p:tav>
                                        <p:tav tm="100000">
                                          <p:val>
                                            <p:strVal val="#ppt_x"/>
                                          </p:val>
                                        </p:tav>
                                      </p:tavLst>
                                    </p:anim>
                                    <p:anim calcmode="lin" valueType="num">
                                      <p:cBhvr additive="base">
                                        <p:cTn id="18" dur="500" fill="hold"/>
                                        <p:tgtEl>
                                          <p:spTgt spid="28"/>
                                        </p:tgtEl>
                                        <p:attrNameLst>
                                          <p:attrName>ppt_y</p:attrName>
                                        </p:attrNameLst>
                                      </p:cBhvr>
                                      <p:tavLst>
                                        <p:tav tm="0">
                                          <p:val>
                                            <p:strVal val="#ppt_y"/>
                                          </p:val>
                                        </p:tav>
                                        <p:tav tm="100000">
                                          <p:val>
                                            <p:strVal val="#ppt_y"/>
                                          </p:val>
                                        </p:tav>
                                      </p:tavLst>
                                    </p:anim>
                                  </p:childTnLst>
                                </p:cTn>
                              </p:par>
                              <p:par>
                                <p:cTn id="19" presetID="35" presetClass="emph" presetSubtype="0" repeatCount="3000" fill="hold" nodeType="withEffect">
                                  <p:stCondLst>
                                    <p:cond delay="600"/>
                                  </p:stCondLst>
                                  <p:childTnLst>
                                    <p:anim calcmode="discrete" valueType="str">
                                      <p:cBhvr>
                                        <p:cTn id="20" dur="100" fill="hold"/>
                                        <p:tgtEl>
                                          <p:spTgt spid="28"/>
                                        </p:tgtEl>
                                        <p:attrNameLst>
                                          <p:attrName>style.visibility</p:attrName>
                                        </p:attrNameLst>
                                      </p:cBhvr>
                                      <p:tavLst>
                                        <p:tav tm="0">
                                          <p:val>
                                            <p:strVal val="hidden"/>
                                          </p:val>
                                        </p:tav>
                                        <p:tav tm="50000">
                                          <p:val>
                                            <p:strVal val="visible"/>
                                          </p:val>
                                        </p:tav>
                                      </p:tavLst>
                                    </p:anim>
                                  </p:childTnLst>
                                </p:cTn>
                              </p:par>
                              <p:par>
                                <p:cTn id="21" presetID="2" presetClass="entr" presetSubtype="8" fill="hold" nodeType="withEffect">
                                  <p:stCondLst>
                                    <p:cond delay="30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par>
                                <p:cTn id="25" presetID="35" presetClass="emph" presetSubtype="0" repeatCount="3000" fill="hold" nodeType="withEffect">
                                  <p:stCondLst>
                                    <p:cond delay="700"/>
                                  </p:stCondLst>
                                  <p:childTnLst>
                                    <p:anim calcmode="discrete" valueType="str">
                                      <p:cBhvr>
                                        <p:cTn id="26" dur="100" fill="hold"/>
                                        <p:tgtEl>
                                          <p:spTgt spid="29"/>
                                        </p:tgtEl>
                                        <p:attrNameLst>
                                          <p:attrName>style.visibility</p:attrName>
                                        </p:attrNameLst>
                                      </p:cBhvr>
                                      <p:tavLst>
                                        <p:tav tm="0">
                                          <p:val>
                                            <p:strVal val="hidden"/>
                                          </p:val>
                                        </p:tav>
                                        <p:tav tm="50000">
                                          <p:val>
                                            <p:strVal val="visible"/>
                                          </p:val>
                                        </p:tav>
                                      </p:tavLst>
                                    </p:anim>
                                  </p:childTnLst>
                                </p:cTn>
                              </p:par>
                              <p:par>
                                <p:cTn id="27" presetID="2" presetClass="entr" presetSubtype="8" fill="hold" nodeType="withEffect">
                                  <p:stCondLst>
                                    <p:cond delay="70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0-#ppt_w/2"/>
                                          </p:val>
                                        </p:tav>
                                        <p:tav tm="100000">
                                          <p:val>
                                            <p:strVal val="#ppt_x"/>
                                          </p:val>
                                        </p:tav>
                                      </p:tavLst>
                                    </p:anim>
                                    <p:anim calcmode="lin" valueType="num">
                                      <p:cBhvr additive="base">
                                        <p:cTn id="30" dur="500" fill="hold"/>
                                        <p:tgtEl>
                                          <p:spTgt spid="40"/>
                                        </p:tgtEl>
                                        <p:attrNameLst>
                                          <p:attrName>ppt_y</p:attrName>
                                        </p:attrNameLst>
                                      </p:cBhvr>
                                      <p:tavLst>
                                        <p:tav tm="0">
                                          <p:val>
                                            <p:strVal val="#ppt_y"/>
                                          </p:val>
                                        </p:tav>
                                        <p:tav tm="100000">
                                          <p:val>
                                            <p:strVal val="#ppt_y"/>
                                          </p:val>
                                        </p:tav>
                                      </p:tavLst>
                                    </p:anim>
                                  </p:childTnLst>
                                </p:cTn>
                              </p:par>
                              <p:par>
                                <p:cTn id="31" presetID="35" presetClass="emph" presetSubtype="0" repeatCount="3000" fill="hold" nodeType="withEffect">
                                  <p:stCondLst>
                                    <p:cond delay="1100"/>
                                  </p:stCondLst>
                                  <p:childTnLst>
                                    <p:anim calcmode="discrete" valueType="str">
                                      <p:cBhvr>
                                        <p:cTn id="32" dur="100" fill="hold"/>
                                        <p:tgtEl>
                                          <p:spTgt spid="40"/>
                                        </p:tgtEl>
                                        <p:attrNameLst>
                                          <p:attrName>style.visibility</p:attrName>
                                        </p:attrNameLst>
                                      </p:cBhvr>
                                      <p:tavLst>
                                        <p:tav tm="0">
                                          <p:val>
                                            <p:strVal val="hidden"/>
                                          </p:val>
                                        </p:tav>
                                        <p:tav tm="50000">
                                          <p:val>
                                            <p:strVal val="visible"/>
                                          </p:val>
                                        </p:tav>
                                      </p:tavLst>
                                    </p:anim>
                                  </p:childTnLst>
                                </p:cTn>
                              </p:par>
                              <p:par>
                                <p:cTn id="33" presetID="2" presetClass="entr" presetSubtype="8" fill="hold" nodeType="withEffect">
                                  <p:stCondLst>
                                    <p:cond delay="11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40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0-#ppt_w/2"/>
                                          </p:val>
                                        </p:tav>
                                        <p:tav tm="100000">
                                          <p:val>
                                            <p:strVal val="#ppt_x"/>
                                          </p:val>
                                        </p:tav>
                                      </p:tavLst>
                                    </p:anim>
                                    <p:anim calcmode="lin" valueType="num">
                                      <p:cBhvr additive="base">
                                        <p:cTn id="40" dur="500" fill="hold"/>
                                        <p:tgtEl>
                                          <p:spTgt spid="35"/>
                                        </p:tgtEl>
                                        <p:attrNameLst>
                                          <p:attrName>ppt_y</p:attrName>
                                        </p:attrNameLst>
                                      </p:cBhvr>
                                      <p:tavLst>
                                        <p:tav tm="0">
                                          <p:val>
                                            <p:strVal val="#ppt_y"/>
                                          </p:val>
                                        </p:tav>
                                        <p:tav tm="100000">
                                          <p:val>
                                            <p:strVal val="#ppt_y"/>
                                          </p:val>
                                        </p:tav>
                                      </p:tavLst>
                                    </p:anim>
                                  </p:childTnLst>
                                </p:cTn>
                              </p:par>
                              <p:par>
                                <p:cTn id="41" presetID="56" presetClass="entr" presetSubtype="0" fill="hold" grpId="0" nodeType="withEffect">
                                  <p:stCondLst>
                                    <p:cond delay="1400"/>
                                  </p:stCondLst>
                                  <p:iterate type="lt">
                                    <p:tmPct val="6667"/>
                                  </p:iterate>
                                  <p:childTnLst>
                                    <p:set>
                                      <p:cBhvr>
                                        <p:cTn id="42" dur="1" fill="hold">
                                          <p:stCondLst>
                                            <p:cond delay="0"/>
                                          </p:stCondLst>
                                        </p:cTn>
                                        <p:tgtEl>
                                          <p:spTgt spid="30"/>
                                        </p:tgtEl>
                                        <p:attrNameLst>
                                          <p:attrName>style.visibility</p:attrName>
                                        </p:attrNameLst>
                                      </p:cBhvr>
                                      <p:to>
                                        <p:strVal val="visible"/>
                                      </p:to>
                                    </p:set>
                                    <p:anim by="(-#ppt_w*2)" calcmode="lin" valueType="num">
                                      <p:cBhvr rctx="PPT">
                                        <p:cTn id="43" dur="375" autoRev="1" fill="hold">
                                          <p:stCondLst>
                                            <p:cond delay="0"/>
                                          </p:stCondLst>
                                        </p:cTn>
                                        <p:tgtEl>
                                          <p:spTgt spid="30"/>
                                        </p:tgtEl>
                                        <p:attrNameLst>
                                          <p:attrName>ppt_w</p:attrName>
                                        </p:attrNameLst>
                                      </p:cBhvr>
                                    </p:anim>
                                    <p:anim by="(#ppt_w*0.50)" calcmode="lin" valueType="num">
                                      <p:cBhvr>
                                        <p:cTn id="44" dur="375" decel="50000" autoRev="1" fill="hold">
                                          <p:stCondLst>
                                            <p:cond delay="0"/>
                                          </p:stCondLst>
                                        </p:cTn>
                                        <p:tgtEl>
                                          <p:spTgt spid="30"/>
                                        </p:tgtEl>
                                        <p:attrNameLst>
                                          <p:attrName>ppt_x</p:attrName>
                                        </p:attrNameLst>
                                      </p:cBhvr>
                                    </p:anim>
                                    <p:anim from="(-#ppt_h/2)" to="(#ppt_y)" calcmode="lin" valueType="num">
                                      <p:cBhvr>
                                        <p:cTn id="45" dur="750" fill="hold">
                                          <p:stCondLst>
                                            <p:cond delay="0"/>
                                          </p:stCondLst>
                                        </p:cTn>
                                        <p:tgtEl>
                                          <p:spTgt spid="30"/>
                                        </p:tgtEl>
                                        <p:attrNameLst>
                                          <p:attrName>ppt_y</p:attrName>
                                        </p:attrNameLst>
                                      </p:cBhvr>
                                    </p:anim>
                                    <p:animRot by="21600000">
                                      <p:cBhvr>
                                        <p:cTn id="46" dur="750" fill="hold">
                                          <p:stCondLst>
                                            <p:cond delay="0"/>
                                          </p:stCondLst>
                                        </p:cTn>
                                        <p:tgtEl>
                                          <p:spTgt spid="30"/>
                                        </p:tgtEl>
                                        <p:attrNameLst>
                                          <p:attrName>r</p:attrName>
                                        </p:attrNameLst>
                                      </p:cBhvr>
                                    </p:animRot>
                                  </p:childTnLst>
                                </p:cTn>
                              </p:par>
                              <p:par>
                                <p:cTn id="47" presetID="56" presetClass="entr" presetSubtype="0" fill="hold" grpId="0" nodeType="withEffect">
                                  <p:stCondLst>
                                    <p:cond delay="1400"/>
                                  </p:stCondLst>
                                  <p:iterate type="lt">
                                    <p:tmPct val="6667"/>
                                  </p:iterate>
                                  <p:childTnLst>
                                    <p:set>
                                      <p:cBhvr>
                                        <p:cTn id="48" dur="1" fill="hold">
                                          <p:stCondLst>
                                            <p:cond delay="0"/>
                                          </p:stCondLst>
                                        </p:cTn>
                                        <p:tgtEl>
                                          <p:spTgt spid="41"/>
                                        </p:tgtEl>
                                        <p:attrNameLst>
                                          <p:attrName>style.visibility</p:attrName>
                                        </p:attrNameLst>
                                      </p:cBhvr>
                                      <p:to>
                                        <p:strVal val="visible"/>
                                      </p:to>
                                    </p:set>
                                    <p:anim by="(-#ppt_w*2)" calcmode="lin" valueType="num">
                                      <p:cBhvr rctx="PPT">
                                        <p:cTn id="49" dur="375" autoRev="1" fill="hold">
                                          <p:stCondLst>
                                            <p:cond delay="0"/>
                                          </p:stCondLst>
                                        </p:cTn>
                                        <p:tgtEl>
                                          <p:spTgt spid="41"/>
                                        </p:tgtEl>
                                        <p:attrNameLst>
                                          <p:attrName>ppt_w</p:attrName>
                                        </p:attrNameLst>
                                      </p:cBhvr>
                                    </p:anim>
                                    <p:anim by="(#ppt_w*0.50)" calcmode="lin" valueType="num">
                                      <p:cBhvr>
                                        <p:cTn id="50" dur="375" decel="50000" autoRev="1" fill="hold">
                                          <p:stCondLst>
                                            <p:cond delay="0"/>
                                          </p:stCondLst>
                                        </p:cTn>
                                        <p:tgtEl>
                                          <p:spTgt spid="41"/>
                                        </p:tgtEl>
                                        <p:attrNameLst>
                                          <p:attrName>ppt_x</p:attrName>
                                        </p:attrNameLst>
                                      </p:cBhvr>
                                    </p:anim>
                                    <p:anim from="(-#ppt_h/2)" to="(#ppt_y)" calcmode="lin" valueType="num">
                                      <p:cBhvr>
                                        <p:cTn id="51" dur="750" fill="hold">
                                          <p:stCondLst>
                                            <p:cond delay="0"/>
                                          </p:stCondLst>
                                        </p:cTn>
                                        <p:tgtEl>
                                          <p:spTgt spid="41"/>
                                        </p:tgtEl>
                                        <p:attrNameLst>
                                          <p:attrName>ppt_y</p:attrName>
                                        </p:attrNameLst>
                                      </p:cBhvr>
                                    </p:anim>
                                    <p:animRot by="21600000">
                                      <p:cBhvr>
                                        <p:cTn id="52" dur="750" fill="hold">
                                          <p:stCondLst>
                                            <p:cond delay="0"/>
                                          </p:stCondLst>
                                        </p:cTn>
                                        <p:tgtEl>
                                          <p:spTgt spid="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2">
            <a:extLst>
              <a:ext uri="{FF2B5EF4-FFF2-40B4-BE49-F238E27FC236}">
                <a16:creationId xmlns:a16="http://schemas.microsoft.com/office/drawing/2014/main" id="{E8AA5D72-73A3-F506-6D61-BBC593B30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0"/>
            <a:ext cx="60007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原创设计师QQ598969553      _4">
            <a:extLst>
              <a:ext uri="{FF2B5EF4-FFF2-40B4-BE49-F238E27FC236}">
                <a16:creationId xmlns:a16="http://schemas.microsoft.com/office/drawing/2014/main" id="{0E6590ED-BB45-ABAA-C0DA-42F112757879}"/>
              </a:ext>
            </a:extLst>
          </p:cNvPr>
          <p:cNvSpPr>
            <a:spLocks noChangeArrowheads="1"/>
          </p:cNvSpPr>
          <p:nvPr/>
        </p:nvSpPr>
        <p:spPr bwMode="auto">
          <a:xfrm>
            <a:off x="719137" y="977900"/>
            <a:ext cx="273453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900" dirty="0">
                <a:solidFill>
                  <a:srgbClr val="53585E"/>
                </a:solidFill>
                <a:latin typeface="Arial" panose="020B0604020202020204" pitchFamily="34" charset="0"/>
                <a:cs typeface="Arial" panose="020B0604020202020204" pitchFamily="34" charset="0"/>
              </a:rPr>
              <a:t>Focus on acoustic research and commercialization</a:t>
            </a:r>
            <a:endParaRPr lang="zh-CN" altLang="en-US" sz="900" dirty="0">
              <a:solidFill>
                <a:srgbClr val="53585E"/>
              </a:solidFill>
              <a:latin typeface="Arial" panose="020B0604020202020204" pitchFamily="34" charset="0"/>
              <a:cs typeface="Arial" panose="020B0604020202020204" pitchFamily="34" charset="0"/>
            </a:endParaRPr>
          </a:p>
        </p:txBody>
      </p:sp>
      <p:sp>
        <p:nvSpPr>
          <p:cNvPr id="70" name="原创设计师QQ598969553      _5">
            <a:extLst>
              <a:ext uri="{FF2B5EF4-FFF2-40B4-BE49-F238E27FC236}">
                <a16:creationId xmlns:a16="http://schemas.microsoft.com/office/drawing/2014/main" id="{42B684B0-690E-BD78-7DDE-D1F711F38F1D}"/>
              </a:ext>
            </a:extLst>
          </p:cNvPr>
          <p:cNvSpPr>
            <a:spLocks noChangeArrowheads="1"/>
          </p:cNvSpPr>
          <p:nvPr/>
        </p:nvSpPr>
        <p:spPr bwMode="auto">
          <a:xfrm>
            <a:off x="715098" y="548936"/>
            <a:ext cx="2152833" cy="369332"/>
          </a:xfrm>
          <a:prstGeom prst="rect">
            <a:avLst/>
          </a:prstGeom>
          <a:noFill/>
          <a:ln>
            <a:noFill/>
          </a:ln>
        </p:spPr>
        <p:txBody>
          <a:bodyPr wrap="none" lIns="0" tIns="0" rIns="0" bIns="0">
            <a:spAutoFit/>
          </a:bodyPr>
          <a:lstStyle/>
          <a:p>
            <a:pPr>
              <a:defRPr/>
            </a:pPr>
            <a:r>
              <a:rPr lang="en-US" altLang="zh-CN" sz="2400" b="1" dirty="0">
                <a:solidFill>
                  <a:schemeClr val="accent1"/>
                </a:solidFill>
                <a:latin typeface="Impact" panose="020B0806030902050204" pitchFamily="34" charset="0"/>
                <a:ea typeface="微软雅黑" panose="020B0503020204020204" pitchFamily="34" charset="-122"/>
                <a:cs typeface="宋体" panose="02010600030101010101" pitchFamily="2" charset="-122"/>
              </a:rPr>
              <a:t>Company</a:t>
            </a:r>
            <a:r>
              <a:rPr lang="en-US" altLang="zh-CN" sz="2400" dirty="0">
                <a:solidFill>
                  <a:schemeClr val="accent2"/>
                </a:solidFill>
                <a:latin typeface="+mj-lt"/>
                <a:ea typeface="微软雅黑" pitchFamily="34" charset="-122"/>
                <a:cs typeface="宋体" pitchFamily="2" charset="-122"/>
              </a:rPr>
              <a:t> </a:t>
            </a:r>
            <a:r>
              <a:rPr lang="en-US" altLang="zh-CN" sz="2400" dirty="0">
                <a:solidFill>
                  <a:schemeClr val="accent1"/>
                </a:solidFill>
                <a:latin typeface="+mj-lt"/>
                <a:ea typeface="微软雅黑" pitchFamily="34" charset="-122"/>
                <a:cs typeface="宋体" pitchFamily="2" charset="-122"/>
              </a:rPr>
              <a:t>Profile</a:t>
            </a:r>
          </a:p>
        </p:txBody>
      </p:sp>
      <p:sp>
        <p:nvSpPr>
          <p:cNvPr id="71" name="原创设计师QQ598969553      _6">
            <a:extLst>
              <a:ext uri="{FF2B5EF4-FFF2-40B4-BE49-F238E27FC236}">
                <a16:creationId xmlns:a16="http://schemas.microsoft.com/office/drawing/2014/main" id="{BE921F8F-1BA0-D270-F127-4F3B2043452A}"/>
              </a:ext>
            </a:extLst>
          </p:cNvPr>
          <p:cNvSpPr>
            <a:spLocks/>
          </p:cNvSpPr>
          <p:nvPr/>
        </p:nvSpPr>
        <p:spPr bwMode="auto">
          <a:xfrm>
            <a:off x="8204752" y="0"/>
            <a:ext cx="780274" cy="1307548"/>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rgbClr val="C80D1F"/>
          </a:solidFill>
          <a:ln w="6350" cap="flat">
            <a:solidFill>
              <a:schemeClr val="accent1"/>
            </a:solidFill>
            <a:prstDash val="solid"/>
            <a:miter lim="800000"/>
            <a:headEnd/>
            <a:tailEnd/>
          </a:ln>
        </p:spPr>
        <p:txBody>
          <a:bodyPr/>
          <a:lstStyle/>
          <a:p>
            <a:endParaRPr lang="zh-CN" altLang="en-US"/>
          </a:p>
        </p:txBody>
      </p:sp>
      <p:sp>
        <p:nvSpPr>
          <p:cNvPr id="72" name="原创设计师QQ598969553      _7">
            <a:extLst>
              <a:ext uri="{FF2B5EF4-FFF2-40B4-BE49-F238E27FC236}">
                <a16:creationId xmlns:a16="http://schemas.microsoft.com/office/drawing/2014/main" id="{2BB4FB25-04D4-E3F3-AD09-CDE1999C4DF0}"/>
              </a:ext>
            </a:extLst>
          </p:cNvPr>
          <p:cNvSpPr>
            <a:spLocks noChangeArrowheads="1"/>
          </p:cNvSpPr>
          <p:nvPr/>
        </p:nvSpPr>
        <p:spPr bwMode="auto">
          <a:xfrm>
            <a:off x="709727" y="1409160"/>
            <a:ext cx="4867046" cy="1379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30000"/>
              </a:lnSpc>
              <a:spcBef>
                <a:spcPts val="600"/>
              </a:spcBef>
              <a:buClr>
                <a:srgbClr val="558ED5"/>
              </a:buClr>
            </a:pPr>
            <a:r>
              <a:rPr lang="en-US" altLang="zh-CN" sz="1000" dirty="0">
                <a:solidFill>
                  <a:srgbClr val="53585E"/>
                </a:solidFill>
                <a:latin typeface="Arial" panose="020B0604020202020204" pitchFamily="34" charset="0"/>
                <a:cs typeface="Arial" panose="020B0604020202020204" pitchFamily="34" charset="0"/>
              </a:rPr>
              <a:t>Shenzhen Soundec Technology Co., Ltd. (“Soundec Technology”) is an enterprise focusing on acoustic research and commercialization. Based on the long-term technical accumulation of acoustic and electric basic technologies, we have a number of invention patents in China, the United States, Japan and the European Union. Soundec will provide the components with core technology and comprehensive audio signal processing solutions from audio signal pickup, processing and restoration, audio output and other links.</a:t>
            </a:r>
          </a:p>
        </p:txBody>
      </p:sp>
      <p:sp>
        <p:nvSpPr>
          <p:cNvPr id="74" name="原创设计师QQ598969553      _9">
            <a:extLst>
              <a:ext uri="{FF2B5EF4-FFF2-40B4-BE49-F238E27FC236}">
                <a16:creationId xmlns:a16="http://schemas.microsoft.com/office/drawing/2014/main" id="{B9E13F3E-2F55-E015-673D-4A270EB0EA73}"/>
              </a:ext>
            </a:extLst>
          </p:cNvPr>
          <p:cNvSpPr>
            <a:spLocks noChangeArrowheads="1"/>
          </p:cNvSpPr>
          <p:nvPr/>
        </p:nvSpPr>
        <p:spPr bwMode="auto">
          <a:xfrm>
            <a:off x="4030993" y="4452656"/>
            <a:ext cx="1537280" cy="153888"/>
          </a:xfrm>
          <a:prstGeom prst="rect">
            <a:avLst/>
          </a:prstGeom>
          <a:noFill/>
          <a:ln>
            <a:noFill/>
          </a:ln>
        </p:spPr>
        <p:txBody>
          <a:bodyPr wrap="none" lIns="0" tIns="0" rIns="0" bIns="0">
            <a:spAutoFit/>
          </a:bodyPr>
          <a:lstStyle/>
          <a:p>
            <a:pPr algn="r" defTabSz="914400" eaLnBrk="1" fontAlgn="auto" hangingPunct="1">
              <a:spcBef>
                <a:spcPts val="0"/>
              </a:spcBef>
              <a:spcAft>
                <a:spcPts val="0"/>
              </a:spcAft>
              <a:buFont typeface="Arial" pitchFamily="34" charset="0"/>
              <a:buNone/>
              <a:defRPr/>
            </a:pPr>
            <a:r>
              <a:rPr lang="en-US" altLang="zh-CN" sz="1000" i="1" kern="0" dirty="0">
                <a:solidFill>
                  <a:schemeClr val="bg1"/>
                </a:solidFill>
                <a:latin typeface="Arial" panose="020B0604020202020204" pitchFamily="34" charset="0"/>
                <a:cs typeface="Arial" panose="020B0604020202020204" pitchFamily="34" charset="0"/>
              </a:rPr>
              <a:t>Soundec(Nanjing) Co., Ltd.</a:t>
            </a:r>
          </a:p>
        </p:txBody>
      </p:sp>
      <p:sp>
        <p:nvSpPr>
          <p:cNvPr id="75" name="原创设计师QQ598969553      _10">
            <a:extLst>
              <a:ext uri="{FF2B5EF4-FFF2-40B4-BE49-F238E27FC236}">
                <a16:creationId xmlns:a16="http://schemas.microsoft.com/office/drawing/2014/main" id="{31D37EF2-4A6D-30C7-77D2-57F4E65630CB}"/>
              </a:ext>
            </a:extLst>
          </p:cNvPr>
          <p:cNvSpPr>
            <a:spLocks noChangeArrowheads="1"/>
          </p:cNvSpPr>
          <p:nvPr/>
        </p:nvSpPr>
        <p:spPr bwMode="auto">
          <a:xfrm>
            <a:off x="4155026" y="4025886"/>
            <a:ext cx="2319546" cy="153888"/>
          </a:xfrm>
          <a:prstGeom prst="rect">
            <a:avLst/>
          </a:prstGeom>
          <a:noFill/>
          <a:ln>
            <a:noFill/>
          </a:ln>
        </p:spPr>
        <p:txBody>
          <a:bodyPr wrap="none" lIns="0" tIns="0" rIns="0" bIns="0">
            <a:spAutoFit/>
          </a:bodyPr>
          <a:lstStyle/>
          <a:p>
            <a:pPr algn="r" defTabSz="914400" eaLnBrk="1" fontAlgn="auto" hangingPunct="1">
              <a:spcBef>
                <a:spcPts val="0"/>
              </a:spcBef>
              <a:spcAft>
                <a:spcPts val="0"/>
              </a:spcAft>
              <a:buFont typeface="Arial" pitchFamily="34" charset="0"/>
              <a:buNone/>
              <a:defRPr/>
            </a:pPr>
            <a:r>
              <a:rPr lang="en-US" altLang="zh-CN" sz="1000" i="1" kern="0" dirty="0">
                <a:solidFill>
                  <a:schemeClr val="bg1"/>
                </a:solidFill>
                <a:latin typeface="Arial" panose="020B0604020202020204" pitchFamily="34" charset="0"/>
                <a:cs typeface="Arial" panose="020B0604020202020204" pitchFamily="34" charset="0"/>
              </a:rPr>
              <a:t>Shenzhen Soundec Technology Co., Ltd.</a:t>
            </a:r>
          </a:p>
        </p:txBody>
      </p:sp>
      <p:sp>
        <p:nvSpPr>
          <p:cNvPr id="17" name="原创设计师QQ598969553      _7">
            <a:extLst>
              <a:ext uri="{FF2B5EF4-FFF2-40B4-BE49-F238E27FC236}">
                <a16:creationId xmlns:a16="http://schemas.microsoft.com/office/drawing/2014/main" id="{12E860C2-58BE-AB19-B738-870DD83001A0}"/>
              </a:ext>
            </a:extLst>
          </p:cNvPr>
          <p:cNvSpPr>
            <a:spLocks noChangeArrowheads="1"/>
          </p:cNvSpPr>
          <p:nvPr/>
        </p:nvSpPr>
        <p:spPr bwMode="auto">
          <a:xfrm>
            <a:off x="708230" y="2833517"/>
            <a:ext cx="3863770" cy="57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30000"/>
              </a:lnSpc>
              <a:spcBef>
                <a:spcPts val="600"/>
              </a:spcBef>
              <a:buClr>
                <a:srgbClr val="558ED5"/>
              </a:buClr>
            </a:pPr>
            <a:r>
              <a:rPr lang="en-US" altLang="zh-CN" sz="1000" dirty="0">
                <a:solidFill>
                  <a:srgbClr val="53585E"/>
                </a:solidFill>
                <a:latin typeface="Arial" panose="020B0604020202020204" pitchFamily="34" charset="0"/>
                <a:cs typeface="Arial" panose="020B0604020202020204" pitchFamily="34" charset="0"/>
              </a:rPr>
              <a:t>The company is headquartered in Shenzhen, China, with a branch in Nanjing, and a scientific research laboratory in Tokyo, Japan, where senior scientists conduct basic research and developments. </a:t>
            </a:r>
          </a:p>
        </p:txBody>
      </p:sp>
      <p:sp>
        <p:nvSpPr>
          <p:cNvPr id="11" name="日期占位符 10">
            <a:extLst>
              <a:ext uri="{FF2B5EF4-FFF2-40B4-BE49-F238E27FC236}">
                <a16:creationId xmlns:a16="http://schemas.microsoft.com/office/drawing/2014/main" id="{75E44370-4587-1EB0-810D-7DC5B9E37DFE}"/>
              </a:ext>
            </a:extLst>
          </p:cNvPr>
          <p:cNvSpPr>
            <a:spLocks noGrp="1"/>
          </p:cNvSpPr>
          <p:nvPr>
            <p:ph type="dt" sz="half" idx="10"/>
          </p:nvPr>
        </p:nvSpPr>
        <p:spPr/>
        <p:txBody>
          <a:bodyPr/>
          <a:lstStyle/>
          <a:p>
            <a:pPr>
              <a:defRPr/>
            </a:pPr>
            <a:r>
              <a:rPr lang="en-US" altLang="zh-CN" dirty="0"/>
              <a:t>2022/9/9</a:t>
            </a:r>
            <a:endParaRPr lang="zh-CN" altLang="en-US" dirty="0"/>
          </a:p>
        </p:txBody>
      </p:sp>
      <p:sp>
        <p:nvSpPr>
          <p:cNvPr id="12" name="页脚占位符 11">
            <a:extLst>
              <a:ext uri="{FF2B5EF4-FFF2-40B4-BE49-F238E27FC236}">
                <a16:creationId xmlns:a16="http://schemas.microsoft.com/office/drawing/2014/main" id="{11BC751E-3FD7-1EE0-B5E1-5C9B3A77657A}"/>
              </a:ext>
            </a:extLst>
          </p:cNvPr>
          <p:cNvSpPr>
            <a:spLocks noGrp="1"/>
          </p:cNvSpPr>
          <p:nvPr>
            <p:ph type="ftr" sz="quarter" idx="11"/>
          </p:nvPr>
        </p:nvSpPr>
        <p:spPr/>
        <p:txBody>
          <a:bodyPr/>
          <a:lstStyle/>
          <a:p>
            <a:pPr>
              <a:defRPr/>
            </a:pPr>
            <a:r>
              <a:rPr lang="en-US" altLang="zh-CN" dirty="0"/>
              <a:t>Shenzhen Soundec Technology Co., Ltd</a:t>
            </a:r>
            <a:endParaRPr lang="zh-CN" altLang="en-US" dirty="0"/>
          </a:p>
        </p:txBody>
      </p:sp>
      <p:sp>
        <p:nvSpPr>
          <p:cNvPr id="14" name="灯片编号占位符 13">
            <a:extLst>
              <a:ext uri="{FF2B5EF4-FFF2-40B4-BE49-F238E27FC236}">
                <a16:creationId xmlns:a16="http://schemas.microsoft.com/office/drawing/2014/main" id="{D65C33C5-0D31-B17A-FEB5-6E0C2BFD7F19}"/>
              </a:ext>
            </a:extLst>
          </p:cNvPr>
          <p:cNvSpPr>
            <a:spLocks noGrp="1"/>
          </p:cNvSpPr>
          <p:nvPr>
            <p:ph type="sldNum" sz="quarter" idx="12"/>
          </p:nvPr>
        </p:nvSpPr>
        <p:spPr/>
        <p:txBody>
          <a:bodyPr/>
          <a:lstStyle/>
          <a:p>
            <a:pPr>
              <a:defRPr/>
            </a:pPr>
            <a:fld id="{84543B02-B5C3-48B4-A10E-C9FED9D43D25}" type="slidenum">
              <a:rPr lang="zh-CN" altLang="en-US" smtClean="0"/>
              <a:pPr>
                <a:defRPr/>
              </a:pPr>
              <a:t>2</a:t>
            </a:fld>
            <a:endParaRPr lang="zh-CN" altLang="en-US" dirty="0"/>
          </a:p>
        </p:txBody>
      </p:sp>
      <p:pic>
        <p:nvPicPr>
          <p:cNvPr id="2" name="timg.jpeg" descr="timg.jpeg">
            <a:extLst>
              <a:ext uri="{FF2B5EF4-FFF2-40B4-BE49-F238E27FC236}">
                <a16:creationId xmlns:a16="http://schemas.microsoft.com/office/drawing/2014/main" id="{F5826B06-6553-07C0-BCC2-3E89DD4C3E96}"/>
              </a:ext>
            </a:extLst>
          </p:cNvPr>
          <p:cNvPicPr>
            <a:picLocks noChangeAspect="1"/>
          </p:cNvPicPr>
          <p:nvPr/>
        </p:nvPicPr>
        <p:blipFill>
          <a:blip r:embed="rId4"/>
          <a:srcRect t="28260" b="13724"/>
          <a:stretch>
            <a:fillRect/>
          </a:stretch>
        </p:blipFill>
        <p:spPr>
          <a:xfrm>
            <a:off x="7523790" y="3186284"/>
            <a:ext cx="1467034" cy="666701"/>
          </a:xfrm>
          <a:prstGeom prst="rect">
            <a:avLst/>
          </a:prstGeom>
          <a:ln w="12700">
            <a:miter lim="400000"/>
          </a:ln>
        </p:spPr>
      </p:pic>
      <p:pic>
        <p:nvPicPr>
          <p:cNvPr id="3" name="viewfile.png" descr="viewfile.png">
            <a:extLst>
              <a:ext uri="{FF2B5EF4-FFF2-40B4-BE49-F238E27FC236}">
                <a16:creationId xmlns:a16="http://schemas.microsoft.com/office/drawing/2014/main" id="{518DD8B0-47FD-8006-9F95-BEF0A1522D93}"/>
              </a:ext>
            </a:extLst>
          </p:cNvPr>
          <p:cNvPicPr>
            <a:picLocks noChangeAspect="1"/>
          </p:cNvPicPr>
          <p:nvPr/>
        </p:nvPicPr>
        <p:blipFill>
          <a:blip r:embed="rId5"/>
          <a:stretch>
            <a:fillRect/>
          </a:stretch>
        </p:blipFill>
        <p:spPr>
          <a:xfrm>
            <a:off x="6457950" y="2032127"/>
            <a:ext cx="1485246" cy="569023"/>
          </a:xfrm>
          <a:prstGeom prst="rect">
            <a:avLst/>
          </a:prstGeom>
          <a:ln w="12700">
            <a:miter lim="400000"/>
          </a:ln>
        </p:spPr>
      </p:pic>
      <p:pic>
        <p:nvPicPr>
          <p:cNvPr id="4" name="timg.jpeg" descr="timg.jpeg">
            <a:extLst>
              <a:ext uri="{FF2B5EF4-FFF2-40B4-BE49-F238E27FC236}">
                <a16:creationId xmlns:a16="http://schemas.microsoft.com/office/drawing/2014/main" id="{9960B35C-F85F-D2BD-176C-FED575A8DFE8}"/>
              </a:ext>
            </a:extLst>
          </p:cNvPr>
          <p:cNvPicPr>
            <a:picLocks noChangeAspect="1"/>
          </p:cNvPicPr>
          <p:nvPr/>
        </p:nvPicPr>
        <p:blipFill>
          <a:blip r:embed="rId6" cstate="print"/>
          <a:stretch>
            <a:fillRect/>
          </a:stretch>
        </p:blipFill>
        <p:spPr>
          <a:xfrm>
            <a:off x="5582144" y="729038"/>
            <a:ext cx="1023943" cy="823250"/>
          </a:xfrm>
          <a:prstGeom prst="rect">
            <a:avLst/>
          </a:prstGeom>
          <a:ln w="12700">
            <a:miter lim="400000"/>
          </a:ln>
        </p:spPr>
      </p:pic>
      <p:pic>
        <p:nvPicPr>
          <p:cNvPr id="5" name="图片 4">
            <a:extLst>
              <a:ext uri="{FF2B5EF4-FFF2-40B4-BE49-F238E27FC236}">
                <a16:creationId xmlns:a16="http://schemas.microsoft.com/office/drawing/2014/main" id="{5553AB44-A539-AFA0-7186-110B04F87C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74572" y="4117975"/>
            <a:ext cx="2173381" cy="823250"/>
          </a:xfrm>
          <a:prstGeom prst="rect">
            <a:avLst/>
          </a:prstGeom>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300"/>
                                        <p:tgtEl>
                                          <p:spTgt spid="69"/>
                                        </p:tgtEl>
                                      </p:cBhvr>
                                    </p:animEffect>
                                    <p:anim calcmode="lin" valueType="num">
                                      <p:cBhvr>
                                        <p:cTn id="8" dur="300" fill="hold"/>
                                        <p:tgtEl>
                                          <p:spTgt spid="69"/>
                                        </p:tgtEl>
                                        <p:attrNameLst>
                                          <p:attrName>ppt_x</p:attrName>
                                        </p:attrNameLst>
                                      </p:cBhvr>
                                      <p:tavLst>
                                        <p:tav tm="0">
                                          <p:val>
                                            <p:strVal val="#ppt_x"/>
                                          </p:val>
                                        </p:tav>
                                        <p:tav tm="100000">
                                          <p:val>
                                            <p:strVal val="#ppt_x"/>
                                          </p:val>
                                        </p:tav>
                                      </p:tavLst>
                                    </p:anim>
                                    <p:anim calcmode="lin" valueType="num">
                                      <p:cBhvr>
                                        <p:cTn id="9" dur="300" fill="hold"/>
                                        <p:tgtEl>
                                          <p:spTgt spid="69"/>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fade">
                                      <p:cBhvr>
                                        <p:cTn id="12" dur="300"/>
                                        <p:tgtEl>
                                          <p:spTgt spid="70"/>
                                        </p:tgtEl>
                                      </p:cBhvr>
                                    </p:animEffect>
                                    <p:anim calcmode="lin" valueType="num">
                                      <p:cBhvr>
                                        <p:cTn id="13" dur="300" fill="hold"/>
                                        <p:tgtEl>
                                          <p:spTgt spid="70"/>
                                        </p:tgtEl>
                                        <p:attrNameLst>
                                          <p:attrName>ppt_x</p:attrName>
                                        </p:attrNameLst>
                                      </p:cBhvr>
                                      <p:tavLst>
                                        <p:tav tm="0">
                                          <p:val>
                                            <p:strVal val="#ppt_x"/>
                                          </p:val>
                                        </p:tav>
                                        <p:tav tm="100000">
                                          <p:val>
                                            <p:strVal val="#ppt_x"/>
                                          </p:val>
                                        </p:tav>
                                      </p:tavLst>
                                    </p:anim>
                                    <p:anim calcmode="lin" valueType="num">
                                      <p:cBhvr>
                                        <p:cTn id="14" dur="300" fill="hold"/>
                                        <p:tgtEl>
                                          <p:spTgt spid="70"/>
                                        </p:tgtEl>
                                        <p:attrNameLst>
                                          <p:attrName>ppt_y</p:attrName>
                                        </p:attrNameLst>
                                      </p:cBhvr>
                                      <p:tavLst>
                                        <p:tav tm="0">
                                          <p:val>
                                            <p:strVal val="#ppt_y-.1"/>
                                          </p:val>
                                        </p:tav>
                                        <p:tav tm="100000">
                                          <p:val>
                                            <p:strVal val="#ppt_y"/>
                                          </p:val>
                                        </p:tav>
                                      </p:tavLst>
                                    </p:anim>
                                  </p:childTnLst>
                                </p:cTn>
                              </p:par>
                              <p:par>
                                <p:cTn id="15" presetID="2" presetClass="entr" presetSubtype="8" fill="hold" nodeType="withEffect">
                                  <p:stCondLst>
                                    <p:cond delay="300"/>
                                  </p:stCondLst>
                                  <p:childTnLst>
                                    <p:set>
                                      <p:cBhvr>
                                        <p:cTn id="16" dur="1" fill="hold">
                                          <p:stCondLst>
                                            <p:cond delay="0"/>
                                          </p:stCondLst>
                                        </p:cTn>
                                        <p:tgtEl>
                                          <p:spTgt spid="71"/>
                                        </p:tgtEl>
                                        <p:attrNameLst>
                                          <p:attrName>style.visibility</p:attrName>
                                        </p:attrNameLst>
                                      </p:cBhvr>
                                      <p:to>
                                        <p:strVal val="visible"/>
                                      </p:to>
                                    </p:set>
                                    <p:anim calcmode="lin" valueType="num">
                                      <p:cBhvr additive="base">
                                        <p:cTn id="17" dur="500" fill="hold"/>
                                        <p:tgtEl>
                                          <p:spTgt spid="71"/>
                                        </p:tgtEl>
                                        <p:attrNameLst>
                                          <p:attrName>ppt_x</p:attrName>
                                        </p:attrNameLst>
                                      </p:cBhvr>
                                      <p:tavLst>
                                        <p:tav tm="0">
                                          <p:val>
                                            <p:strVal val="0-#ppt_w/2"/>
                                          </p:val>
                                        </p:tav>
                                        <p:tav tm="100000">
                                          <p:val>
                                            <p:strVal val="#ppt_x"/>
                                          </p:val>
                                        </p:tav>
                                      </p:tavLst>
                                    </p:anim>
                                    <p:anim calcmode="lin" valueType="num">
                                      <p:cBhvr additive="base">
                                        <p:cTn id="18" dur="500" fill="hold"/>
                                        <p:tgtEl>
                                          <p:spTgt spid="71"/>
                                        </p:tgtEl>
                                        <p:attrNameLst>
                                          <p:attrName>ppt_y</p:attrName>
                                        </p:attrNameLst>
                                      </p:cBhvr>
                                      <p:tavLst>
                                        <p:tav tm="0">
                                          <p:val>
                                            <p:strVal val="#ppt_y"/>
                                          </p:val>
                                        </p:tav>
                                        <p:tav tm="100000">
                                          <p:val>
                                            <p:strVal val="#ppt_y"/>
                                          </p:val>
                                        </p:tav>
                                      </p:tavLst>
                                    </p:anim>
                                  </p:childTnLst>
                                </p:cTn>
                              </p:par>
                              <p:par>
                                <p:cTn id="19" presetID="35" presetClass="emph" presetSubtype="0" repeatCount="3000" fill="hold" nodeType="withEffect">
                                  <p:stCondLst>
                                    <p:cond delay="700"/>
                                  </p:stCondLst>
                                  <p:childTnLst>
                                    <p:anim calcmode="discrete" valueType="str">
                                      <p:cBhvr>
                                        <p:cTn id="20" dur="100" fill="hold"/>
                                        <p:tgtEl>
                                          <p:spTgt spid="71"/>
                                        </p:tgtEl>
                                        <p:attrNameLst>
                                          <p:attrName>style.visibility</p:attrName>
                                        </p:attrNameLst>
                                      </p:cBhvr>
                                      <p:tavLst>
                                        <p:tav tm="0">
                                          <p:val>
                                            <p:strVal val="hidden"/>
                                          </p:val>
                                        </p:tav>
                                        <p:tav tm="50000">
                                          <p:val>
                                            <p:strVal val="visible"/>
                                          </p:val>
                                        </p:tav>
                                      </p:tavLst>
                                    </p:anim>
                                  </p:childTnLst>
                                </p:cTn>
                              </p:par>
                              <p:par>
                                <p:cTn id="21" presetID="42" presetClass="entr" presetSubtype="0" fill="hold" grpId="0" nodeType="withEffect">
                                  <p:stCondLst>
                                    <p:cond delay="2300"/>
                                  </p:stCondLst>
                                  <p:childTnLst>
                                    <p:set>
                                      <p:cBhvr>
                                        <p:cTn id="22" dur="1" fill="hold">
                                          <p:stCondLst>
                                            <p:cond delay="0"/>
                                          </p:stCondLst>
                                        </p:cTn>
                                        <p:tgtEl>
                                          <p:spTgt spid="72"/>
                                        </p:tgtEl>
                                        <p:attrNameLst>
                                          <p:attrName>style.visibility</p:attrName>
                                        </p:attrNameLst>
                                      </p:cBhvr>
                                      <p:to>
                                        <p:strVal val="visible"/>
                                      </p:to>
                                    </p:set>
                                    <p:animEffect transition="in" filter="fade">
                                      <p:cBhvr>
                                        <p:cTn id="23" dur="500"/>
                                        <p:tgtEl>
                                          <p:spTgt spid="72"/>
                                        </p:tgtEl>
                                      </p:cBhvr>
                                    </p:animEffect>
                                    <p:anim calcmode="lin" valueType="num">
                                      <p:cBhvr>
                                        <p:cTn id="24" dur="500" fill="hold"/>
                                        <p:tgtEl>
                                          <p:spTgt spid="72"/>
                                        </p:tgtEl>
                                        <p:attrNameLst>
                                          <p:attrName>ppt_x</p:attrName>
                                        </p:attrNameLst>
                                      </p:cBhvr>
                                      <p:tavLst>
                                        <p:tav tm="0">
                                          <p:val>
                                            <p:strVal val="#ppt_x"/>
                                          </p:val>
                                        </p:tav>
                                        <p:tav tm="100000">
                                          <p:val>
                                            <p:strVal val="#ppt_x"/>
                                          </p:val>
                                        </p:tav>
                                      </p:tavLst>
                                    </p:anim>
                                    <p:anim calcmode="lin" valueType="num">
                                      <p:cBhvr>
                                        <p:cTn id="25" dur="500" fill="hold"/>
                                        <p:tgtEl>
                                          <p:spTgt spid="72"/>
                                        </p:tgtEl>
                                        <p:attrNameLst>
                                          <p:attrName>ppt_y</p:attrName>
                                        </p:attrNameLst>
                                      </p:cBhvr>
                                      <p:tavLst>
                                        <p:tav tm="0">
                                          <p:val>
                                            <p:strVal val="#ppt_y+.1"/>
                                          </p:val>
                                        </p:tav>
                                        <p:tav tm="100000">
                                          <p:val>
                                            <p:strVal val="#ppt_y"/>
                                          </p:val>
                                        </p:tav>
                                      </p:tavLst>
                                    </p:anim>
                                  </p:childTnLst>
                                </p:cTn>
                              </p:par>
                              <p:par>
                                <p:cTn id="26" presetID="2" presetClass="entr" presetSubtype="4" fill="hold" grpId="0" nodeType="withEffect">
                                  <p:stCondLst>
                                    <p:cond delay="2000"/>
                                  </p:stCondLst>
                                  <p:childTnLst>
                                    <p:set>
                                      <p:cBhvr>
                                        <p:cTn id="27" dur="1" fill="hold">
                                          <p:stCondLst>
                                            <p:cond delay="0"/>
                                          </p:stCondLst>
                                        </p:cTn>
                                        <p:tgtEl>
                                          <p:spTgt spid="74"/>
                                        </p:tgtEl>
                                        <p:attrNameLst>
                                          <p:attrName>style.visibility</p:attrName>
                                        </p:attrNameLst>
                                      </p:cBhvr>
                                      <p:to>
                                        <p:strVal val="visible"/>
                                      </p:to>
                                    </p:set>
                                    <p:anim calcmode="lin" valueType="num">
                                      <p:cBhvr additive="base">
                                        <p:cTn id="28" dur="500" fill="hold"/>
                                        <p:tgtEl>
                                          <p:spTgt spid="74"/>
                                        </p:tgtEl>
                                        <p:attrNameLst>
                                          <p:attrName>ppt_x</p:attrName>
                                        </p:attrNameLst>
                                      </p:cBhvr>
                                      <p:tavLst>
                                        <p:tav tm="0">
                                          <p:val>
                                            <p:strVal val="#ppt_x"/>
                                          </p:val>
                                        </p:tav>
                                        <p:tav tm="100000">
                                          <p:val>
                                            <p:strVal val="#ppt_x"/>
                                          </p:val>
                                        </p:tav>
                                      </p:tavLst>
                                    </p:anim>
                                    <p:anim calcmode="lin" valueType="num">
                                      <p:cBhvr additive="base">
                                        <p:cTn id="29" dur="500" fill="hold"/>
                                        <p:tgtEl>
                                          <p:spTgt spid="7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2000"/>
                                  </p:stCondLst>
                                  <p:childTnLst>
                                    <p:set>
                                      <p:cBhvr>
                                        <p:cTn id="31" dur="1" fill="hold">
                                          <p:stCondLst>
                                            <p:cond delay="0"/>
                                          </p:stCondLst>
                                        </p:cTn>
                                        <p:tgtEl>
                                          <p:spTgt spid="75"/>
                                        </p:tgtEl>
                                        <p:attrNameLst>
                                          <p:attrName>style.visibility</p:attrName>
                                        </p:attrNameLst>
                                      </p:cBhvr>
                                      <p:to>
                                        <p:strVal val="visible"/>
                                      </p:to>
                                    </p:set>
                                    <p:anim calcmode="lin" valueType="num">
                                      <p:cBhvr additive="base">
                                        <p:cTn id="32" dur="500" fill="hold"/>
                                        <p:tgtEl>
                                          <p:spTgt spid="75"/>
                                        </p:tgtEl>
                                        <p:attrNameLst>
                                          <p:attrName>ppt_x</p:attrName>
                                        </p:attrNameLst>
                                      </p:cBhvr>
                                      <p:tavLst>
                                        <p:tav tm="0">
                                          <p:val>
                                            <p:strVal val="#ppt_x"/>
                                          </p:val>
                                        </p:tav>
                                        <p:tav tm="100000">
                                          <p:val>
                                            <p:strVal val="#ppt_x"/>
                                          </p:val>
                                        </p:tav>
                                      </p:tavLst>
                                    </p:anim>
                                    <p:anim calcmode="lin" valueType="num">
                                      <p:cBhvr additive="base">
                                        <p:cTn id="33" dur="500" fill="hold"/>
                                        <p:tgtEl>
                                          <p:spTgt spid="75"/>
                                        </p:tgtEl>
                                        <p:attrNameLst>
                                          <p:attrName>ppt_y</p:attrName>
                                        </p:attrNameLst>
                                      </p:cBhvr>
                                      <p:tavLst>
                                        <p:tav tm="0">
                                          <p:val>
                                            <p:strVal val="1+#ppt_h/2"/>
                                          </p:val>
                                        </p:tav>
                                        <p:tav tm="100000">
                                          <p:val>
                                            <p:strVal val="#ppt_y"/>
                                          </p:val>
                                        </p:tav>
                                      </p:tavLst>
                                    </p:anim>
                                  </p:childTnLst>
                                </p:cTn>
                              </p:par>
                              <p:par>
                                <p:cTn id="34" presetID="42" presetClass="entr" presetSubtype="0" fill="hold" grpId="0" nodeType="withEffect">
                                  <p:stCondLst>
                                    <p:cond delay="230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anim calcmode="lin" valueType="num">
                                      <p:cBhvr>
                                        <p:cTn id="37" dur="500" fill="hold"/>
                                        <p:tgtEl>
                                          <p:spTgt spid="17"/>
                                        </p:tgtEl>
                                        <p:attrNameLst>
                                          <p:attrName>ppt_x</p:attrName>
                                        </p:attrNameLst>
                                      </p:cBhvr>
                                      <p:tavLst>
                                        <p:tav tm="0">
                                          <p:val>
                                            <p:strVal val="#ppt_x"/>
                                          </p:val>
                                        </p:tav>
                                        <p:tav tm="100000">
                                          <p:val>
                                            <p:strVal val="#ppt_x"/>
                                          </p:val>
                                        </p:tav>
                                      </p:tavLst>
                                    </p:anim>
                                    <p:anim calcmode="lin" valueType="num">
                                      <p:cBhvr>
                                        <p:cTn id="38"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2" grpId="0"/>
      <p:bldP spid="74" grpId="0"/>
      <p:bldP spid="7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原创设计师QQ598969553      _2">
            <a:extLst>
              <a:ext uri="{FF2B5EF4-FFF2-40B4-BE49-F238E27FC236}">
                <a16:creationId xmlns:a16="http://schemas.microsoft.com/office/drawing/2014/main" id="{D4D7B265-A2A2-726B-4C8E-B682D73DCE72}"/>
              </a:ext>
            </a:extLst>
          </p:cNvPr>
          <p:cNvCxnSpPr/>
          <p:nvPr/>
        </p:nvCxnSpPr>
        <p:spPr>
          <a:xfrm rot="5400000">
            <a:off x="2766921" y="2808236"/>
            <a:ext cx="3643313" cy="1588"/>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2" name="原创设计师QQ598969553      _5">
            <a:extLst>
              <a:ext uri="{FF2B5EF4-FFF2-40B4-BE49-F238E27FC236}">
                <a16:creationId xmlns:a16="http://schemas.microsoft.com/office/drawing/2014/main" id="{B82FBAF7-2A97-F084-17D0-CB5394A2EE6F}"/>
              </a:ext>
            </a:extLst>
          </p:cNvPr>
          <p:cNvSpPr/>
          <p:nvPr/>
        </p:nvSpPr>
        <p:spPr>
          <a:xfrm>
            <a:off x="4723966" y="957026"/>
            <a:ext cx="3467968" cy="307777"/>
          </a:xfrm>
          <a:prstGeom prst="rect">
            <a:avLst/>
          </a:prstGeom>
        </p:spPr>
        <p:txBody>
          <a:bodyPr wrap="square">
            <a:spAutoFit/>
          </a:bodyPr>
          <a:lstStyle/>
          <a:p>
            <a:pPr eaLnBrk="1" hangingPunct="1"/>
            <a:r>
              <a:rPr lang="en-US" altLang="zh-CN" sz="1400" dirty="0">
                <a:solidFill>
                  <a:srgbClr val="0D0D0D"/>
                </a:solidFill>
                <a:latin typeface="Arial" panose="020B0604020202020204" pitchFamily="34" charset="0"/>
                <a:cs typeface="Arial" panose="020B0604020202020204" pitchFamily="34" charset="0"/>
              </a:rPr>
              <a:t>Multichannel D/A audio interface</a:t>
            </a:r>
          </a:p>
        </p:txBody>
      </p:sp>
      <p:sp>
        <p:nvSpPr>
          <p:cNvPr id="9222" name="原创设计师QQ598969553      _6">
            <a:extLst>
              <a:ext uri="{FF2B5EF4-FFF2-40B4-BE49-F238E27FC236}">
                <a16:creationId xmlns:a16="http://schemas.microsoft.com/office/drawing/2014/main" id="{254AA813-7B24-FF5C-D425-2256E5A47BCA}"/>
              </a:ext>
            </a:extLst>
          </p:cNvPr>
          <p:cNvSpPr>
            <a:spLocks noChangeArrowheads="1"/>
          </p:cNvSpPr>
          <p:nvPr/>
        </p:nvSpPr>
        <p:spPr bwMode="auto">
          <a:xfrm>
            <a:off x="4807663" y="1270686"/>
            <a:ext cx="372087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buFont typeface="Arial" panose="020B0604020202020204" pitchFamily="34" charset="0"/>
              <a:buChar char="•"/>
            </a:pPr>
            <a:r>
              <a:rPr lang="en-US" altLang="zh-CN" sz="1000" dirty="0">
                <a:solidFill>
                  <a:srgbClr val="0D0D0D"/>
                </a:solidFill>
                <a:latin typeface="Arial" panose="020B0604020202020204" pitchFamily="34" charset="0"/>
                <a:cs typeface="Arial" panose="020B0604020202020204" pitchFamily="34" charset="0"/>
              </a:rPr>
              <a:t>Support 24Bit high-performance analog differential input*2</a:t>
            </a:r>
          </a:p>
          <a:p>
            <a:pPr eaLnBrk="1" hangingPunct="1">
              <a:buFont typeface="Arial" panose="020B0604020202020204" pitchFamily="34" charset="0"/>
              <a:buChar char="•"/>
            </a:pPr>
            <a:r>
              <a:rPr lang="en-US" altLang="zh-CN" sz="1000" dirty="0">
                <a:solidFill>
                  <a:srgbClr val="0D0D0D"/>
                </a:solidFill>
                <a:latin typeface="Arial" panose="020B0604020202020204" pitchFamily="34" charset="0"/>
                <a:cs typeface="Arial" panose="020B0604020202020204" pitchFamily="34" charset="0"/>
              </a:rPr>
              <a:t>Support 24Bit high-performance analog differential output*2</a:t>
            </a:r>
          </a:p>
          <a:p>
            <a:pPr eaLnBrk="1" hangingPunct="1">
              <a:buFont typeface="Arial" panose="020B0604020202020204" pitchFamily="34" charset="0"/>
              <a:buChar char="•"/>
            </a:pPr>
            <a:r>
              <a:rPr lang="en-US" altLang="zh-CN" sz="1000" dirty="0">
                <a:solidFill>
                  <a:srgbClr val="0D0D0D"/>
                </a:solidFill>
                <a:latin typeface="Arial" panose="020B0604020202020204" pitchFamily="34" charset="0"/>
                <a:cs typeface="Arial" panose="020B0604020202020204" pitchFamily="34" charset="0"/>
              </a:rPr>
              <a:t>Support full-duplex I2S digital audio interface*3</a:t>
            </a:r>
          </a:p>
          <a:p>
            <a:pPr eaLnBrk="1" hangingPunct="1">
              <a:buFont typeface="Arial" panose="020B0604020202020204" pitchFamily="34" charset="0"/>
              <a:buChar char="•"/>
            </a:pPr>
            <a:r>
              <a:rPr lang="en-US" altLang="zh-CN" sz="1000" dirty="0">
                <a:solidFill>
                  <a:srgbClr val="0D0D0D"/>
                </a:solidFill>
                <a:latin typeface="Arial" panose="020B0604020202020204" pitchFamily="34" charset="0"/>
                <a:cs typeface="Arial" panose="020B0604020202020204" pitchFamily="34" charset="0"/>
              </a:rPr>
              <a:t>Support USB2.0 HS device, support UAC1.0, UAC2.0 protocol</a:t>
            </a:r>
          </a:p>
          <a:p>
            <a:pPr eaLnBrk="1" hangingPunct="1">
              <a:buFont typeface="Arial" panose="020B0604020202020204" pitchFamily="34" charset="0"/>
              <a:buChar char="•"/>
            </a:pPr>
            <a:r>
              <a:rPr lang="en-US" altLang="zh-CN" sz="1000" dirty="0">
                <a:solidFill>
                  <a:srgbClr val="0D0D0D"/>
                </a:solidFill>
                <a:latin typeface="Arial" panose="020B0604020202020204" pitchFamily="34" charset="0"/>
                <a:cs typeface="Arial" panose="020B0604020202020204" pitchFamily="34" charset="0"/>
              </a:rPr>
              <a:t>Support 24Bit high-performance digital microphone interface*10</a:t>
            </a:r>
            <a:endParaRPr lang="id-ID" altLang="zh-CN" sz="1000" dirty="0">
              <a:solidFill>
                <a:srgbClr val="0D0D0D"/>
              </a:solidFill>
              <a:latin typeface="Arial" panose="020B0604020202020204" pitchFamily="34" charset="0"/>
              <a:cs typeface="Arial" panose="020B0604020202020204" pitchFamily="34" charset="0"/>
            </a:endParaRPr>
          </a:p>
        </p:txBody>
      </p:sp>
      <p:pic>
        <p:nvPicPr>
          <p:cNvPr id="9227" name="Picture 64" hidden="1">
            <a:extLst>
              <a:ext uri="{FF2B5EF4-FFF2-40B4-BE49-F238E27FC236}">
                <a16:creationId xmlns:a16="http://schemas.microsoft.com/office/drawing/2014/main" id="{D117F68A-5D1E-C6CC-C46C-44B3A28091F2}"/>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文本框 55">
            <a:extLst>
              <a:ext uri="{FF2B5EF4-FFF2-40B4-BE49-F238E27FC236}">
                <a16:creationId xmlns:a16="http://schemas.microsoft.com/office/drawing/2014/main" id="{F6E9F9BE-2766-5328-82B1-BFE002A62124}"/>
              </a:ext>
            </a:extLst>
          </p:cNvPr>
          <p:cNvSpPr txBox="1">
            <a:spLocks noChangeArrowheads="1"/>
          </p:cNvSpPr>
          <p:nvPr/>
        </p:nvSpPr>
        <p:spPr bwMode="auto">
          <a:xfrm>
            <a:off x="630238" y="404813"/>
            <a:ext cx="64039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a:latin typeface="Arial" panose="020B0604020202020204" pitchFamily="34" charset="0"/>
                <a:cs typeface="Arial" panose="020B0604020202020204" pitchFamily="34" charset="0"/>
              </a:rPr>
              <a:t>SNC8600 Profile</a:t>
            </a:r>
            <a:endParaRPr lang="zh-CN" altLang="en-US" sz="2400" dirty="0">
              <a:latin typeface="Arial" panose="020B0604020202020204" pitchFamily="34" charset="0"/>
              <a:cs typeface="Arial" panose="020B0604020202020204" pitchFamily="34" charset="0"/>
            </a:endParaRPr>
          </a:p>
        </p:txBody>
      </p:sp>
      <p:pic>
        <p:nvPicPr>
          <p:cNvPr id="27" name="图片 26">
            <a:extLst>
              <a:ext uri="{FF2B5EF4-FFF2-40B4-BE49-F238E27FC236}">
                <a16:creationId xmlns:a16="http://schemas.microsoft.com/office/drawing/2014/main" id="{80EC1F17-974E-745A-E4BD-DA5B4E0051E3}"/>
              </a:ext>
            </a:extLst>
          </p:cNvPr>
          <p:cNvPicPr>
            <a:picLocks noChangeAspect="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1097816" y="2244072"/>
            <a:ext cx="3086100" cy="2454055"/>
          </a:xfrm>
          <a:prstGeom prst="rect">
            <a:avLst/>
          </a:prstGeom>
          <a:noFill/>
        </p:spPr>
      </p:pic>
      <p:pic>
        <p:nvPicPr>
          <p:cNvPr id="3" name="图片 2">
            <a:extLst>
              <a:ext uri="{FF2B5EF4-FFF2-40B4-BE49-F238E27FC236}">
                <a16:creationId xmlns:a16="http://schemas.microsoft.com/office/drawing/2014/main" id="{6AA20D27-394B-569B-0D67-EB37399AB024}"/>
              </a:ext>
            </a:extLst>
          </p:cNvPr>
          <p:cNvPicPr>
            <a:picLocks noChangeAspect="1"/>
          </p:cNvPicPr>
          <p:nvPr/>
        </p:nvPicPr>
        <p:blipFill>
          <a:blip r:embed="rId5"/>
          <a:stretch>
            <a:fillRect/>
          </a:stretch>
        </p:blipFill>
        <p:spPr>
          <a:xfrm>
            <a:off x="4967430" y="3086055"/>
            <a:ext cx="3333922" cy="1464039"/>
          </a:xfrm>
          <a:prstGeom prst="rect">
            <a:avLst/>
          </a:prstGeom>
        </p:spPr>
      </p:pic>
      <p:sp>
        <p:nvSpPr>
          <p:cNvPr id="28" name="原创设计师QQ598969553      _5">
            <a:extLst>
              <a:ext uri="{FF2B5EF4-FFF2-40B4-BE49-F238E27FC236}">
                <a16:creationId xmlns:a16="http://schemas.microsoft.com/office/drawing/2014/main" id="{74C946C7-5A06-1AED-4849-BB79E82B1BBA}"/>
              </a:ext>
            </a:extLst>
          </p:cNvPr>
          <p:cNvSpPr/>
          <p:nvPr/>
        </p:nvSpPr>
        <p:spPr>
          <a:xfrm>
            <a:off x="4723966" y="2691016"/>
            <a:ext cx="2017360" cy="307777"/>
          </a:xfrm>
          <a:prstGeom prst="rect">
            <a:avLst/>
          </a:prstGeom>
        </p:spPr>
        <p:txBody>
          <a:bodyPr wrap="square">
            <a:spAutoFit/>
          </a:bodyPr>
          <a:lstStyle/>
          <a:p>
            <a:pPr eaLnBrk="1" hangingPunct="1"/>
            <a:r>
              <a:rPr lang="en-US" altLang="zh-CN" sz="1400" dirty="0">
                <a:solidFill>
                  <a:srgbClr val="0D0D0D"/>
                </a:solidFill>
                <a:latin typeface="Arial" panose="020B0604020202020204" pitchFamily="34" charset="0"/>
                <a:cs typeface="Arial" panose="020B0604020202020204" pitchFamily="34" charset="0"/>
              </a:rPr>
              <a:t>Codec performance</a:t>
            </a:r>
          </a:p>
        </p:txBody>
      </p:sp>
      <p:cxnSp>
        <p:nvCxnSpPr>
          <p:cNvPr id="17" name="原创设计师QQ598969553      _2">
            <a:extLst>
              <a:ext uri="{FF2B5EF4-FFF2-40B4-BE49-F238E27FC236}">
                <a16:creationId xmlns:a16="http://schemas.microsoft.com/office/drawing/2014/main" id="{C0D8657B-48CE-71B6-388E-A5478A62E8B4}"/>
              </a:ext>
            </a:extLst>
          </p:cNvPr>
          <p:cNvCxnSpPr>
            <a:cxnSpLocks/>
          </p:cNvCxnSpPr>
          <p:nvPr/>
        </p:nvCxnSpPr>
        <p:spPr>
          <a:xfrm>
            <a:off x="4809804" y="2584496"/>
            <a:ext cx="3469176" cy="0"/>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原创设计师QQ598969553      _11">
            <a:extLst>
              <a:ext uri="{FF2B5EF4-FFF2-40B4-BE49-F238E27FC236}">
                <a16:creationId xmlns:a16="http://schemas.microsoft.com/office/drawing/2014/main" id="{1D352892-0799-B09B-FF37-854459D531E6}"/>
              </a:ext>
            </a:extLst>
          </p:cNvPr>
          <p:cNvSpPr>
            <a:spLocks noChangeArrowheads="1"/>
          </p:cNvSpPr>
          <p:nvPr/>
        </p:nvSpPr>
        <p:spPr bwMode="auto">
          <a:xfrm>
            <a:off x="628650" y="1282165"/>
            <a:ext cx="404441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buFont typeface="Arial" panose="020B0604020202020204" pitchFamily="34" charset="0"/>
              <a:buChar char="•"/>
            </a:pPr>
            <a:r>
              <a:rPr lang="en-US" altLang="zh-CN" sz="1000" dirty="0">
                <a:solidFill>
                  <a:srgbClr val="0D0D0D"/>
                </a:solidFill>
                <a:latin typeface="Arial" panose="020B0604020202020204" pitchFamily="34" charset="0"/>
                <a:cs typeface="Arial" panose="020B0604020202020204" pitchFamily="34" charset="0"/>
              </a:rPr>
              <a:t>SNC8600 is an DSP which support muti-microphone voice control audio front-end signal processing solution</a:t>
            </a:r>
          </a:p>
          <a:p>
            <a:pPr eaLnBrk="1" hangingPunct="1">
              <a:buFont typeface="Arial" panose="020B0604020202020204" pitchFamily="34" charset="0"/>
              <a:buChar char="•"/>
            </a:pPr>
            <a:r>
              <a:rPr lang="en-US" altLang="zh-CN" sz="1000" dirty="0">
                <a:solidFill>
                  <a:srgbClr val="0D0D0D"/>
                </a:solidFill>
                <a:latin typeface="Arial" panose="020B0604020202020204" pitchFamily="34" charset="0"/>
                <a:cs typeface="Arial" panose="020B0604020202020204" pitchFamily="34" charset="0"/>
              </a:rPr>
              <a:t>Based on the Tensilica's HiFi3 DSP Core, which well suited for feature-enhanced applications such as hearables, microphone-array devices, home entertainment, and automotive.</a:t>
            </a:r>
            <a:endParaRPr lang="id-ID" altLang="zh-CN" sz="1000" dirty="0">
              <a:solidFill>
                <a:srgbClr val="0D0D0D"/>
              </a:solidFill>
              <a:latin typeface="Arial" panose="020B0604020202020204" pitchFamily="34" charset="0"/>
              <a:cs typeface="Arial" panose="020B0604020202020204" pitchFamily="34" charset="0"/>
            </a:endParaRPr>
          </a:p>
        </p:txBody>
      </p:sp>
      <p:sp>
        <p:nvSpPr>
          <p:cNvPr id="21" name="原创设计师QQ598969553      _5">
            <a:extLst>
              <a:ext uri="{FF2B5EF4-FFF2-40B4-BE49-F238E27FC236}">
                <a16:creationId xmlns:a16="http://schemas.microsoft.com/office/drawing/2014/main" id="{FC41283D-3E0E-98BB-B558-04F000D701AF}"/>
              </a:ext>
            </a:extLst>
          </p:cNvPr>
          <p:cNvSpPr/>
          <p:nvPr/>
        </p:nvSpPr>
        <p:spPr>
          <a:xfrm>
            <a:off x="552437" y="953601"/>
            <a:ext cx="2387345" cy="307777"/>
          </a:xfrm>
          <a:prstGeom prst="rect">
            <a:avLst/>
          </a:prstGeom>
        </p:spPr>
        <p:txBody>
          <a:bodyPr wrap="square">
            <a:spAutoFit/>
          </a:bodyPr>
          <a:lstStyle/>
          <a:p>
            <a:pPr eaLnBrk="1" hangingPunct="1"/>
            <a:r>
              <a:rPr lang="en-US" altLang="zh-CN" sz="1400" dirty="0">
                <a:solidFill>
                  <a:srgbClr val="0D0D0D"/>
                </a:solidFill>
                <a:latin typeface="Arial" panose="020B0604020202020204" pitchFamily="34" charset="0"/>
                <a:cs typeface="Arial" panose="020B0604020202020204" pitchFamily="34" charset="0"/>
              </a:rPr>
              <a:t>IC Architecture</a:t>
            </a:r>
          </a:p>
        </p:txBody>
      </p:sp>
      <p:sp>
        <p:nvSpPr>
          <p:cNvPr id="2" name="日期占位符 1">
            <a:extLst>
              <a:ext uri="{FF2B5EF4-FFF2-40B4-BE49-F238E27FC236}">
                <a16:creationId xmlns:a16="http://schemas.microsoft.com/office/drawing/2014/main" id="{68241DC6-29A8-5A5F-CBE5-B2DCD25FE1AF}"/>
              </a:ext>
            </a:extLst>
          </p:cNvPr>
          <p:cNvSpPr>
            <a:spLocks noGrp="1"/>
          </p:cNvSpPr>
          <p:nvPr>
            <p:ph type="dt" sz="half" idx="10"/>
          </p:nvPr>
        </p:nvSpPr>
        <p:spPr/>
        <p:txBody>
          <a:bodyPr/>
          <a:lstStyle/>
          <a:p>
            <a:pPr>
              <a:defRPr/>
            </a:pPr>
            <a:r>
              <a:rPr lang="en-US" altLang="zh-CN"/>
              <a:t>2022/9/9</a:t>
            </a:r>
            <a:endParaRPr lang="zh-CN" altLang="en-US" dirty="0"/>
          </a:p>
        </p:txBody>
      </p:sp>
      <p:sp>
        <p:nvSpPr>
          <p:cNvPr id="4" name="页脚占位符 3">
            <a:extLst>
              <a:ext uri="{FF2B5EF4-FFF2-40B4-BE49-F238E27FC236}">
                <a16:creationId xmlns:a16="http://schemas.microsoft.com/office/drawing/2014/main" id="{5FC20804-7583-8397-B6E2-86B7066FE157}"/>
              </a:ext>
            </a:extLst>
          </p:cNvPr>
          <p:cNvSpPr>
            <a:spLocks noGrp="1"/>
          </p:cNvSpPr>
          <p:nvPr>
            <p:ph type="ftr" sz="quarter" idx="11"/>
          </p:nvPr>
        </p:nvSpPr>
        <p:spPr/>
        <p:txBody>
          <a:bodyPr/>
          <a:lstStyle/>
          <a:p>
            <a:pPr>
              <a:defRPr/>
            </a:pPr>
            <a:r>
              <a:rPr lang="en-US" altLang="zh-CN" dirty="0"/>
              <a:t>Shenzhen Soundec Technology Co., Ltd</a:t>
            </a:r>
            <a:endParaRPr lang="zh-CN" altLang="en-US" dirty="0"/>
          </a:p>
        </p:txBody>
      </p:sp>
      <p:sp>
        <p:nvSpPr>
          <p:cNvPr id="5" name="灯片编号占位符 4">
            <a:extLst>
              <a:ext uri="{FF2B5EF4-FFF2-40B4-BE49-F238E27FC236}">
                <a16:creationId xmlns:a16="http://schemas.microsoft.com/office/drawing/2014/main" id="{0F255F28-4C97-66F2-C691-E76B6F6DA7A0}"/>
              </a:ext>
            </a:extLst>
          </p:cNvPr>
          <p:cNvSpPr>
            <a:spLocks noGrp="1"/>
          </p:cNvSpPr>
          <p:nvPr>
            <p:ph type="sldNum" sz="quarter" idx="12"/>
          </p:nvPr>
        </p:nvSpPr>
        <p:spPr/>
        <p:txBody>
          <a:bodyPr/>
          <a:lstStyle/>
          <a:p>
            <a:pPr>
              <a:defRPr/>
            </a:pPr>
            <a:fld id="{84543B02-B5C3-48B4-A10E-C9FED9D43D25}" type="slidenum">
              <a:rPr lang="zh-CN" altLang="en-US" smtClean="0"/>
              <a:pPr>
                <a:defRPr/>
              </a:pPr>
              <a:t>3</a:t>
            </a:fld>
            <a:endParaRPr lang="zh-CN" altLang="en-US" dirty="0"/>
          </a:p>
        </p:txBody>
      </p:sp>
    </p:spTree>
  </p:cSld>
  <p:clrMapOvr>
    <a:masterClrMapping/>
  </p:clrMapOvr>
  <p:transition advClick="0" advTm="5000">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slide(fromTop)">
                                      <p:cBhvr>
                                        <p:cTn id="7" dur="500"/>
                                        <p:tgtEl>
                                          <p:spTgt spid="49"/>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lide(fromTop)">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id="{82B4B616-56CF-9C76-3898-6D1BFE854840}"/>
              </a:ext>
            </a:extLst>
          </p:cNvPr>
          <p:cNvPicPr>
            <a:picLocks noChangeAspect="1"/>
          </p:cNvPicPr>
          <p:nvPr/>
        </p:nvPicPr>
        <p:blipFill>
          <a:blip r:embed="rId3">
            <a:duotone>
              <a:schemeClr val="accent3">
                <a:shade val="45000"/>
                <a:satMod val="135000"/>
              </a:schemeClr>
              <a:prstClr val="white"/>
            </a:duotone>
          </a:blip>
          <a:stretch>
            <a:fillRect/>
          </a:stretch>
        </p:blipFill>
        <p:spPr>
          <a:xfrm>
            <a:off x="5032489" y="2239437"/>
            <a:ext cx="3652656" cy="1747545"/>
          </a:xfrm>
          <a:prstGeom prst="rect">
            <a:avLst/>
          </a:prstGeom>
        </p:spPr>
      </p:pic>
      <p:sp>
        <p:nvSpPr>
          <p:cNvPr id="17415" name="原创设计师QQ598969553      _6">
            <a:extLst>
              <a:ext uri="{FF2B5EF4-FFF2-40B4-BE49-F238E27FC236}">
                <a16:creationId xmlns:a16="http://schemas.microsoft.com/office/drawing/2014/main" id="{B5FA8D31-5102-D20F-94B7-6CF1094AF0E7}"/>
              </a:ext>
            </a:extLst>
          </p:cNvPr>
          <p:cNvSpPr>
            <a:spLocks noChangeArrowheads="1"/>
          </p:cNvSpPr>
          <p:nvPr/>
        </p:nvSpPr>
        <p:spPr bwMode="auto">
          <a:xfrm>
            <a:off x="511482" y="1047982"/>
            <a:ext cx="7625376" cy="1192634"/>
          </a:xfrm>
          <a:prstGeom prst="rect">
            <a:avLst/>
          </a:prstGeom>
          <a:noFill/>
          <a:ln>
            <a:noFill/>
          </a:ln>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marL="285750" indent="-285750">
              <a:buFont typeface="Arial" panose="020B0604020202020204" pitchFamily="34" charset="0"/>
              <a:buChar char="•"/>
            </a:pPr>
            <a:r>
              <a:rPr lang="en-US" altLang="zh-CN" sz="1400" b="1" dirty="0">
                <a:solidFill>
                  <a:srgbClr val="333333"/>
                </a:solidFill>
                <a:latin typeface="Arial" panose="020B0604020202020204" pitchFamily="34" charset="0"/>
                <a:ea typeface="Microsoft yahei" panose="020B0503020204020204" pitchFamily="34" charset="-122"/>
                <a:cs typeface="Arial" panose="020B0604020202020204" pitchFamily="34" charset="0"/>
              </a:rPr>
              <a:t>Tensilica HiFi DSP</a:t>
            </a:r>
          </a:p>
          <a:p>
            <a:pPr marL="285750" indent="-285750">
              <a:buFont typeface="Arial" panose="020B0604020202020204" pitchFamily="34" charset="0"/>
              <a:buChar char="•"/>
            </a:pPr>
            <a:endParaRPr lang="en-US" altLang="zh-CN" sz="500" b="0" i="0" dirty="0">
              <a:solidFill>
                <a:srgbClr val="333333"/>
              </a:solidFill>
              <a:effectLst/>
              <a:latin typeface="Arial" panose="020B0604020202020204" pitchFamily="34" charset="0"/>
              <a:cs typeface="Arial" panose="020B0604020202020204" pitchFamily="34" charset="0"/>
            </a:endParaRPr>
          </a:p>
          <a:p>
            <a:pPr marL="285750">
              <a:buFont typeface="Arial" panose="020B0604020202020204" pitchFamily="34" charset="0"/>
              <a:buChar char="•"/>
            </a:pPr>
            <a:r>
              <a:rPr lang="en-US" altLang="zh-CN" sz="1050" b="0" i="0" dirty="0">
                <a:solidFill>
                  <a:srgbClr val="333333"/>
                </a:solidFill>
                <a:effectLst/>
                <a:latin typeface="Arial" panose="020B0604020202020204" pitchFamily="34" charset="0"/>
                <a:cs typeface="Arial" panose="020B0604020202020204" pitchFamily="34" charset="0"/>
              </a:rPr>
              <a:t> Tensilica HiFi DSP series is the most licensed audio/sound/speech processor</a:t>
            </a:r>
          </a:p>
          <a:p>
            <a:pPr marL="285750">
              <a:buFont typeface="Arial" panose="020B0604020202020204" pitchFamily="34" charset="0"/>
              <a:buChar char="•"/>
            </a:pPr>
            <a:r>
              <a:rPr lang="en-US" altLang="zh-CN" sz="1050" dirty="0">
                <a:solidFill>
                  <a:srgbClr val="333333"/>
                </a:solidFill>
                <a:latin typeface="Arial" panose="020B0604020202020204" pitchFamily="34" charset="0"/>
                <a:cs typeface="Arial" panose="020B0604020202020204" pitchFamily="34" charset="0"/>
              </a:rPr>
              <a:t> W</a:t>
            </a:r>
            <a:r>
              <a:rPr lang="en-US" altLang="zh-CN" sz="1050" b="0" i="0" dirty="0">
                <a:solidFill>
                  <a:srgbClr val="333333"/>
                </a:solidFill>
                <a:effectLst/>
                <a:latin typeface="Arial" panose="020B0604020202020204" pitchFamily="34" charset="0"/>
                <a:cs typeface="Arial" panose="020B0604020202020204" pitchFamily="34" charset="0"/>
              </a:rPr>
              <a:t>ith support for over 300 proven software packages.</a:t>
            </a:r>
          </a:p>
          <a:p>
            <a:pPr marL="285750">
              <a:buFont typeface="Arial" panose="020B0604020202020204" pitchFamily="34" charset="0"/>
              <a:buChar char="•"/>
            </a:pPr>
            <a:r>
              <a:rPr lang="en-US" altLang="zh-CN" sz="1050" dirty="0">
                <a:solidFill>
                  <a:srgbClr val="333333"/>
                </a:solidFill>
                <a:latin typeface="Arial" panose="020B0604020202020204" pitchFamily="34" charset="0"/>
                <a:cs typeface="Arial" panose="020B0604020202020204" pitchFamily="34" charset="0"/>
              </a:rPr>
              <a:t> M</a:t>
            </a:r>
            <a:r>
              <a:rPr lang="en-US" altLang="zh-CN" sz="1050" b="0" i="0" dirty="0">
                <a:solidFill>
                  <a:srgbClr val="333333"/>
                </a:solidFill>
                <a:effectLst/>
                <a:latin typeface="Arial" panose="020B0604020202020204" pitchFamily="34" charset="0"/>
                <a:cs typeface="Arial" panose="020B0604020202020204" pitchFamily="34" charset="0"/>
              </a:rPr>
              <a:t>ore than 125 software partners in the Tensilica Xtensions™ partner program</a:t>
            </a:r>
          </a:p>
          <a:p>
            <a:pPr marL="285750">
              <a:buFont typeface="Arial" panose="020B0604020202020204" pitchFamily="34" charset="0"/>
              <a:buChar char="•"/>
            </a:pPr>
            <a:r>
              <a:rPr lang="en-US" altLang="zh-CN" sz="1050" b="0" i="0" dirty="0">
                <a:solidFill>
                  <a:srgbClr val="333333"/>
                </a:solidFill>
                <a:effectLst/>
                <a:latin typeface="Arial" panose="020B0604020202020204" pitchFamily="34" charset="0"/>
                <a:cs typeface="Arial" panose="020B0604020202020204" pitchFamily="34" charset="0"/>
              </a:rPr>
              <a:t> More than 100 top-tier semiconductor companies and system OEMs have selected Tensilica HiFi DSPs for their audio, voice and speech products</a:t>
            </a:r>
            <a:r>
              <a:rPr lang="en-US" altLang="zh-CN" sz="1050" dirty="0">
                <a:solidFill>
                  <a:srgbClr val="333333"/>
                </a:solidFill>
                <a:latin typeface="Arial" panose="020B0604020202020204" pitchFamily="34" charset="0"/>
                <a:ea typeface="Microsoft yahei" panose="020B0503020204020204" pitchFamily="34" charset="-122"/>
                <a:cs typeface="Arial" panose="020B0604020202020204" pitchFamily="34" charset="0"/>
              </a:rPr>
              <a:t>	</a:t>
            </a:r>
          </a:p>
        </p:txBody>
      </p:sp>
      <p:pic>
        <p:nvPicPr>
          <p:cNvPr id="11272" name="Picture 64" hidden="1">
            <a:extLst>
              <a:ext uri="{FF2B5EF4-FFF2-40B4-BE49-F238E27FC236}">
                <a16:creationId xmlns:a16="http://schemas.microsoft.com/office/drawing/2014/main" id="{60370D93-05F8-9F7E-6AA1-DA301137D256}"/>
              </a:ext>
            </a:extLst>
          </p:cNvPr>
          <p:cNvPicPr>
            <a:picLocks noGrp="1" noSelect="1" noRot="1" noChangeAspect="1" noMove="1" noResize="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8" name="文本框 17">
            <a:extLst>
              <a:ext uri="{FF2B5EF4-FFF2-40B4-BE49-F238E27FC236}">
                <a16:creationId xmlns:a16="http://schemas.microsoft.com/office/drawing/2014/main" id="{318D2242-3467-2254-153C-661599B4A1B1}"/>
              </a:ext>
            </a:extLst>
          </p:cNvPr>
          <p:cNvSpPr txBox="1">
            <a:spLocks noChangeArrowheads="1"/>
          </p:cNvSpPr>
          <p:nvPr/>
        </p:nvSpPr>
        <p:spPr bwMode="auto">
          <a:xfrm>
            <a:off x="630238" y="411163"/>
            <a:ext cx="64039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t>HiFi3 Architecture</a:t>
            </a:r>
            <a:endParaRPr lang="zh-CN" altLang="en-US" sz="2400" b="1" dirty="0"/>
          </a:p>
        </p:txBody>
      </p:sp>
      <p:sp>
        <p:nvSpPr>
          <p:cNvPr id="23" name="原创设计师QQ598969553      _6">
            <a:extLst>
              <a:ext uri="{FF2B5EF4-FFF2-40B4-BE49-F238E27FC236}">
                <a16:creationId xmlns:a16="http://schemas.microsoft.com/office/drawing/2014/main" id="{68D17E99-0F99-AC48-6B51-B809A4242B48}"/>
              </a:ext>
            </a:extLst>
          </p:cNvPr>
          <p:cNvSpPr>
            <a:spLocks noChangeArrowheads="1"/>
          </p:cNvSpPr>
          <p:nvPr/>
        </p:nvSpPr>
        <p:spPr bwMode="auto">
          <a:xfrm>
            <a:off x="511482" y="2282726"/>
            <a:ext cx="4521007" cy="1677382"/>
          </a:xfrm>
          <a:prstGeom prst="rect">
            <a:avLst/>
          </a:prstGeom>
          <a:noFill/>
          <a:ln>
            <a:noFill/>
          </a:ln>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marL="285750" indent="-285750">
              <a:buFont typeface="Arial" panose="020B0604020202020204" pitchFamily="34" charset="0"/>
              <a:buChar char="•"/>
            </a:pPr>
            <a:r>
              <a:rPr lang="en-US" altLang="zh-CN" sz="1400" b="1" dirty="0">
                <a:solidFill>
                  <a:srgbClr val="333333"/>
                </a:solidFill>
                <a:latin typeface="Arial" panose="020B0604020202020204" pitchFamily="34" charset="0"/>
                <a:ea typeface="Microsoft yahei" panose="020B0503020204020204" pitchFamily="34" charset="-122"/>
                <a:cs typeface="Arial" panose="020B0604020202020204" pitchFamily="34" charset="0"/>
              </a:rPr>
              <a:t>HiFi3 Architecture</a:t>
            </a:r>
          </a:p>
          <a:p>
            <a:pPr marL="285750">
              <a:buFont typeface="Arial" panose="020B0604020202020204" pitchFamily="34" charset="0"/>
              <a:buChar char="•"/>
            </a:pPr>
            <a:endParaRPr lang="en-US" altLang="zh-CN" sz="500" dirty="0">
              <a:solidFill>
                <a:srgbClr val="333333"/>
              </a:solidFill>
              <a:latin typeface="Arial" panose="020B0604020202020204" pitchFamily="34" charset="0"/>
              <a:ea typeface="Microsoft yahei" panose="020B0503020204020204" pitchFamily="34" charset="-122"/>
              <a:cs typeface="Arial" panose="020B0604020202020204" pitchFamily="34" charset="0"/>
            </a:endParaRPr>
          </a:p>
          <a:p>
            <a:pPr marL="285750">
              <a:buFont typeface="Arial" panose="020B0604020202020204" pitchFamily="34" charset="0"/>
              <a:buChar char="•"/>
            </a:pPr>
            <a:r>
              <a:rPr lang="en-US" altLang="zh-CN" sz="1050" dirty="0">
                <a:solidFill>
                  <a:srgbClr val="333333"/>
                </a:solidFill>
                <a:latin typeface="Arial" panose="020B0604020202020204" pitchFamily="34" charset="0"/>
                <a:cs typeface="Arial" panose="020B0604020202020204" pitchFamily="34" charset="0"/>
              </a:rPr>
              <a:t> HiFi 3 is a VLIW architecture, supporting the execution of three operations in parallel. </a:t>
            </a:r>
          </a:p>
          <a:p>
            <a:pPr marL="285750">
              <a:buFont typeface="Arial" panose="020B0604020202020204" pitchFamily="34" charset="0"/>
              <a:buChar char="•"/>
            </a:pPr>
            <a:r>
              <a:rPr lang="en-US" altLang="zh-CN" sz="1050" dirty="0">
                <a:solidFill>
                  <a:srgbClr val="333333"/>
                </a:solidFill>
                <a:latin typeface="Arial" panose="020B0604020202020204" pitchFamily="34" charset="0"/>
                <a:cs typeface="Arial" panose="020B0604020202020204" pitchFamily="34" charset="0"/>
              </a:rPr>
              <a:t> Goes beyond the two MAC, four multipliers, three VLIW slots,</a:t>
            </a:r>
          </a:p>
          <a:p>
            <a:pPr marL="285750">
              <a:buFont typeface="Arial" panose="020B0604020202020204" pitchFamily="34" charset="0"/>
              <a:buChar char="•"/>
            </a:pPr>
            <a:r>
              <a:rPr lang="en-US" altLang="zh-CN" sz="1050" dirty="0">
                <a:solidFill>
                  <a:srgbClr val="333333"/>
                </a:solidFill>
                <a:latin typeface="Arial" panose="020B0604020202020204" pitchFamily="34" charset="0"/>
                <a:cs typeface="Arial" panose="020B0604020202020204" pitchFamily="34" charset="0"/>
              </a:rPr>
              <a:t> Good support for 32x16-bit and 32x32-bit multiplication, a true 64-bit data path and native support for ITU-T/ETSI</a:t>
            </a:r>
            <a:r>
              <a:rPr lang="zh-CN" altLang="en-US" sz="1050" dirty="0">
                <a:solidFill>
                  <a:srgbClr val="333333"/>
                </a:solidFill>
                <a:latin typeface="Arial" panose="020B0604020202020204" pitchFamily="34" charset="0"/>
                <a:cs typeface="Arial" panose="020B0604020202020204" pitchFamily="34" charset="0"/>
              </a:rPr>
              <a:t> </a:t>
            </a:r>
            <a:r>
              <a:rPr lang="en-US" altLang="zh-CN" sz="1050" dirty="0" err="1">
                <a:solidFill>
                  <a:srgbClr val="333333"/>
                </a:solidFill>
                <a:latin typeface="Arial" panose="020B0604020202020204" pitchFamily="34" charset="0"/>
                <a:cs typeface="Arial" panose="020B0604020202020204" pitchFamily="34" charset="0"/>
              </a:rPr>
              <a:t>intrinsics</a:t>
            </a:r>
            <a:r>
              <a:rPr lang="en-US" altLang="zh-CN" sz="1050" dirty="0">
                <a:solidFill>
                  <a:srgbClr val="333333"/>
                </a:solidFill>
                <a:latin typeface="Arial" panose="020B0604020202020204" pitchFamily="34" charset="0"/>
                <a:cs typeface="Arial" panose="020B0604020202020204" pitchFamily="34" charset="0"/>
              </a:rPr>
              <a:t>.</a:t>
            </a:r>
          </a:p>
          <a:p>
            <a:pPr marL="285750">
              <a:buFont typeface="Arial" panose="020B0604020202020204" pitchFamily="34" charset="0"/>
              <a:buChar char="•"/>
            </a:pPr>
            <a:r>
              <a:rPr lang="en-US" altLang="zh-CN" sz="1050" dirty="0">
                <a:solidFill>
                  <a:srgbClr val="333333"/>
                </a:solidFill>
                <a:latin typeface="Arial" panose="020B0604020202020204" pitchFamily="34" charset="0"/>
                <a:cs typeface="Arial" panose="020B0604020202020204" pitchFamily="34" charset="0"/>
              </a:rPr>
              <a:t> an optional floating point unit available, providing for a</a:t>
            </a:r>
          </a:p>
          <a:p>
            <a:pPr marL="285750">
              <a:buFont typeface="Arial" panose="020B0604020202020204" pitchFamily="34" charset="0"/>
              <a:buChar char="•"/>
            </a:pPr>
            <a:r>
              <a:rPr lang="en-US" altLang="zh-CN" sz="1050">
                <a:solidFill>
                  <a:srgbClr val="333333"/>
                </a:solidFill>
                <a:latin typeface="Arial" panose="020B0604020202020204" pitchFamily="34" charset="0"/>
                <a:cs typeface="Arial" panose="020B0604020202020204" pitchFamily="34" charset="0"/>
              </a:rPr>
              <a:t>2-way SIMD, single-precision IEEE floating point MAC or ALU operation every cycle</a:t>
            </a:r>
            <a:endParaRPr lang="en-US" altLang="zh-CN" sz="1050" dirty="0">
              <a:solidFill>
                <a:srgbClr val="333333"/>
              </a:solidFill>
              <a:latin typeface="Arial" panose="020B0604020202020204" pitchFamily="34" charset="0"/>
              <a:cs typeface="Arial" panose="020B0604020202020204" pitchFamily="34" charset="0"/>
            </a:endParaRPr>
          </a:p>
        </p:txBody>
      </p:sp>
      <p:sp>
        <p:nvSpPr>
          <p:cNvPr id="10" name="原创设计师QQ598969553      _6">
            <a:extLst>
              <a:ext uri="{FF2B5EF4-FFF2-40B4-BE49-F238E27FC236}">
                <a16:creationId xmlns:a16="http://schemas.microsoft.com/office/drawing/2014/main" id="{65F0706C-98AE-699C-081D-96582EFBF4AC}"/>
              </a:ext>
            </a:extLst>
          </p:cNvPr>
          <p:cNvSpPr>
            <a:spLocks noChangeArrowheads="1"/>
          </p:cNvSpPr>
          <p:nvPr/>
        </p:nvSpPr>
        <p:spPr bwMode="auto">
          <a:xfrm>
            <a:off x="511482" y="3978520"/>
            <a:ext cx="7527346" cy="707886"/>
          </a:xfrm>
          <a:prstGeom prst="rect">
            <a:avLst/>
          </a:prstGeom>
          <a:noFill/>
          <a:ln>
            <a:noFill/>
          </a:ln>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marL="285750" indent="-285750">
              <a:buFont typeface="Arial" panose="020B0604020202020204" pitchFamily="34" charset="0"/>
              <a:buChar char="•"/>
            </a:pPr>
            <a:r>
              <a:rPr lang="en-US" altLang="zh-CN" sz="1400" b="1" dirty="0">
                <a:solidFill>
                  <a:srgbClr val="333333"/>
                </a:solidFill>
                <a:latin typeface="Arial" panose="020B0604020202020204" pitchFamily="34" charset="0"/>
                <a:ea typeface="Microsoft yahei" panose="020B0503020204020204" pitchFamily="34" charset="-122"/>
                <a:cs typeface="Arial" panose="020B0604020202020204" pitchFamily="34" charset="0"/>
              </a:rPr>
              <a:t>HiFi3 DSP</a:t>
            </a:r>
            <a:r>
              <a:rPr lang="zh-CN" altLang="en-US" sz="1400" b="1" dirty="0">
                <a:solidFill>
                  <a:srgbClr val="333333"/>
                </a:solidFill>
                <a:latin typeface="Arial" panose="020B0604020202020204" pitchFamily="34" charset="0"/>
                <a:ea typeface="Microsoft yahei" panose="020B0503020204020204" pitchFamily="34" charset="-122"/>
                <a:cs typeface="Arial" panose="020B0604020202020204" pitchFamily="34" charset="0"/>
              </a:rPr>
              <a:t> </a:t>
            </a:r>
            <a:r>
              <a:rPr lang="en-US" altLang="zh-CN" sz="1400" b="1" dirty="0">
                <a:solidFill>
                  <a:srgbClr val="333333"/>
                </a:solidFill>
                <a:latin typeface="Arial" panose="020B0604020202020204" pitchFamily="34" charset="0"/>
                <a:cs typeface="Arial" panose="020B0604020202020204" pitchFamily="34" charset="0"/>
              </a:rPr>
              <a:t>library</a:t>
            </a:r>
            <a:endParaRPr lang="en-US" altLang="zh-CN" sz="1400" b="1" dirty="0">
              <a:solidFill>
                <a:srgbClr val="333333"/>
              </a:solidFill>
              <a:latin typeface="Arial" panose="020B0604020202020204" pitchFamily="34" charset="0"/>
              <a:ea typeface="Microsoft yahei" panose="020B0503020204020204" pitchFamily="34" charset="-122"/>
              <a:cs typeface="Arial" panose="020B0604020202020204" pitchFamily="34" charset="0"/>
            </a:endParaRPr>
          </a:p>
          <a:p>
            <a:pPr marL="285750">
              <a:buFont typeface="Arial" panose="020B0604020202020204" pitchFamily="34" charset="0"/>
              <a:buChar char="•"/>
            </a:pPr>
            <a:endParaRPr lang="en-US" altLang="zh-CN" sz="500" dirty="0">
              <a:solidFill>
                <a:srgbClr val="333333"/>
              </a:solidFill>
              <a:latin typeface="Arial" panose="020B0604020202020204" pitchFamily="34" charset="0"/>
              <a:ea typeface="Microsoft yahei" panose="020B0503020204020204" pitchFamily="34" charset="-122"/>
              <a:cs typeface="Arial" panose="020B0604020202020204" pitchFamily="34" charset="0"/>
            </a:endParaRPr>
          </a:p>
          <a:p>
            <a:pPr marL="285750">
              <a:buFont typeface="Arial" panose="020B0604020202020204" pitchFamily="34" charset="0"/>
              <a:buChar char="•"/>
            </a:pPr>
            <a:r>
              <a:rPr lang="en-US" altLang="zh-CN" sz="1050" dirty="0">
                <a:solidFill>
                  <a:srgbClr val="333333"/>
                </a:solidFill>
                <a:latin typeface="Arial" panose="020B0604020202020204" pitchFamily="34" charset="0"/>
                <a:cs typeface="Arial" panose="020B0604020202020204" pitchFamily="34" charset="0"/>
              </a:rPr>
              <a:t> The HiFi 3 DSP has an associated generic DSP library</a:t>
            </a:r>
            <a:r>
              <a:rPr lang="zh-CN" altLang="en-US" sz="1050" dirty="0">
                <a:solidFill>
                  <a:srgbClr val="333333"/>
                </a:solidFill>
                <a:latin typeface="Arial" panose="020B0604020202020204" pitchFamily="34" charset="0"/>
                <a:cs typeface="Arial" panose="020B0604020202020204" pitchFamily="34" charset="0"/>
              </a:rPr>
              <a:t>，</a:t>
            </a:r>
            <a:r>
              <a:rPr lang="en-US" altLang="zh-CN" sz="1050" dirty="0">
                <a:solidFill>
                  <a:srgbClr val="333333"/>
                </a:solidFill>
                <a:latin typeface="Arial" panose="020B0604020202020204" pitchFamily="34" charset="0"/>
                <a:cs typeface="Arial" panose="020B0604020202020204" pitchFamily="34" charset="0"/>
              </a:rPr>
              <a:t>HiFi 3_VFPU_NatureDSP_Signal</a:t>
            </a:r>
          </a:p>
          <a:p>
            <a:pPr marL="285750">
              <a:buFont typeface="Arial" panose="020B0604020202020204" pitchFamily="34" charset="0"/>
              <a:buChar char="•"/>
            </a:pPr>
            <a:r>
              <a:rPr lang="zh-CN" altLang="en-US" sz="1050" dirty="0">
                <a:solidFill>
                  <a:srgbClr val="333333"/>
                </a:solidFill>
                <a:latin typeface="Arial" panose="020B0604020202020204" pitchFamily="34" charset="0"/>
                <a:cs typeface="Arial" panose="020B0604020202020204" pitchFamily="34" charset="0"/>
              </a:rPr>
              <a:t> </a:t>
            </a:r>
            <a:r>
              <a:rPr lang="en-US" altLang="zh-CN" sz="1050" dirty="0">
                <a:solidFill>
                  <a:srgbClr val="333333"/>
                </a:solidFill>
                <a:latin typeface="Arial" panose="020B0604020202020204" pitchFamily="34" charset="0"/>
                <a:cs typeface="Arial" panose="020B0604020202020204" pitchFamily="34" charset="0"/>
              </a:rPr>
              <a:t>The library contains functions for FIR filters, IIR filters, basic math functions, matrix operations, and FFTs.</a:t>
            </a:r>
          </a:p>
        </p:txBody>
      </p:sp>
      <p:sp>
        <p:nvSpPr>
          <p:cNvPr id="2" name="日期占位符 1">
            <a:extLst>
              <a:ext uri="{FF2B5EF4-FFF2-40B4-BE49-F238E27FC236}">
                <a16:creationId xmlns:a16="http://schemas.microsoft.com/office/drawing/2014/main" id="{463E09B2-193B-9AFC-829A-203DC65CC1B6}"/>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1C09994E-40EB-8B2F-C448-8A106D1E95C0}"/>
              </a:ext>
            </a:extLst>
          </p:cNvPr>
          <p:cNvSpPr>
            <a:spLocks noGrp="1"/>
          </p:cNvSpPr>
          <p:nvPr>
            <p:ph type="ftr" sz="quarter" idx="11"/>
          </p:nvPr>
        </p:nvSpPr>
        <p:spPr/>
        <p:txBody>
          <a:bodyPr/>
          <a:lstStyle/>
          <a:p>
            <a:pPr>
              <a:defRPr/>
            </a:pPr>
            <a:r>
              <a:rPr lang="en-US" altLang="zh-CN" dirty="0"/>
              <a:t>Shenzhen Soundec Technology Co., Ltd</a:t>
            </a:r>
            <a:endParaRPr lang="zh-CN" altLang="en-US" dirty="0"/>
          </a:p>
        </p:txBody>
      </p:sp>
      <p:sp>
        <p:nvSpPr>
          <p:cNvPr id="4" name="灯片编号占位符 3">
            <a:extLst>
              <a:ext uri="{FF2B5EF4-FFF2-40B4-BE49-F238E27FC236}">
                <a16:creationId xmlns:a16="http://schemas.microsoft.com/office/drawing/2014/main" id="{6D1812A8-3847-C3F0-BD83-791E53078F90}"/>
              </a:ext>
            </a:extLst>
          </p:cNvPr>
          <p:cNvSpPr>
            <a:spLocks noGrp="1"/>
          </p:cNvSpPr>
          <p:nvPr>
            <p:ph type="sldNum" sz="quarter" idx="12"/>
          </p:nvPr>
        </p:nvSpPr>
        <p:spPr/>
        <p:txBody>
          <a:bodyPr/>
          <a:lstStyle/>
          <a:p>
            <a:pPr>
              <a:defRPr/>
            </a:pPr>
            <a:fld id="{84543B02-B5C3-48B4-A10E-C9FED9D43D25}" type="slidenum">
              <a:rPr lang="zh-CN" altLang="en-US" smtClean="0"/>
              <a:pPr>
                <a:defRPr/>
              </a:pPr>
              <a:t>4</a:t>
            </a:fld>
            <a:endParaRPr lang="zh-CN" altLang="en-US" dirty="0"/>
          </a:p>
        </p:txBody>
      </p:sp>
    </p:spTree>
  </p:cSld>
  <p:clrMapOvr>
    <a:masterClrMapping/>
  </p:clrMapOvr>
  <p:transition advClick="0" advTm="5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2" name="Picture 64" hidden="1">
            <a:extLst>
              <a:ext uri="{FF2B5EF4-FFF2-40B4-BE49-F238E27FC236}">
                <a16:creationId xmlns:a16="http://schemas.microsoft.com/office/drawing/2014/main" id="{60370D93-05F8-9F7E-6AA1-DA301137D256}"/>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8" name="文本框 17">
            <a:extLst>
              <a:ext uri="{FF2B5EF4-FFF2-40B4-BE49-F238E27FC236}">
                <a16:creationId xmlns:a16="http://schemas.microsoft.com/office/drawing/2014/main" id="{318D2242-3467-2254-153C-661599B4A1B1}"/>
              </a:ext>
            </a:extLst>
          </p:cNvPr>
          <p:cNvSpPr txBox="1">
            <a:spLocks noChangeArrowheads="1"/>
          </p:cNvSpPr>
          <p:nvPr/>
        </p:nvSpPr>
        <p:spPr bwMode="auto">
          <a:xfrm>
            <a:off x="630238" y="411163"/>
            <a:ext cx="64039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t>SNC8600 Resources</a:t>
            </a:r>
            <a:endParaRPr lang="zh-CN" altLang="en-US" sz="2400" b="1" dirty="0"/>
          </a:p>
        </p:txBody>
      </p:sp>
      <p:grpSp>
        <p:nvGrpSpPr>
          <p:cNvPr id="6" name="组合 5">
            <a:extLst>
              <a:ext uri="{FF2B5EF4-FFF2-40B4-BE49-F238E27FC236}">
                <a16:creationId xmlns:a16="http://schemas.microsoft.com/office/drawing/2014/main" id="{36A151B0-64EA-D0B4-3B58-1C14D6ED11B0}"/>
              </a:ext>
            </a:extLst>
          </p:cNvPr>
          <p:cNvGrpSpPr/>
          <p:nvPr/>
        </p:nvGrpSpPr>
        <p:grpSpPr>
          <a:xfrm>
            <a:off x="554882" y="1070001"/>
            <a:ext cx="8249843" cy="3834580"/>
            <a:chOff x="595794" y="1006044"/>
            <a:chExt cx="8249843" cy="3834580"/>
          </a:xfrm>
        </p:grpSpPr>
        <p:sp>
          <p:nvSpPr>
            <p:cNvPr id="11" name="任意多边形: 形状 10">
              <a:extLst>
                <a:ext uri="{FF2B5EF4-FFF2-40B4-BE49-F238E27FC236}">
                  <a16:creationId xmlns:a16="http://schemas.microsoft.com/office/drawing/2014/main" id="{8330278B-9F18-9F45-A416-17AFDABCC9B0}"/>
                </a:ext>
              </a:extLst>
            </p:cNvPr>
            <p:cNvSpPr/>
            <p:nvPr/>
          </p:nvSpPr>
          <p:spPr>
            <a:xfrm>
              <a:off x="3356719" y="1667438"/>
              <a:ext cx="1040157" cy="1057344"/>
            </a:xfrm>
            <a:custGeom>
              <a:avLst/>
              <a:gdLst/>
              <a:ahLst/>
              <a:cxnLst/>
              <a:rect l="0" t="0" r="0" b="0"/>
              <a:pathLst>
                <a:path w="1209379" h="1211925">
                  <a:moveTo>
                    <a:pt x="0" y="296082"/>
                  </a:moveTo>
                  <a:lnTo>
                    <a:pt x="300069" y="296082"/>
                  </a:lnTo>
                  <a:cubicBezTo>
                    <a:pt x="300069" y="296082"/>
                    <a:pt x="380129" y="295357"/>
                    <a:pt x="389750" y="264830"/>
                  </a:cubicBezTo>
                  <a:cubicBezTo>
                    <a:pt x="389750" y="264830"/>
                    <a:pt x="396868" y="249567"/>
                    <a:pt x="383040" y="232124"/>
                  </a:cubicBezTo>
                  <a:cubicBezTo>
                    <a:pt x="383040" y="232124"/>
                    <a:pt x="365573" y="200871"/>
                    <a:pt x="347378" y="184880"/>
                  </a:cubicBezTo>
                  <a:cubicBezTo>
                    <a:pt x="329183" y="168890"/>
                    <a:pt x="315353" y="99843"/>
                    <a:pt x="347378" y="56234"/>
                  </a:cubicBezTo>
                  <a:cubicBezTo>
                    <a:pt x="379401" y="12625"/>
                    <a:pt x="423798" y="0"/>
                    <a:pt x="468195" y="0"/>
                  </a:cubicBezTo>
                  <a:cubicBezTo>
                    <a:pt x="512592" y="7537"/>
                    <a:pt x="551893" y="22800"/>
                    <a:pt x="575912" y="70770"/>
                  </a:cubicBezTo>
                  <a:cubicBezTo>
                    <a:pt x="599930" y="118740"/>
                    <a:pt x="588286" y="162350"/>
                    <a:pt x="559899" y="195783"/>
                  </a:cubicBezTo>
                  <a:cubicBezTo>
                    <a:pt x="531515" y="229217"/>
                    <a:pt x="520598" y="251020"/>
                    <a:pt x="523510" y="259743"/>
                  </a:cubicBezTo>
                  <a:cubicBezTo>
                    <a:pt x="526421" y="268464"/>
                    <a:pt x="530789" y="280820"/>
                    <a:pt x="557716" y="289541"/>
                  </a:cubicBezTo>
                  <a:cubicBezTo>
                    <a:pt x="584646" y="298264"/>
                    <a:pt x="637777" y="296082"/>
                    <a:pt x="637777" y="296082"/>
                  </a:cubicBezTo>
                  <a:lnTo>
                    <a:pt x="916530" y="296082"/>
                  </a:lnTo>
                  <a:lnTo>
                    <a:pt x="916530" y="567185"/>
                  </a:lnTo>
                  <a:cubicBezTo>
                    <a:pt x="916530" y="567185"/>
                    <a:pt x="914348" y="667484"/>
                    <a:pt x="942005" y="679841"/>
                  </a:cubicBezTo>
                  <a:cubicBezTo>
                    <a:pt x="969661" y="692197"/>
                    <a:pt x="985674" y="674753"/>
                    <a:pt x="991564" y="668940"/>
                  </a:cubicBezTo>
                  <a:cubicBezTo>
                    <a:pt x="991564" y="668940"/>
                    <a:pt x="1035895" y="630418"/>
                    <a:pt x="1052630" y="626058"/>
                  </a:cubicBezTo>
                  <a:cubicBezTo>
                    <a:pt x="1069373" y="621696"/>
                    <a:pt x="1128326" y="609341"/>
                    <a:pt x="1175636" y="660217"/>
                  </a:cubicBezTo>
                  <a:cubicBezTo>
                    <a:pt x="1222939" y="711095"/>
                    <a:pt x="1212018" y="789587"/>
                    <a:pt x="1193831" y="821568"/>
                  </a:cubicBezTo>
                  <a:cubicBezTo>
                    <a:pt x="1175636" y="853548"/>
                    <a:pt x="1134756" y="883705"/>
                    <a:pt x="1088176" y="882413"/>
                  </a:cubicBezTo>
                  <a:cubicBezTo>
                    <a:pt x="1088176" y="882413"/>
                    <a:pt x="1047432" y="882869"/>
                    <a:pt x="1022884" y="859826"/>
                  </a:cubicBezTo>
                  <a:cubicBezTo>
                    <a:pt x="998336" y="836783"/>
                    <a:pt x="969859" y="822069"/>
                    <a:pt x="963969" y="819622"/>
                  </a:cubicBezTo>
                  <a:cubicBezTo>
                    <a:pt x="958079" y="817175"/>
                    <a:pt x="938440" y="814720"/>
                    <a:pt x="930590" y="837269"/>
                  </a:cubicBezTo>
                  <a:cubicBezTo>
                    <a:pt x="922731" y="859826"/>
                    <a:pt x="916355" y="869136"/>
                    <a:pt x="916355" y="920216"/>
                  </a:cubicBezTo>
                  <a:lnTo>
                    <a:pt x="916355" y="1211820"/>
                  </a:lnTo>
                  <a:lnTo>
                    <a:pt x="644867" y="1211820"/>
                  </a:lnTo>
                  <a:cubicBezTo>
                    <a:pt x="644867" y="1211820"/>
                    <a:pt x="530975" y="1215818"/>
                    <a:pt x="526060" y="1174565"/>
                  </a:cubicBezTo>
                  <a:cubicBezTo>
                    <a:pt x="526060" y="1174565"/>
                    <a:pt x="521530" y="1160224"/>
                    <a:pt x="534015" y="1144545"/>
                  </a:cubicBezTo>
                  <a:cubicBezTo>
                    <a:pt x="548867" y="1120764"/>
                    <a:pt x="561293" y="1108604"/>
                    <a:pt x="573968" y="1091231"/>
                  </a:cubicBezTo>
                  <a:cubicBezTo>
                    <a:pt x="573968" y="1091231"/>
                    <a:pt x="611494" y="1013308"/>
                    <a:pt x="559802" y="958459"/>
                  </a:cubicBezTo>
                  <a:cubicBezTo>
                    <a:pt x="559802" y="958459"/>
                    <a:pt x="521282" y="913786"/>
                    <a:pt x="455426" y="915032"/>
                  </a:cubicBezTo>
                  <a:cubicBezTo>
                    <a:pt x="392800" y="921234"/>
                    <a:pt x="369688" y="945805"/>
                    <a:pt x="356516" y="960944"/>
                  </a:cubicBezTo>
                  <a:cubicBezTo>
                    <a:pt x="344189" y="975110"/>
                    <a:pt x="316742" y="1020916"/>
                    <a:pt x="335889" y="1074351"/>
                  </a:cubicBezTo>
                  <a:cubicBezTo>
                    <a:pt x="335889" y="1074351"/>
                    <a:pt x="345333" y="1093214"/>
                    <a:pt x="356019" y="1106864"/>
                  </a:cubicBezTo>
                  <a:cubicBezTo>
                    <a:pt x="385096" y="1144340"/>
                    <a:pt x="406965" y="1169655"/>
                    <a:pt x="385842" y="1188762"/>
                  </a:cubicBezTo>
                  <a:cubicBezTo>
                    <a:pt x="369439" y="1205390"/>
                    <a:pt x="341853" y="1211820"/>
                    <a:pt x="300233" y="1211820"/>
                  </a:cubicBezTo>
                  <a:lnTo>
                    <a:pt x="0" y="1211820"/>
                  </a:lnTo>
                  <a:lnTo>
                    <a:pt x="0" y="925026"/>
                  </a:lnTo>
                  <a:cubicBezTo>
                    <a:pt x="0" y="925026"/>
                    <a:pt x="-1691" y="811779"/>
                    <a:pt x="39547" y="818155"/>
                  </a:cubicBezTo>
                  <a:cubicBezTo>
                    <a:pt x="39547" y="818155"/>
                    <a:pt x="65566" y="821583"/>
                    <a:pt x="94532" y="847567"/>
                  </a:cubicBezTo>
                  <a:cubicBezTo>
                    <a:pt x="123496" y="873552"/>
                    <a:pt x="156389" y="889238"/>
                    <a:pt x="205482" y="877960"/>
                  </a:cubicBezTo>
                  <a:cubicBezTo>
                    <a:pt x="254576" y="866689"/>
                    <a:pt x="280595" y="824038"/>
                    <a:pt x="287468" y="799520"/>
                  </a:cubicBezTo>
                  <a:cubicBezTo>
                    <a:pt x="294341" y="775010"/>
                    <a:pt x="312014" y="703923"/>
                    <a:pt x="247211" y="646073"/>
                  </a:cubicBezTo>
                  <a:cubicBezTo>
                    <a:pt x="247211" y="646073"/>
                    <a:pt x="204501" y="608812"/>
                    <a:pt x="148534" y="625482"/>
                  </a:cubicBezTo>
                  <a:cubicBezTo>
                    <a:pt x="148534" y="625482"/>
                    <a:pt x="118833" y="635042"/>
                    <a:pt x="99441" y="654407"/>
                  </a:cubicBezTo>
                  <a:cubicBezTo>
                    <a:pt x="80049" y="673772"/>
                    <a:pt x="55257" y="692157"/>
                    <a:pt x="36111" y="687744"/>
                  </a:cubicBezTo>
                  <a:cubicBezTo>
                    <a:pt x="16964" y="683333"/>
                    <a:pt x="3218" y="651956"/>
                    <a:pt x="0" y="620089"/>
                  </a:cubicBezTo>
                  <a:cubicBezTo>
                    <a:pt x="0" y="588223"/>
                    <a:pt x="0" y="548022"/>
                    <a:pt x="0" y="547531"/>
                  </a:cubicBezTo>
                  <a:lnTo>
                    <a:pt x="0" y="296082"/>
                  </a:lnTo>
                  <a:close/>
                </a:path>
              </a:pathLst>
            </a:custGeom>
            <a:ln/>
          </p:spPr>
          <p:style>
            <a:lnRef idx="1">
              <a:schemeClr val="accent3"/>
            </a:lnRef>
            <a:fillRef idx="2">
              <a:schemeClr val="accent3"/>
            </a:fillRef>
            <a:effectRef idx="1">
              <a:schemeClr val="accent3"/>
            </a:effectRef>
            <a:fontRef idx="minor">
              <a:schemeClr val="dk1"/>
            </a:fontRef>
          </p:style>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2" name="任意多边形: 形状 11">
              <a:extLst>
                <a:ext uri="{FF2B5EF4-FFF2-40B4-BE49-F238E27FC236}">
                  <a16:creationId xmlns:a16="http://schemas.microsoft.com/office/drawing/2014/main" id="{0B823B61-DBD1-C4F2-A3A0-68D607D86F79}"/>
                </a:ext>
              </a:extLst>
            </p:cNvPr>
            <p:cNvSpPr/>
            <p:nvPr/>
          </p:nvSpPr>
          <p:spPr>
            <a:xfrm flipV="1">
              <a:off x="4145180" y="1925245"/>
              <a:ext cx="1040157" cy="1059942"/>
            </a:xfrm>
            <a:custGeom>
              <a:avLst/>
              <a:gdLst/>
              <a:ahLst/>
              <a:cxnLst/>
              <a:rect l="0" t="0" r="0" b="0"/>
              <a:pathLst>
                <a:path w="1209379" h="1214902">
                  <a:moveTo>
                    <a:pt x="0" y="297421"/>
                  </a:moveTo>
                  <a:lnTo>
                    <a:pt x="302404" y="297276"/>
                  </a:lnTo>
                  <a:cubicBezTo>
                    <a:pt x="302404" y="297276"/>
                    <a:pt x="381117" y="293668"/>
                    <a:pt x="389750" y="268305"/>
                  </a:cubicBezTo>
                  <a:cubicBezTo>
                    <a:pt x="389750" y="268305"/>
                    <a:pt x="396837" y="256379"/>
                    <a:pt x="382422" y="230773"/>
                  </a:cubicBezTo>
                  <a:cubicBezTo>
                    <a:pt x="382422" y="230773"/>
                    <a:pt x="365772" y="208400"/>
                    <a:pt x="346885" y="183045"/>
                  </a:cubicBezTo>
                  <a:cubicBezTo>
                    <a:pt x="326257" y="164152"/>
                    <a:pt x="315572" y="103248"/>
                    <a:pt x="346139" y="58998"/>
                  </a:cubicBezTo>
                  <a:cubicBezTo>
                    <a:pt x="376924" y="14434"/>
                    <a:pt x="428894" y="-1906"/>
                    <a:pt x="467912" y="0"/>
                  </a:cubicBezTo>
                  <a:cubicBezTo>
                    <a:pt x="515627" y="7043"/>
                    <a:pt x="557341" y="22754"/>
                    <a:pt x="578501" y="72422"/>
                  </a:cubicBezTo>
                  <a:cubicBezTo>
                    <a:pt x="604650" y="131338"/>
                    <a:pt x="587448" y="173846"/>
                    <a:pt x="546502" y="216119"/>
                  </a:cubicBezTo>
                  <a:cubicBezTo>
                    <a:pt x="524075" y="240221"/>
                    <a:pt x="522655" y="255720"/>
                    <a:pt x="525567" y="264458"/>
                  </a:cubicBezTo>
                  <a:cubicBezTo>
                    <a:pt x="528477" y="273193"/>
                    <a:pt x="533431" y="278405"/>
                    <a:pt x="560359" y="287142"/>
                  </a:cubicBezTo>
                  <a:cubicBezTo>
                    <a:pt x="587288" y="295878"/>
                    <a:pt x="638149" y="297608"/>
                    <a:pt x="638149" y="297608"/>
                  </a:cubicBezTo>
                  <a:lnTo>
                    <a:pt x="916902" y="297608"/>
                  </a:lnTo>
                  <a:lnTo>
                    <a:pt x="916530" y="571169"/>
                  </a:lnTo>
                  <a:cubicBezTo>
                    <a:pt x="916530" y="571169"/>
                    <a:pt x="914348" y="671639"/>
                    <a:pt x="942005" y="684015"/>
                  </a:cubicBezTo>
                  <a:cubicBezTo>
                    <a:pt x="969661" y="696391"/>
                    <a:pt x="985674" y="678919"/>
                    <a:pt x="991564" y="673095"/>
                  </a:cubicBezTo>
                  <a:cubicBezTo>
                    <a:pt x="991564" y="673095"/>
                    <a:pt x="1035895" y="634508"/>
                    <a:pt x="1052630" y="630140"/>
                  </a:cubicBezTo>
                  <a:cubicBezTo>
                    <a:pt x="1069373" y="625771"/>
                    <a:pt x="1128326" y="613396"/>
                    <a:pt x="1175636" y="664357"/>
                  </a:cubicBezTo>
                  <a:cubicBezTo>
                    <a:pt x="1222939" y="715320"/>
                    <a:pt x="1212018" y="793949"/>
                    <a:pt x="1193831" y="825983"/>
                  </a:cubicBezTo>
                  <a:cubicBezTo>
                    <a:pt x="1175636" y="858017"/>
                    <a:pt x="1134756" y="888220"/>
                    <a:pt x="1088176" y="886928"/>
                  </a:cubicBezTo>
                  <a:cubicBezTo>
                    <a:pt x="1088176" y="886928"/>
                    <a:pt x="1047432" y="887384"/>
                    <a:pt x="1022884" y="864295"/>
                  </a:cubicBezTo>
                  <a:cubicBezTo>
                    <a:pt x="998336" y="841221"/>
                    <a:pt x="969859" y="826485"/>
                    <a:pt x="963969" y="824030"/>
                  </a:cubicBezTo>
                  <a:cubicBezTo>
                    <a:pt x="958079" y="821575"/>
                    <a:pt x="938440" y="819120"/>
                    <a:pt x="930590" y="841708"/>
                  </a:cubicBezTo>
                  <a:cubicBezTo>
                    <a:pt x="922731" y="864295"/>
                    <a:pt x="916355" y="873628"/>
                    <a:pt x="916355" y="924798"/>
                  </a:cubicBezTo>
                  <a:lnTo>
                    <a:pt x="916355" y="1214731"/>
                  </a:lnTo>
                  <a:lnTo>
                    <a:pt x="644867" y="1214731"/>
                  </a:lnTo>
                  <a:cubicBezTo>
                    <a:pt x="644867" y="1214731"/>
                    <a:pt x="529988" y="1216897"/>
                    <a:pt x="526060" y="1179573"/>
                  </a:cubicBezTo>
                  <a:cubicBezTo>
                    <a:pt x="526060" y="1179573"/>
                    <a:pt x="520661" y="1167786"/>
                    <a:pt x="540789" y="1138320"/>
                  </a:cubicBezTo>
                  <a:cubicBezTo>
                    <a:pt x="560917" y="1108855"/>
                    <a:pt x="578100" y="1096087"/>
                    <a:pt x="586446" y="1071045"/>
                  </a:cubicBezTo>
                  <a:cubicBezTo>
                    <a:pt x="586446" y="1071045"/>
                    <a:pt x="602647" y="1003276"/>
                    <a:pt x="560917" y="962517"/>
                  </a:cubicBezTo>
                  <a:cubicBezTo>
                    <a:pt x="560917" y="962517"/>
                    <a:pt x="517715" y="914394"/>
                    <a:pt x="454874" y="918810"/>
                  </a:cubicBezTo>
                  <a:cubicBezTo>
                    <a:pt x="392037" y="923225"/>
                    <a:pt x="366017" y="949749"/>
                    <a:pt x="353744" y="963992"/>
                  </a:cubicBezTo>
                  <a:cubicBezTo>
                    <a:pt x="341470" y="978234"/>
                    <a:pt x="315451" y="1026357"/>
                    <a:pt x="334598" y="1079884"/>
                  </a:cubicBezTo>
                  <a:cubicBezTo>
                    <a:pt x="334598" y="1079884"/>
                    <a:pt x="351780" y="1114753"/>
                    <a:pt x="370926" y="1132430"/>
                  </a:cubicBezTo>
                  <a:cubicBezTo>
                    <a:pt x="390072" y="1150108"/>
                    <a:pt x="401855" y="1177118"/>
                    <a:pt x="384182" y="1191847"/>
                  </a:cubicBezTo>
                  <a:cubicBezTo>
                    <a:pt x="366508" y="1206584"/>
                    <a:pt x="319379" y="1210999"/>
                    <a:pt x="300233" y="1214731"/>
                  </a:cubicBezTo>
                  <a:lnTo>
                    <a:pt x="0" y="1214731"/>
                  </a:lnTo>
                  <a:lnTo>
                    <a:pt x="0" y="929617"/>
                  </a:lnTo>
                  <a:cubicBezTo>
                    <a:pt x="0" y="929617"/>
                    <a:pt x="-1691" y="816172"/>
                    <a:pt x="39547" y="822556"/>
                  </a:cubicBezTo>
                  <a:cubicBezTo>
                    <a:pt x="39547" y="822556"/>
                    <a:pt x="65566" y="825998"/>
                    <a:pt x="94531" y="852021"/>
                  </a:cubicBezTo>
                  <a:cubicBezTo>
                    <a:pt x="123496" y="878051"/>
                    <a:pt x="156389" y="893768"/>
                    <a:pt x="205482" y="882466"/>
                  </a:cubicBezTo>
                  <a:cubicBezTo>
                    <a:pt x="254576" y="871173"/>
                    <a:pt x="277052" y="826895"/>
                    <a:pt x="285749" y="803898"/>
                  </a:cubicBezTo>
                  <a:cubicBezTo>
                    <a:pt x="292709" y="781652"/>
                    <a:pt x="307494" y="706948"/>
                    <a:pt x="250336" y="655988"/>
                  </a:cubicBezTo>
                  <a:cubicBezTo>
                    <a:pt x="250336" y="655988"/>
                    <a:pt x="209207" y="618574"/>
                    <a:pt x="150309" y="629513"/>
                  </a:cubicBezTo>
                  <a:cubicBezTo>
                    <a:pt x="150309" y="629513"/>
                    <a:pt x="118747" y="633987"/>
                    <a:pt x="99441" y="658538"/>
                  </a:cubicBezTo>
                  <a:cubicBezTo>
                    <a:pt x="80049" y="677936"/>
                    <a:pt x="55257" y="696351"/>
                    <a:pt x="36111" y="691931"/>
                  </a:cubicBezTo>
                  <a:cubicBezTo>
                    <a:pt x="12631" y="688926"/>
                    <a:pt x="3218" y="656083"/>
                    <a:pt x="0" y="624162"/>
                  </a:cubicBezTo>
                  <a:cubicBezTo>
                    <a:pt x="0" y="592242"/>
                    <a:pt x="0" y="551973"/>
                    <a:pt x="0" y="551482"/>
                  </a:cubicBezTo>
                  <a:lnTo>
                    <a:pt x="0" y="297421"/>
                  </a:lnTo>
                  <a:close/>
                </a:path>
              </a:pathLst>
            </a:custGeom>
            <a:ln/>
          </p:spPr>
          <p:style>
            <a:lnRef idx="1">
              <a:schemeClr val="accent2"/>
            </a:lnRef>
            <a:fillRef idx="2">
              <a:schemeClr val="accent2"/>
            </a:fillRef>
            <a:effectRef idx="1">
              <a:schemeClr val="accent2"/>
            </a:effectRef>
            <a:fontRef idx="minor">
              <a:schemeClr val="dk1"/>
            </a:fontRef>
          </p:style>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3" name="任意多边形: 形状 12">
              <a:extLst>
                <a:ext uri="{FF2B5EF4-FFF2-40B4-BE49-F238E27FC236}">
                  <a16:creationId xmlns:a16="http://schemas.microsoft.com/office/drawing/2014/main" id="{743827FD-004F-1F0A-2888-2FAC816E3EEA}"/>
                </a:ext>
              </a:extLst>
            </p:cNvPr>
            <p:cNvSpPr/>
            <p:nvPr/>
          </p:nvSpPr>
          <p:spPr>
            <a:xfrm flipH="1">
              <a:off x="3105277" y="2464325"/>
              <a:ext cx="1040157" cy="1060030"/>
            </a:xfrm>
            <a:custGeom>
              <a:avLst/>
              <a:gdLst/>
              <a:ahLst/>
              <a:cxnLst/>
              <a:rect l="0" t="0" r="0" b="0"/>
              <a:pathLst>
                <a:path w="1209379" h="1215003">
                  <a:moveTo>
                    <a:pt x="0" y="299843"/>
                  </a:moveTo>
                  <a:lnTo>
                    <a:pt x="300069" y="299843"/>
                  </a:lnTo>
                  <a:cubicBezTo>
                    <a:pt x="300069" y="299843"/>
                    <a:pt x="381949" y="294951"/>
                    <a:pt x="389404" y="267450"/>
                  </a:cubicBezTo>
                  <a:cubicBezTo>
                    <a:pt x="389404" y="267450"/>
                    <a:pt x="396868" y="253249"/>
                    <a:pt x="383040" y="235776"/>
                  </a:cubicBezTo>
                  <a:cubicBezTo>
                    <a:pt x="383040" y="235776"/>
                    <a:pt x="363294" y="210917"/>
                    <a:pt x="347378" y="188453"/>
                  </a:cubicBezTo>
                  <a:cubicBezTo>
                    <a:pt x="330693" y="164907"/>
                    <a:pt x="315353" y="101385"/>
                    <a:pt x="347378" y="57703"/>
                  </a:cubicBezTo>
                  <a:cubicBezTo>
                    <a:pt x="379401" y="14021"/>
                    <a:pt x="424082" y="-1757"/>
                    <a:pt x="468195" y="0"/>
                  </a:cubicBezTo>
                  <a:cubicBezTo>
                    <a:pt x="512419" y="8295"/>
                    <a:pt x="552175" y="23902"/>
                    <a:pt x="575791" y="72152"/>
                  </a:cubicBezTo>
                  <a:cubicBezTo>
                    <a:pt x="597692" y="116898"/>
                    <a:pt x="588286" y="165885"/>
                    <a:pt x="559899" y="199375"/>
                  </a:cubicBezTo>
                  <a:cubicBezTo>
                    <a:pt x="531515" y="232864"/>
                    <a:pt x="520598" y="254705"/>
                    <a:pt x="523510" y="263442"/>
                  </a:cubicBezTo>
                  <a:cubicBezTo>
                    <a:pt x="526421" y="272178"/>
                    <a:pt x="535252" y="285163"/>
                    <a:pt x="557152" y="291689"/>
                  </a:cubicBezTo>
                  <a:cubicBezTo>
                    <a:pt x="584284" y="299772"/>
                    <a:pt x="637777" y="299843"/>
                    <a:pt x="637777" y="299843"/>
                  </a:cubicBezTo>
                  <a:lnTo>
                    <a:pt x="917054" y="299432"/>
                  </a:lnTo>
                  <a:lnTo>
                    <a:pt x="917343" y="581606"/>
                  </a:lnTo>
                  <a:cubicBezTo>
                    <a:pt x="917343" y="581606"/>
                    <a:pt x="914348" y="671870"/>
                    <a:pt x="942005" y="684247"/>
                  </a:cubicBezTo>
                  <a:cubicBezTo>
                    <a:pt x="969661" y="696624"/>
                    <a:pt x="985674" y="679150"/>
                    <a:pt x="991564" y="673327"/>
                  </a:cubicBezTo>
                  <a:cubicBezTo>
                    <a:pt x="991564" y="673327"/>
                    <a:pt x="1035895" y="634741"/>
                    <a:pt x="1052630" y="630372"/>
                  </a:cubicBezTo>
                  <a:cubicBezTo>
                    <a:pt x="1069373" y="626004"/>
                    <a:pt x="1128326" y="613628"/>
                    <a:pt x="1175636" y="664590"/>
                  </a:cubicBezTo>
                  <a:cubicBezTo>
                    <a:pt x="1222939" y="715552"/>
                    <a:pt x="1212018" y="794177"/>
                    <a:pt x="1193831" y="826211"/>
                  </a:cubicBezTo>
                  <a:cubicBezTo>
                    <a:pt x="1175636" y="858245"/>
                    <a:pt x="1134756" y="888455"/>
                    <a:pt x="1088176" y="887163"/>
                  </a:cubicBezTo>
                  <a:cubicBezTo>
                    <a:pt x="1088176" y="887163"/>
                    <a:pt x="1047432" y="887612"/>
                    <a:pt x="1022884" y="864530"/>
                  </a:cubicBezTo>
                  <a:cubicBezTo>
                    <a:pt x="998336" y="841449"/>
                    <a:pt x="969859" y="826720"/>
                    <a:pt x="963969" y="824266"/>
                  </a:cubicBezTo>
                  <a:cubicBezTo>
                    <a:pt x="958079" y="821811"/>
                    <a:pt x="938440" y="819348"/>
                    <a:pt x="930590" y="841943"/>
                  </a:cubicBezTo>
                  <a:cubicBezTo>
                    <a:pt x="922731" y="864530"/>
                    <a:pt x="916355" y="873863"/>
                    <a:pt x="916355" y="925026"/>
                  </a:cubicBezTo>
                  <a:lnTo>
                    <a:pt x="916355" y="1214845"/>
                  </a:lnTo>
                  <a:lnTo>
                    <a:pt x="644867" y="1214845"/>
                  </a:lnTo>
                  <a:cubicBezTo>
                    <a:pt x="644867" y="1214845"/>
                    <a:pt x="529988" y="1217132"/>
                    <a:pt x="526060" y="1179801"/>
                  </a:cubicBezTo>
                  <a:cubicBezTo>
                    <a:pt x="526060" y="1179801"/>
                    <a:pt x="520661" y="1168021"/>
                    <a:pt x="540789" y="1138556"/>
                  </a:cubicBezTo>
                  <a:cubicBezTo>
                    <a:pt x="560917" y="1109091"/>
                    <a:pt x="578100" y="1096323"/>
                    <a:pt x="586446" y="1071273"/>
                  </a:cubicBezTo>
                  <a:cubicBezTo>
                    <a:pt x="586446" y="1071273"/>
                    <a:pt x="602647" y="1003504"/>
                    <a:pt x="560917" y="962745"/>
                  </a:cubicBezTo>
                  <a:cubicBezTo>
                    <a:pt x="560917" y="962745"/>
                    <a:pt x="517715" y="914622"/>
                    <a:pt x="454874" y="919045"/>
                  </a:cubicBezTo>
                  <a:cubicBezTo>
                    <a:pt x="392037" y="923461"/>
                    <a:pt x="366017" y="949977"/>
                    <a:pt x="353744" y="964220"/>
                  </a:cubicBezTo>
                  <a:cubicBezTo>
                    <a:pt x="341470" y="978462"/>
                    <a:pt x="315451" y="1026585"/>
                    <a:pt x="334598" y="1080112"/>
                  </a:cubicBezTo>
                  <a:cubicBezTo>
                    <a:pt x="334598" y="1080112"/>
                    <a:pt x="351780" y="1114981"/>
                    <a:pt x="370926" y="1132658"/>
                  </a:cubicBezTo>
                  <a:cubicBezTo>
                    <a:pt x="390073" y="1150344"/>
                    <a:pt x="401855" y="1177346"/>
                    <a:pt x="384182" y="1192083"/>
                  </a:cubicBezTo>
                  <a:cubicBezTo>
                    <a:pt x="366508" y="1206812"/>
                    <a:pt x="319379" y="1211235"/>
                    <a:pt x="300233" y="1214845"/>
                  </a:cubicBezTo>
                  <a:lnTo>
                    <a:pt x="0" y="1214845"/>
                  </a:lnTo>
                  <a:lnTo>
                    <a:pt x="0" y="929845"/>
                  </a:lnTo>
                  <a:cubicBezTo>
                    <a:pt x="0" y="929845"/>
                    <a:pt x="-1691" y="816407"/>
                    <a:pt x="39548" y="822791"/>
                  </a:cubicBezTo>
                  <a:cubicBezTo>
                    <a:pt x="39548" y="822791"/>
                    <a:pt x="65566" y="826226"/>
                    <a:pt x="94532" y="852256"/>
                  </a:cubicBezTo>
                  <a:cubicBezTo>
                    <a:pt x="123496" y="878279"/>
                    <a:pt x="157134" y="896853"/>
                    <a:pt x="205482" y="882702"/>
                  </a:cubicBezTo>
                  <a:cubicBezTo>
                    <a:pt x="255361" y="868102"/>
                    <a:pt x="277690" y="828028"/>
                    <a:pt x="284561" y="803472"/>
                  </a:cubicBezTo>
                  <a:cubicBezTo>
                    <a:pt x="291436" y="778916"/>
                    <a:pt x="306928" y="700929"/>
                    <a:pt x="249149" y="653697"/>
                  </a:cubicBezTo>
                  <a:cubicBezTo>
                    <a:pt x="249149" y="653697"/>
                    <a:pt x="204415" y="617030"/>
                    <a:pt x="148534" y="629796"/>
                  </a:cubicBezTo>
                  <a:cubicBezTo>
                    <a:pt x="148534" y="629796"/>
                    <a:pt x="118833" y="639371"/>
                    <a:pt x="99441" y="658769"/>
                  </a:cubicBezTo>
                  <a:cubicBezTo>
                    <a:pt x="80049" y="678166"/>
                    <a:pt x="53671" y="692880"/>
                    <a:pt x="34182" y="690363"/>
                  </a:cubicBezTo>
                  <a:cubicBezTo>
                    <a:pt x="14922" y="687878"/>
                    <a:pt x="3219" y="656315"/>
                    <a:pt x="0" y="624395"/>
                  </a:cubicBezTo>
                  <a:cubicBezTo>
                    <a:pt x="0" y="592475"/>
                    <a:pt x="0" y="552206"/>
                    <a:pt x="0" y="551714"/>
                  </a:cubicBezTo>
                  <a:lnTo>
                    <a:pt x="0" y="299843"/>
                  </a:lnTo>
                  <a:close/>
                </a:path>
              </a:pathLst>
            </a:custGeom>
            <a:ln/>
          </p:spPr>
          <p:style>
            <a:lnRef idx="1">
              <a:schemeClr val="accent2"/>
            </a:lnRef>
            <a:fillRef idx="2">
              <a:schemeClr val="accent2"/>
            </a:fillRef>
            <a:effectRef idx="1">
              <a:schemeClr val="accent2"/>
            </a:effectRef>
            <a:fontRef idx="minor">
              <a:schemeClr val="dk1"/>
            </a:fontRef>
          </p:style>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27E4859D-B2EA-4137-B3D6-33EC23B7E70B}"/>
                </a:ext>
              </a:extLst>
            </p:cNvPr>
            <p:cNvSpPr/>
            <p:nvPr/>
          </p:nvSpPr>
          <p:spPr>
            <a:xfrm flipH="1" flipV="1">
              <a:off x="3894039" y="2724537"/>
              <a:ext cx="1040157" cy="1057469"/>
            </a:xfrm>
            <a:custGeom>
              <a:avLst/>
              <a:gdLst/>
              <a:ahLst/>
              <a:cxnLst/>
              <a:rect l="0" t="0" r="0" b="0"/>
              <a:pathLst>
                <a:path w="1209379" h="1212068">
                  <a:moveTo>
                    <a:pt x="0" y="296120"/>
                  </a:moveTo>
                  <a:lnTo>
                    <a:pt x="300069" y="296120"/>
                  </a:lnTo>
                  <a:cubicBezTo>
                    <a:pt x="300069" y="296120"/>
                    <a:pt x="380129" y="295392"/>
                    <a:pt x="389750" y="264770"/>
                  </a:cubicBezTo>
                  <a:cubicBezTo>
                    <a:pt x="389750" y="264770"/>
                    <a:pt x="396868" y="249462"/>
                    <a:pt x="383040" y="231964"/>
                  </a:cubicBezTo>
                  <a:cubicBezTo>
                    <a:pt x="383040" y="231964"/>
                    <a:pt x="365573" y="200614"/>
                    <a:pt x="347378" y="184574"/>
                  </a:cubicBezTo>
                  <a:cubicBezTo>
                    <a:pt x="329183" y="168536"/>
                    <a:pt x="315353" y="99276"/>
                    <a:pt x="347378" y="55532"/>
                  </a:cubicBezTo>
                  <a:cubicBezTo>
                    <a:pt x="379401" y="11789"/>
                    <a:pt x="423798" y="-2063"/>
                    <a:pt x="468195" y="0"/>
                  </a:cubicBezTo>
                  <a:cubicBezTo>
                    <a:pt x="512592" y="6686"/>
                    <a:pt x="551893" y="21996"/>
                    <a:pt x="575912" y="70113"/>
                  </a:cubicBezTo>
                  <a:cubicBezTo>
                    <a:pt x="599930" y="118231"/>
                    <a:pt x="588286" y="161974"/>
                    <a:pt x="559899" y="195512"/>
                  </a:cubicBezTo>
                  <a:cubicBezTo>
                    <a:pt x="531515" y="229049"/>
                    <a:pt x="520598" y="250918"/>
                    <a:pt x="523510" y="259668"/>
                  </a:cubicBezTo>
                  <a:cubicBezTo>
                    <a:pt x="526421" y="268415"/>
                    <a:pt x="530789" y="280810"/>
                    <a:pt x="557716" y="289558"/>
                  </a:cubicBezTo>
                  <a:cubicBezTo>
                    <a:pt x="584646" y="298308"/>
                    <a:pt x="637777" y="296120"/>
                    <a:pt x="637777" y="296120"/>
                  </a:cubicBezTo>
                  <a:lnTo>
                    <a:pt x="916530" y="296120"/>
                  </a:lnTo>
                  <a:lnTo>
                    <a:pt x="916530" y="568057"/>
                  </a:lnTo>
                  <a:cubicBezTo>
                    <a:pt x="916530" y="568057"/>
                    <a:pt x="914348" y="668668"/>
                    <a:pt x="942005" y="681062"/>
                  </a:cubicBezTo>
                  <a:cubicBezTo>
                    <a:pt x="969661" y="693455"/>
                    <a:pt x="985674" y="675958"/>
                    <a:pt x="991564" y="670125"/>
                  </a:cubicBezTo>
                  <a:cubicBezTo>
                    <a:pt x="991564" y="670125"/>
                    <a:pt x="1035895" y="631486"/>
                    <a:pt x="1052630" y="627112"/>
                  </a:cubicBezTo>
                  <a:cubicBezTo>
                    <a:pt x="1069373" y="622736"/>
                    <a:pt x="1128326" y="610344"/>
                    <a:pt x="1175636" y="661376"/>
                  </a:cubicBezTo>
                  <a:cubicBezTo>
                    <a:pt x="1222939" y="712410"/>
                    <a:pt x="1212018" y="791145"/>
                    <a:pt x="1193831" y="823224"/>
                  </a:cubicBezTo>
                  <a:cubicBezTo>
                    <a:pt x="1175636" y="855304"/>
                    <a:pt x="1134756" y="885552"/>
                    <a:pt x="1088176" y="884260"/>
                  </a:cubicBezTo>
                  <a:cubicBezTo>
                    <a:pt x="1088176" y="884260"/>
                    <a:pt x="1047432" y="884708"/>
                    <a:pt x="1022884" y="861597"/>
                  </a:cubicBezTo>
                  <a:cubicBezTo>
                    <a:pt x="998336" y="838485"/>
                    <a:pt x="969859" y="823734"/>
                    <a:pt x="963969" y="821271"/>
                  </a:cubicBezTo>
                  <a:cubicBezTo>
                    <a:pt x="958079" y="818816"/>
                    <a:pt x="938440" y="816354"/>
                    <a:pt x="930590" y="838979"/>
                  </a:cubicBezTo>
                  <a:cubicBezTo>
                    <a:pt x="922731" y="861597"/>
                    <a:pt x="916355" y="870945"/>
                    <a:pt x="916355" y="922176"/>
                  </a:cubicBezTo>
                  <a:lnTo>
                    <a:pt x="916355" y="1211820"/>
                  </a:lnTo>
                  <a:lnTo>
                    <a:pt x="644867" y="1211820"/>
                  </a:lnTo>
                  <a:cubicBezTo>
                    <a:pt x="644867" y="1211820"/>
                    <a:pt x="529988" y="1214693"/>
                    <a:pt x="526060" y="1177308"/>
                  </a:cubicBezTo>
                  <a:cubicBezTo>
                    <a:pt x="526060" y="1177308"/>
                    <a:pt x="520661" y="1165513"/>
                    <a:pt x="540789" y="1136002"/>
                  </a:cubicBezTo>
                  <a:cubicBezTo>
                    <a:pt x="560917" y="1106499"/>
                    <a:pt x="574768" y="1097729"/>
                    <a:pt x="586446" y="1068628"/>
                  </a:cubicBezTo>
                  <a:cubicBezTo>
                    <a:pt x="586446" y="1068628"/>
                    <a:pt x="602647" y="1000768"/>
                    <a:pt x="560917" y="959948"/>
                  </a:cubicBezTo>
                  <a:cubicBezTo>
                    <a:pt x="560917" y="959948"/>
                    <a:pt x="517715" y="911757"/>
                    <a:pt x="454874" y="916188"/>
                  </a:cubicBezTo>
                  <a:cubicBezTo>
                    <a:pt x="392037" y="920611"/>
                    <a:pt x="366017" y="947165"/>
                    <a:pt x="353744" y="961423"/>
                  </a:cubicBezTo>
                  <a:cubicBezTo>
                    <a:pt x="341470" y="975688"/>
                    <a:pt x="315451" y="1023880"/>
                    <a:pt x="334598" y="1077482"/>
                  </a:cubicBezTo>
                  <a:cubicBezTo>
                    <a:pt x="334598" y="1077482"/>
                    <a:pt x="351780" y="1112397"/>
                    <a:pt x="370926" y="1130105"/>
                  </a:cubicBezTo>
                  <a:cubicBezTo>
                    <a:pt x="390073" y="1147805"/>
                    <a:pt x="401855" y="1174854"/>
                    <a:pt x="384182" y="1189605"/>
                  </a:cubicBezTo>
                  <a:cubicBezTo>
                    <a:pt x="366508" y="1204357"/>
                    <a:pt x="319379" y="1208788"/>
                    <a:pt x="300233" y="1211820"/>
                  </a:cubicBezTo>
                  <a:lnTo>
                    <a:pt x="0" y="1211820"/>
                  </a:lnTo>
                  <a:lnTo>
                    <a:pt x="0" y="927002"/>
                  </a:lnTo>
                  <a:cubicBezTo>
                    <a:pt x="0" y="927002"/>
                    <a:pt x="-1691" y="813405"/>
                    <a:pt x="39548" y="819797"/>
                  </a:cubicBezTo>
                  <a:cubicBezTo>
                    <a:pt x="39548" y="819797"/>
                    <a:pt x="65567" y="823240"/>
                    <a:pt x="94532" y="849300"/>
                  </a:cubicBezTo>
                  <a:cubicBezTo>
                    <a:pt x="123496" y="875368"/>
                    <a:pt x="156389" y="891108"/>
                    <a:pt x="205482" y="879791"/>
                  </a:cubicBezTo>
                  <a:cubicBezTo>
                    <a:pt x="254576" y="868482"/>
                    <a:pt x="280595" y="825702"/>
                    <a:pt x="287468" y="801108"/>
                  </a:cubicBezTo>
                  <a:cubicBezTo>
                    <a:pt x="294341" y="776522"/>
                    <a:pt x="312014" y="705217"/>
                    <a:pt x="247211" y="647189"/>
                  </a:cubicBezTo>
                  <a:cubicBezTo>
                    <a:pt x="247211" y="647189"/>
                    <a:pt x="204501" y="609813"/>
                    <a:pt x="148534" y="626535"/>
                  </a:cubicBezTo>
                  <a:cubicBezTo>
                    <a:pt x="148534" y="626535"/>
                    <a:pt x="118833" y="636123"/>
                    <a:pt x="99441" y="655549"/>
                  </a:cubicBezTo>
                  <a:cubicBezTo>
                    <a:pt x="80049" y="674973"/>
                    <a:pt x="55257" y="693415"/>
                    <a:pt x="36111" y="688989"/>
                  </a:cubicBezTo>
                  <a:cubicBezTo>
                    <a:pt x="16965" y="684563"/>
                    <a:pt x="3218" y="653089"/>
                    <a:pt x="0" y="621125"/>
                  </a:cubicBezTo>
                  <a:cubicBezTo>
                    <a:pt x="0" y="589160"/>
                    <a:pt x="0" y="548836"/>
                    <a:pt x="0" y="548344"/>
                  </a:cubicBezTo>
                  <a:lnTo>
                    <a:pt x="0" y="296120"/>
                  </a:lnTo>
                  <a:close/>
                </a:path>
              </a:pathLst>
            </a:custGeom>
            <a:ln/>
          </p:spPr>
          <p:style>
            <a:lnRef idx="1">
              <a:schemeClr val="accent3"/>
            </a:lnRef>
            <a:fillRef idx="2">
              <a:schemeClr val="accent3"/>
            </a:fillRef>
            <a:effectRef idx="1">
              <a:schemeClr val="accent3"/>
            </a:effectRef>
            <a:fontRef idx="minor">
              <a:schemeClr val="dk1"/>
            </a:fontRef>
          </p:style>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5" name="任意多边形: 形状 14">
              <a:extLst>
                <a:ext uri="{FF2B5EF4-FFF2-40B4-BE49-F238E27FC236}">
                  <a16:creationId xmlns:a16="http://schemas.microsoft.com/office/drawing/2014/main" id="{226846F3-A782-78EC-5713-39B18F521E7D}"/>
                </a:ext>
              </a:extLst>
            </p:cNvPr>
            <p:cNvSpPr/>
            <p:nvPr/>
          </p:nvSpPr>
          <p:spPr>
            <a:xfrm>
              <a:off x="1700115" y="1211634"/>
              <a:ext cx="2032836" cy="562580"/>
            </a:xfrm>
            <a:custGeom>
              <a:avLst/>
              <a:gdLst/>
              <a:ahLst/>
              <a:cxnLst/>
              <a:rect l="0" t="0" r="0" b="0"/>
              <a:pathLst>
                <a:path w="2323594" h="953610" fill="none">
                  <a:moveTo>
                    <a:pt x="2323594" y="953610"/>
                  </a:moveTo>
                  <a:lnTo>
                    <a:pt x="2323594" y="0"/>
                  </a:lnTo>
                  <a:lnTo>
                    <a:pt x="0" y="0"/>
                  </a:lnTo>
                </a:path>
              </a:pathLst>
            </a:custGeom>
            <a:solidFill>
              <a:srgbClr val="FFFFFF"/>
            </a:solidFill>
            <a:ln w="7600" cap="flat">
              <a:solidFill>
                <a:srgbClr val="000000"/>
              </a:solidFill>
              <a:bevel/>
              <a:headEnd type="oval" w="med" len="med"/>
            </a:ln>
          </p:spPr>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6" name="任意多边形: 形状 15">
              <a:extLst>
                <a:ext uri="{FF2B5EF4-FFF2-40B4-BE49-F238E27FC236}">
                  <a16:creationId xmlns:a16="http://schemas.microsoft.com/office/drawing/2014/main" id="{1FCB987F-8DD4-6F94-AD90-DB48E2611FFD}"/>
                </a:ext>
              </a:extLst>
            </p:cNvPr>
            <p:cNvSpPr/>
            <p:nvPr/>
          </p:nvSpPr>
          <p:spPr>
            <a:xfrm>
              <a:off x="5117523" y="1145871"/>
              <a:ext cx="255618" cy="1167397"/>
            </a:xfrm>
            <a:custGeom>
              <a:avLst/>
              <a:gdLst/>
              <a:ahLst/>
              <a:cxnLst/>
              <a:rect l="0" t="0" r="0" b="0"/>
              <a:pathLst>
                <a:path w="614384" h="826948" fill="none">
                  <a:moveTo>
                    <a:pt x="0" y="826948"/>
                  </a:moveTo>
                  <a:lnTo>
                    <a:pt x="248865" y="826948"/>
                  </a:lnTo>
                  <a:lnTo>
                    <a:pt x="248865" y="0"/>
                  </a:lnTo>
                  <a:lnTo>
                    <a:pt x="614384" y="0"/>
                  </a:lnTo>
                </a:path>
              </a:pathLst>
            </a:custGeom>
            <a:solidFill>
              <a:srgbClr val="FFFFFF"/>
            </a:solidFill>
            <a:ln w="7600" cap="flat">
              <a:solidFill>
                <a:srgbClr val="000000"/>
              </a:solidFill>
              <a:bevel/>
              <a:headEnd type="oval" w="med" len="med"/>
            </a:ln>
          </p:spPr>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8" name="任意多边形: 形状 17">
              <a:extLst>
                <a:ext uri="{FF2B5EF4-FFF2-40B4-BE49-F238E27FC236}">
                  <a16:creationId xmlns:a16="http://schemas.microsoft.com/office/drawing/2014/main" id="{12B473E5-E503-81DD-6EFC-9A66C43B42EF}"/>
                </a:ext>
              </a:extLst>
            </p:cNvPr>
            <p:cNvSpPr/>
            <p:nvPr/>
          </p:nvSpPr>
          <p:spPr>
            <a:xfrm flipV="1">
              <a:off x="1486169" y="3149073"/>
              <a:ext cx="1722092" cy="57442"/>
            </a:xfrm>
            <a:custGeom>
              <a:avLst/>
              <a:gdLst/>
              <a:ahLst/>
              <a:cxnLst/>
              <a:rect l="0" t="0" r="0" b="0"/>
              <a:pathLst>
                <a:path w="1618458" h="283898" fill="none">
                  <a:moveTo>
                    <a:pt x="1618458" y="283898"/>
                  </a:moveTo>
                  <a:lnTo>
                    <a:pt x="1294766" y="283898"/>
                  </a:lnTo>
                  <a:lnTo>
                    <a:pt x="1294766" y="0"/>
                  </a:lnTo>
                  <a:lnTo>
                    <a:pt x="0" y="0"/>
                  </a:lnTo>
                </a:path>
              </a:pathLst>
            </a:custGeom>
            <a:solidFill>
              <a:srgbClr val="FFFFFF"/>
            </a:solidFill>
            <a:ln w="7600" cap="flat">
              <a:solidFill>
                <a:srgbClr val="000000"/>
              </a:solidFill>
              <a:bevel/>
              <a:headEnd type="oval" w="med" len="med"/>
            </a:ln>
          </p:spPr>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21" name="任意多边形: 形状 20">
              <a:extLst>
                <a:ext uri="{FF2B5EF4-FFF2-40B4-BE49-F238E27FC236}">
                  <a16:creationId xmlns:a16="http://schemas.microsoft.com/office/drawing/2014/main" id="{87268C00-5412-9FD3-3501-F409F5480057}"/>
                </a:ext>
              </a:extLst>
            </p:cNvPr>
            <p:cNvSpPr/>
            <p:nvPr/>
          </p:nvSpPr>
          <p:spPr>
            <a:xfrm>
              <a:off x="5373141" y="1006044"/>
              <a:ext cx="943305" cy="279654"/>
            </a:xfrm>
            <a:custGeom>
              <a:avLst/>
              <a:gdLst/>
              <a:ahLst/>
              <a:cxnLst/>
              <a:rect l="l" t="t" r="r" b="b"/>
              <a:pathLst>
                <a:path w="1096771" h="174707">
                  <a:moveTo>
                    <a:pt x="0" y="0"/>
                  </a:moveTo>
                  <a:lnTo>
                    <a:pt x="1096771" y="0"/>
                  </a:lnTo>
                  <a:lnTo>
                    <a:pt x="1096771" y="174707"/>
                  </a:lnTo>
                  <a:lnTo>
                    <a:pt x="0" y="174707"/>
                  </a:lnTo>
                  <a:lnTo>
                    <a:pt x="0" y="0"/>
                  </a:lnTo>
                  <a:close/>
                </a:path>
              </a:pathLst>
            </a:cu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lstStyle/>
            <a:p>
              <a:pPr defTabSz="685800" hangingPunct="1"/>
              <a:r>
                <a:rPr lang="en-US" altLang="zh-CN" sz="1050" i="1" kern="100" dirty="0">
                  <a:latin typeface="微软雅黑" panose="020B0503020204020204" pitchFamily="34" charset="-122"/>
                  <a:ea typeface="微软雅黑" panose="020B0503020204020204" pitchFamily="34" charset="-122"/>
                  <a:cs typeface="Times New Roman" panose="02020603050405020304" pitchFamily="18" charset="0"/>
                </a:rPr>
                <a:t>  Architecture</a:t>
              </a:r>
              <a:endParaRPr lang="en-US" altLang="zh-CN" sz="1050" i="1" dirty="0">
                <a:solidFill>
                  <a:srgbClr val="FFFFFF"/>
                </a:solidFill>
                <a:latin typeface="微软雅黑" panose="020B0503020204020204" pitchFamily="34" charset="-122"/>
                <a:ea typeface="微软雅黑" panose="020B0503020204020204" pitchFamily="34" charset="-122"/>
              </a:endParaRPr>
            </a:p>
          </p:txBody>
        </p:sp>
        <p:sp>
          <p:nvSpPr>
            <p:cNvPr id="22" name="Text 128">
              <a:extLst>
                <a:ext uri="{FF2B5EF4-FFF2-40B4-BE49-F238E27FC236}">
                  <a16:creationId xmlns:a16="http://schemas.microsoft.com/office/drawing/2014/main" id="{D607BA67-0E0B-2509-A3EC-2145D68C7DA7}"/>
                </a:ext>
              </a:extLst>
            </p:cNvPr>
            <p:cNvSpPr txBox="1"/>
            <p:nvPr/>
          </p:nvSpPr>
          <p:spPr>
            <a:xfrm>
              <a:off x="5351493" y="3154633"/>
              <a:ext cx="3494144" cy="1685991"/>
            </a:xfrm>
            <a:prstGeom prst="rect">
              <a:avLst/>
            </a:prstGeom>
            <a:noFill/>
          </p:spPr>
          <p:txBody>
            <a:bodyPr wrap="square" lIns="27000" tIns="0" rIns="27000" bIns="0" rtlCol="0" anchor="t"/>
            <a:lstStyle/>
            <a:p>
              <a:pPr marL="215900" indent="-214313" algn="just">
                <a:lnSpc>
                  <a:spcPts val="1200"/>
                </a:lnSpc>
                <a:buFont typeface="Wingdings" panose="05000000000000000000" pitchFamily="2" charset="2"/>
                <a:buChar char=""/>
              </a:pP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Stereo 24bit ADC and DAC</a:t>
              </a:r>
            </a:p>
            <a:p>
              <a:pPr marL="557213" lvl="1" indent="-214313" algn="just">
                <a:lnSpc>
                  <a:spcPts val="1200"/>
                </a:lnSpc>
                <a:buFont typeface="Wingdings" panose="05000000000000000000" pitchFamily="2" charset="2"/>
                <a:buChar char=""/>
              </a:pPr>
              <a:r>
                <a:rPr lang="en-US" altLang="zh-CN" sz="800" kern="100" dirty="0">
                  <a:latin typeface="Arial" panose="020B0604020202020204" pitchFamily="34" charset="0"/>
                  <a:ea typeface="微软雅黑" panose="020B0503020204020204" pitchFamily="34" charset="-122"/>
                  <a:cs typeface="Arial" panose="020B0604020202020204" pitchFamily="34" charset="0"/>
                </a:rPr>
                <a:t>DAC: SNR 100dB, THD+N: - 89dB,</a:t>
              </a:r>
              <a:r>
                <a:rPr lang="zh-CN" altLang="en-US" sz="800" kern="100" dirty="0">
                  <a:latin typeface="Arial" panose="020B0604020202020204" pitchFamily="34" charset="0"/>
                  <a:ea typeface="微软雅黑" panose="020B0503020204020204" pitchFamily="34" charset="-122"/>
                  <a:cs typeface="Arial" panose="020B0604020202020204" pitchFamily="34" charset="0"/>
                </a:rPr>
                <a:t> </a:t>
              </a:r>
              <a:r>
                <a:rPr lang="en-US" altLang="zh-CN" sz="800" kern="100" dirty="0">
                  <a:latin typeface="Arial" panose="020B0604020202020204" pitchFamily="34" charset="0"/>
                  <a:ea typeface="微软雅黑" panose="020B0503020204020204" pitchFamily="34" charset="-122"/>
                  <a:cs typeface="Arial" panose="020B0604020202020204" pitchFamily="34" charset="0"/>
                </a:rPr>
                <a:t>DR:</a:t>
              </a: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 106dBA</a:t>
              </a:r>
              <a:endParaRPr lang="en-US" altLang="zh-CN" sz="800" kern="100" dirty="0">
                <a:latin typeface="Arial" panose="020B0604020202020204" pitchFamily="34" charset="0"/>
                <a:ea typeface="微软雅黑" panose="020B0503020204020204" pitchFamily="34" charset="-122"/>
                <a:cs typeface="Arial" panose="020B0604020202020204" pitchFamily="34" charset="0"/>
              </a:endParaRPr>
            </a:p>
            <a:p>
              <a:pPr marL="557213" lvl="1" indent="-214313" algn="just">
                <a:lnSpc>
                  <a:spcPts val="1200"/>
                </a:lnSpc>
                <a:buFont typeface="Wingdings" panose="05000000000000000000" pitchFamily="2" charset="2"/>
                <a:buChar char=""/>
              </a:pPr>
              <a:r>
                <a:rPr lang="en-US" altLang="zh-CN" sz="800" kern="100" dirty="0">
                  <a:latin typeface="Arial" panose="020B0604020202020204" pitchFamily="34" charset="0"/>
                  <a:ea typeface="微软雅黑" panose="020B0503020204020204" pitchFamily="34" charset="-122"/>
                  <a:cs typeface="Arial" panose="020B0604020202020204" pitchFamily="34" charset="0"/>
                </a:rPr>
                <a:t>ADC: SNR  95dB, THD+N: - 88dB, DR:</a:t>
              </a: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 110dBA </a:t>
              </a:r>
              <a:endParaRPr lang="zh-CN" altLang="zh-CN" sz="800" kern="100" dirty="0">
                <a:latin typeface="Arial" panose="020B0604020202020204" pitchFamily="34" charset="0"/>
                <a:ea typeface="微软雅黑" panose="020B0503020204020204" pitchFamily="34" charset="-122"/>
                <a:cs typeface="Arial" panose="020B0604020202020204" pitchFamily="34" charset="0"/>
              </a:endParaRPr>
            </a:p>
            <a:p>
              <a:pPr marL="215900" indent="-214313" algn="just">
                <a:lnSpc>
                  <a:spcPts val="1200"/>
                </a:lnSpc>
                <a:buFont typeface="Wingdings" panose="05000000000000000000" pitchFamily="2" charset="2"/>
                <a:buChar char=""/>
              </a:pPr>
              <a:r>
                <a:rPr lang="en-US" altLang="zh-CN" sz="800" kern="100" dirty="0">
                  <a:latin typeface="Arial" panose="020B0604020202020204" pitchFamily="34" charset="0"/>
                  <a:ea typeface="微软雅黑" panose="020B0503020204020204" pitchFamily="34" charset="-122"/>
                  <a:cs typeface="Arial" panose="020B0604020202020204" pitchFamily="34" charset="0"/>
                </a:rPr>
                <a:t>Sample rate</a:t>
              </a:r>
              <a:r>
                <a:rPr lang="zh-CN" altLang="en-US" sz="800" kern="100" dirty="0">
                  <a:latin typeface="Arial" panose="020B0604020202020204" pitchFamily="34" charset="0"/>
                  <a:ea typeface="微软雅黑" panose="020B0503020204020204" pitchFamily="34" charset="-122"/>
                  <a:cs typeface="Arial" panose="020B0604020202020204" pitchFamily="34" charset="0"/>
                </a:rPr>
                <a:t>：</a:t>
              </a:r>
              <a:r>
                <a:rPr lang="en-US" altLang="zh-CN" sz="800" kern="100" dirty="0">
                  <a:latin typeface="Arial" panose="020B0604020202020204" pitchFamily="34" charset="0"/>
                  <a:ea typeface="微软雅黑" panose="020B0503020204020204" pitchFamily="34" charset="-122"/>
                  <a:cs typeface="Arial" panose="020B0604020202020204" pitchFamily="34" charset="0"/>
                </a:rPr>
                <a:t>8k, 16k, 32k, 48k, 96k, 192k</a:t>
              </a:r>
              <a:endParaRPr lang="zh-CN" altLang="zh-CN" sz="800" kern="100" dirty="0">
                <a:latin typeface="Arial" panose="020B0604020202020204" pitchFamily="34" charset="0"/>
                <a:ea typeface="微软雅黑" panose="020B0503020204020204" pitchFamily="34" charset="-122"/>
                <a:cs typeface="Arial" panose="020B0604020202020204" pitchFamily="34" charset="0"/>
              </a:endParaRPr>
            </a:p>
            <a:p>
              <a:pPr marL="215900" indent="-214313" algn="just">
                <a:lnSpc>
                  <a:spcPts val="1200"/>
                </a:lnSpc>
                <a:buFont typeface="Wingdings" panose="05000000000000000000" pitchFamily="2" charset="2"/>
                <a:buChar char=""/>
              </a:pP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Up to 8-channel</a:t>
              </a:r>
              <a:r>
                <a:rPr lang="zh-CN" altLang="en-US" sz="800" dirty="0">
                  <a:solidFill>
                    <a:srgbClr val="2A2B2E"/>
                  </a:solidFill>
                  <a:latin typeface="Arial" panose="020B0604020202020204" pitchFamily="34" charset="0"/>
                  <a:ea typeface="微软雅黑" panose="020B0503020204020204" pitchFamily="34" charset="-122"/>
                  <a:cs typeface="Arial" panose="020B0604020202020204" pitchFamily="34" charset="0"/>
                </a:rPr>
                <a:t> </a:t>
              </a: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DMIC</a:t>
              </a:r>
              <a:r>
                <a:rPr lang="zh-CN" altLang="en-US" sz="800" dirty="0">
                  <a:solidFill>
                    <a:srgbClr val="2A2B2E"/>
                  </a:solidFill>
                  <a:latin typeface="Arial" panose="020B0604020202020204" pitchFamily="34" charset="0"/>
                  <a:ea typeface="微软雅黑" panose="020B0503020204020204" pitchFamily="34" charset="-122"/>
                  <a:cs typeface="Arial" panose="020B0604020202020204" pitchFamily="34" charset="0"/>
                </a:rPr>
                <a:t> </a:t>
              </a: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inputs</a:t>
              </a:r>
              <a:r>
                <a:rPr lang="zh-CN" altLang="en-US" sz="800" dirty="0">
                  <a:solidFill>
                    <a:srgbClr val="2A2B2E"/>
                  </a:solidFill>
                  <a:latin typeface="Arial" panose="020B0604020202020204" pitchFamily="34" charset="0"/>
                  <a:ea typeface="微软雅黑" panose="020B0503020204020204" pitchFamily="34" charset="-122"/>
                  <a:cs typeface="Arial" panose="020B0604020202020204" pitchFamily="34" charset="0"/>
                </a:rPr>
                <a:t> </a:t>
              </a:r>
              <a:endPar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endParaRPr>
            </a:p>
            <a:p>
              <a:pPr marL="215900" indent="-214313" algn="just">
                <a:lnSpc>
                  <a:spcPts val="1200"/>
                </a:lnSpc>
                <a:buFont typeface="Wingdings" panose="05000000000000000000" pitchFamily="2" charset="2"/>
                <a:buChar char=""/>
              </a:pP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Support local audio processer: AGC</a:t>
              </a:r>
              <a:r>
                <a:rPr lang="zh-CN" altLang="en-US" sz="800" dirty="0">
                  <a:solidFill>
                    <a:srgbClr val="2A2B2E"/>
                  </a:solidFill>
                  <a:latin typeface="Arial" panose="020B0604020202020204" pitchFamily="34" charset="0"/>
                  <a:ea typeface="微软雅黑" panose="020B0503020204020204" pitchFamily="34" charset="-122"/>
                  <a:cs typeface="Arial" panose="020B0604020202020204" pitchFamily="34" charset="0"/>
                </a:rPr>
                <a:t>、</a:t>
              </a: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DRC</a:t>
              </a:r>
              <a:r>
                <a:rPr lang="zh-CN" altLang="en-US" sz="800" dirty="0">
                  <a:solidFill>
                    <a:srgbClr val="2A2B2E"/>
                  </a:solidFill>
                  <a:latin typeface="Arial" panose="020B0604020202020204" pitchFamily="34" charset="0"/>
                  <a:ea typeface="微软雅黑" panose="020B0503020204020204" pitchFamily="34" charset="-122"/>
                  <a:cs typeface="Arial" panose="020B0604020202020204" pitchFamily="34" charset="0"/>
                </a:rPr>
                <a:t>、</a:t>
              </a: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Mixer</a:t>
              </a:r>
            </a:p>
            <a:p>
              <a:pPr marL="215900" indent="-214313" algn="just">
                <a:lnSpc>
                  <a:spcPts val="1200"/>
                </a:lnSpc>
                <a:buFont typeface="Wingdings" panose="05000000000000000000" pitchFamily="2" charset="2"/>
                <a:buChar char=""/>
              </a:pP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Separate Gain controller for each channel</a:t>
              </a:r>
              <a:r>
                <a:rPr lang="zh-CN" altLang="en-US" sz="800" dirty="0">
                  <a:solidFill>
                    <a:srgbClr val="2A2B2E"/>
                  </a:solidFill>
                  <a:latin typeface="Arial" panose="020B0604020202020204" pitchFamily="34" charset="0"/>
                  <a:ea typeface="微软雅黑" panose="020B0503020204020204" pitchFamily="34" charset="-122"/>
                  <a:cs typeface="Arial" panose="020B0604020202020204" pitchFamily="34" charset="0"/>
                </a:rPr>
                <a:t>：</a:t>
              </a:r>
              <a:endPar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endParaRPr>
            </a:p>
            <a:p>
              <a:pPr marL="557213" lvl="1" indent="-214313" algn="just">
                <a:lnSpc>
                  <a:spcPts val="1200"/>
                </a:lnSpc>
                <a:buFont typeface="Wingdings" panose="05000000000000000000" pitchFamily="2" charset="2"/>
                <a:buChar char=""/>
              </a:pP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Analog gain</a:t>
              </a:r>
              <a:r>
                <a:rPr lang="zh-CN" altLang="en-US" sz="800" dirty="0">
                  <a:solidFill>
                    <a:srgbClr val="2A2B2E"/>
                  </a:solidFill>
                  <a:latin typeface="Arial" panose="020B0604020202020204" pitchFamily="34" charset="0"/>
                  <a:ea typeface="微软雅黑" panose="020B0503020204020204" pitchFamily="34" charset="-122"/>
                  <a:cs typeface="Arial" panose="020B0604020202020204" pitchFamily="34" charset="0"/>
                </a:rPr>
                <a:t>（</a:t>
              </a: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12dB~-19dB, 1dB Step</a:t>
              </a:r>
              <a:r>
                <a:rPr lang="zh-CN" altLang="en-US" sz="800" dirty="0">
                  <a:solidFill>
                    <a:srgbClr val="2A2B2E"/>
                  </a:solidFill>
                  <a:latin typeface="Arial" panose="020B0604020202020204" pitchFamily="34" charset="0"/>
                  <a:ea typeface="微软雅黑" panose="020B0503020204020204" pitchFamily="34" charset="-122"/>
                  <a:cs typeface="Arial" panose="020B0604020202020204" pitchFamily="34" charset="0"/>
                </a:rPr>
                <a:t>）</a:t>
              </a:r>
              <a:endPar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endParaRPr>
            </a:p>
            <a:p>
              <a:pPr marL="557213" lvl="1" indent="-214313" algn="just">
                <a:lnSpc>
                  <a:spcPts val="1200"/>
                </a:lnSpc>
                <a:buFont typeface="Wingdings" panose="05000000000000000000" pitchFamily="2" charset="2"/>
                <a:buChar char=""/>
              </a:pP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Digital gain</a:t>
              </a:r>
              <a:r>
                <a:rPr lang="zh-CN" altLang="en-US" sz="800" dirty="0">
                  <a:solidFill>
                    <a:srgbClr val="2A2B2E"/>
                  </a:solidFill>
                  <a:latin typeface="Arial" panose="020B0604020202020204" pitchFamily="34" charset="0"/>
                  <a:ea typeface="微软雅黑" panose="020B0503020204020204" pitchFamily="34" charset="-122"/>
                  <a:cs typeface="Arial" panose="020B0604020202020204" pitchFamily="34" charset="0"/>
                </a:rPr>
                <a:t>（</a:t>
              </a: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64dB~-64dB, 1dB Step</a:t>
              </a:r>
              <a:r>
                <a:rPr lang="zh-CN" altLang="en-US" sz="800" dirty="0">
                  <a:solidFill>
                    <a:srgbClr val="2A2B2E"/>
                  </a:solidFill>
                  <a:latin typeface="Arial" panose="020B0604020202020204" pitchFamily="34" charset="0"/>
                  <a:ea typeface="微软雅黑" panose="020B0503020204020204" pitchFamily="34" charset="-122"/>
                  <a:cs typeface="Arial" panose="020B0604020202020204" pitchFamily="34" charset="0"/>
                </a:rPr>
                <a:t>）</a:t>
              </a:r>
            </a:p>
          </p:txBody>
        </p:sp>
        <p:sp>
          <p:nvSpPr>
            <p:cNvPr id="26" name="任意多边形: 形状 25">
              <a:extLst>
                <a:ext uri="{FF2B5EF4-FFF2-40B4-BE49-F238E27FC236}">
                  <a16:creationId xmlns:a16="http://schemas.microsoft.com/office/drawing/2014/main" id="{8F4F04B1-EBAA-7593-4CC1-EE0D8126C365}"/>
                </a:ext>
              </a:extLst>
            </p:cNvPr>
            <p:cNvSpPr/>
            <p:nvPr/>
          </p:nvSpPr>
          <p:spPr>
            <a:xfrm>
              <a:off x="595795" y="1079295"/>
              <a:ext cx="1104320" cy="212850"/>
            </a:xfrm>
            <a:custGeom>
              <a:avLst/>
              <a:gdLst/>
              <a:ahLst/>
              <a:cxnLst/>
              <a:rect l="l" t="t" r="r" b="b"/>
              <a:pathLst>
                <a:path w="1096771" h="174707">
                  <a:moveTo>
                    <a:pt x="0" y="0"/>
                  </a:moveTo>
                  <a:lnTo>
                    <a:pt x="1096771" y="0"/>
                  </a:lnTo>
                  <a:lnTo>
                    <a:pt x="1096771" y="174707"/>
                  </a:lnTo>
                  <a:lnTo>
                    <a:pt x="0" y="174707"/>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lstStyle/>
            <a:p>
              <a:pPr defTabSz="685800" hangingPunct="1"/>
              <a:r>
                <a:rPr lang="en-US" altLang="zh-CN" sz="1050" i="1" kern="100" dirty="0">
                  <a:latin typeface="微软雅黑" panose="020B0503020204020204" pitchFamily="34" charset="-122"/>
                  <a:ea typeface="微软雅黑" panose="020B0503020204020204" pitchFamily="34" charset="-122"/>
                  <a:cs typeface="Times New Roman" panose="02020603050405020304" pitchFamily="18" charset="0"/>
                </a:rPr>
                <a:t> Core &amp; System</a:t>
              </a:r>
              <a:endParaRPr sz="1050" i="1" dirty="0">
                <a:solidFill>
                  <a:srgbClr val="FFFFFF"/>
                </a:solidFill>
                <a:latin typeface="微软雅黑" panose="020B0503020204020204" pitchFamily="34" charset="-122"/>
                <a:ea typeface="微软雅黑" panose="020B0503020204020204" pitchFamily="34" charset="-122"/>
              </a:endParaRPr>
            </a:p>
          </p:txBody>
        </p:sp>
        <p:sp>
          <p:nvSpPr>
            <p:cNvPr id="27" name="Text 129">
              <a:extLst>
                <a:ext uri="{FF2B5EF4-FFF2-40B4-BE49-F238E27FC236}">
                  <a16:creationId xmlns:a16="http://schemas.microsoft.com/office/drawing/2014/main" id="{45AD8C92-FED9-DD33-1A3E-CE9C239E826D}"/>
                </a:ext>
              </a:extLst>
            </p:cNvPr>
            <p:cNvSpPr txBox="1"/>
            <p:nvPr/>
          </p:nvSpPr>
          <p:spPr>
            <a:xfrm>
              <a:off x="595795" y="1333518"/>
              <a:ext cx="2768866" cy="1660822"/>
            </a:xfrm>
            <a:prstGeom prst="rect">
              <a:avLst/>
            </a:prstGeom>
            <a:noFill/>
          </p:spPr>
          <p:txBody>
            <a:bodyPr wrap="square" lIns="27000" tIns="0" rIns="27000" bIns="0" rtlCol="0" anchor="t"/>
            <a:lstStyle/>
            <a:p>
              <a:pPr marL="215900" indent="-214313">
                <a:lnSpc>
                  <a:spcPts val="1200"/>
                </a:lnSpc>
                <a:buFont typeface="Wingdings" panose="05000000000000000000" pitchFamily="2" charset="2"/>
                <a:buChar char=""/>
              </a:pP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In a typical application use case, it is used for a 24MHz oscillator</a:t>
              </a:r>
            </a:p>
            <a:p>
              <a:pPr marL="215900" indent="-214313">
                <a:lnSpc>
                  <a:spcPts val="1200"/>
                </a:lnSpc>
                <a:buFont typeface="Wingdings" panose="05000000000000000000" pitchFamily="2" charset="2"/>
                <a:buChar char=""/>
              </a:pP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HiFi3 core as controller and audio DSP, up to 200MHz</a:t>
              </a:r>
            </a:p>
            <a:p>
              <a:pPr marL="215900" indent="-214313">
                <a:lnSpc>
                  <a:spcPts val="1200"/>
                </a:lnSpc>
                <a:buFont typeface="Wingdings" panose="05000000000000000000" pitchFamily="2" charset="2"/>
                <a:buChar char=""/>
              </a:pP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Single cycle MAC, vector FPU, SIMD</a:t>
              </a:r>
            </a:p>
            <a:p>
              <a:pPr marL="215900" indent="-214313">
                <a:lnSpc>
                  <a:spcPts val="1200"/>
                </a:lnSpc>
                <a:buFont typeface="Wingdings" panose="05000000000000000000" pitchFamily="2" charset="2"/>
                <a:buChar char=""/>
              </a:pP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64KB ROM for system booting,</a:t>
              </a:r>
              <a:r>
                <a:rPr lang="zh-CN" altLang="en-US" sz="800" dirty="0">
                  <a:solidFill>
                    <a:srgbClr val="2A2B2E"/>
                  </a:solidFill>
                  <a:latin typeface="Arial" panose="020B0604020202020204" pitchFamily="34" charset="0"/>
                  <a:ea typeface="微软雅黑" panose="020B0503020204020204" pitchFamily="34" charset="-122"/>
                  <a:cs typeface="Arial" panose="020B0604020202020204" pitchFamily="34" charset="0"/>
                </a:rPr>
                <a:t> </a:t>
              </a: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512KB</a:t>
              </a:r>
              <a:r>
                <a:rPr lang="zh-CN" altLang="en-US" sz="800" dirty="0">
                  <a:solidFill>
                    <a:srgbClr val="2A2B2E"/>
                  </a:solidFill>
                  <a:latin typeface="Arial" panose="020B0604020202020204" pitchFamily="34" charset="0"/>
                  <a:ea typeface="微软雅黑" panose="020B0503020204020204" pitchFamily="34" charset="-122"/>
                  <a:cs typeface="Arial" panose="020B0604020202020204" pitchFamily="34" charset="0"/>
                </a:rPr>
                <a:t> </a:t>
              </a:r>
              <a:r>
                <a:rPr lang="pl-PL"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zero wait </a:t>
              </a: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RAM, and 48KB </a:t>
              </a:r>
              <a:r>
                <a:rPr lang="pl-PL"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zero wait cache</a:t>
              </a:r>
              <a:endPar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endParaRPr>
            </a:p>
            <a:p>
              <a:pPr marL="215900" indent="-214313">
                <a:lnSpc>
                  <a:spcPts val="1200"/>
                </a:lnSpc>
                <a:buFont typeface="Wingdings" panose="05000000000000000000" pitchFamily="2" charset="2"/>
                <a:buChar char=""/>
              </a:pP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On chip 1MB NOR flash memory</a:t>
              </a:r>
            </a:p>
            <a:p>
              <a:pPr marL="215900" indent="-214313">
                <a:lnSpc>
                  <a:spcPts val="1200"/>
                </a:lnSpc>
                <a:buFont typeface="Wingdings" panose="05000000000000000000" pitchFamily="2" charset="2"/>
                <a:buChar char=""/>
              </a:pP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One unique power supply from 3.3V to 5.5V.</a:t>
              </a:r>
            </a:p>
            <a:p>
              <a:pPr marL="215900" indent="-214313">
                <a:lnSpc>
                  <a:spcPts val="1200"/>
                </a:lnSpc>
                <a:buFont typeface="Wingdings" panose="05000000000000000000" pitchFamily="2" charset="2"/>
                <a:buChar char=""/>
              </a:pP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DC-DC regulators and LDOs for all on chip supply voltages</a:t>
              </a:r>
            </a:p>
            <a:p>
              <a:pPr marL="215900" indent="-214313">
                <a:lnSpc>
                  <a:spcPts val="1200"/>
                </a:lnSpc>
                <a:buFont typeface="Wingdings" panose="05000000000000000000" pitchFamily="2" charset="2"/>
                <a:buChar char=""/>
              </a:pP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Build-in hardware accelerators with BQ units.</a:t>
              </a:r>
              <a:endParaRPr lang="en-US" altLang="zh-CN" sz="800" kern="100" dirty="0">
                <a:latin typeface="Arial" panose="020B0604020202020204" pitchFamily="34" charset="0"/>
                <a:ea typeface="微软雅黑" panose="020B0503020204020204" pitchFamily="34" charset="-122"/>
                <a:cs typeface="Arial" panose="020B0604020202020204" pitchFamily="34" charset="0"/>
              </a:endParaRPr>
            </a:p>
          </p:txBody>
        </p:sp>
        <p:sp>
          <p:nvSpPr>
            <p:cNvPr id="28" name="任意多边形: 形状 27">
              <a:extLst>
                <a:ext uri="{FF2B5EF4-FFF2-40B4-BE49-F238E27FC236}">
                  <a16:creationId xmlns:a16="http://schemas.microsoft.com/office/drawing/2014/main" id="{0CF706CA-D3BF-0126-D5EE-90C51EF4DFA0}"/>
                </a:ext>
              </a:extLst>
            </p:cNvPr>
            <p:cNvSpPr/>
            <p:nvPr/>
          </p:nvSpPr>
          <p:spPr>
            <a:xfrm>
              <a:off x="609833" y="3084421"/>
              <a:ext cx="876335" cy="253549"/>
            </a:xfrm>
            <a:custGeom>
              <a:avLst/>
              <a:gdLst/>
              <a:ahLst/>
              <a:cxnLst/>
              <a:rect l="l" t="t" r="r" b="b"/>
              <a:pathLst>
                <a:path w="1096771" h="174707">
                  <a:moveTo>
                    <a:pt x="0" y="0"/>
                  </a:moveTo>
                  <a:lnTo>
                    <a:pt x="1096771" y="0"/>
                  </a:lnTo>
                  <a:lnTo>
                    <a:pt x="1096771" y="174707"/>
                  </a:lnTo>
                  <a:lnTo>
                    <a:pt x="0" y="174707"/>
                  </a:lnTo>
                  <a:lnTo>
                    <a:pt x="0" y="0"/>
                  </a:lnTo>
                  <a:close/>
                </a:path>
              </a:pathLst>
            </a:cu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lstStyle/>
            <a:p>
              <a:pPr defTabSz="685800" hangingPunct="1"/>
              <a:r>
                <a:rPr lang="en-US" altLang="zh-CN" sz="1050" i="1" kern="100" dirty="0">
                  <a:latin typeface="微软雅黑" panose="020B0503020204020204" pitchFamily="34" charset="-122"/>
                  <a:ea typeface="微软雅黑" panose="020B0503020204020204" pitchFamily="34" charset="-122"/>
                  <a:cs typeface="Times New Roman" panose="02020603050405020304" pitchFamily="18" charset="0"/>
                </a:rPr>
                <a:t>  Interface</a:t>
              </a:r>
              <a:endParaRPr sz="1050" i="1" dirty="0">
                <a:solidFill>
                  <a:srgbClr val="FFFFFF"/>
                </a:solidFill>
                <a:latin typeface="微软雅黑" panose="020B0503020204020204" pitchFamily="34" charset="-122"/>
                <a:ea typeface="微软雅黑" panose="020B0503020204020204" pitchFamily="34" charset="-122"/>
              </a:endParaRPr>
            </a:p>
          </p:txBody>
        </p:sp>
        <p:sp>
          <p:nvSpPr>
            <p:cNvPr id="30" name="Text 131">
              <a:extLst>
                <a:ext uri="{FF2B5EF4-FFF2-40B4-BE49-F238E27FC236}">
                  <a16:creationId xmlns:a16="http://schemas.microsoft.com/office/drawing/2014/main" id="{93A2BC68-2886-DA87-8E5A-9613E1FB25BC}"/>
                </a:ext>
              </a:extLst>
            </p:cNvPr>
            <p:cNvSpPr txBox="1"/>
            <p:nvPr/>
          </p:nvSpPr>
          <p:spPr>
            <a:xfrm>
              <a:off x="595794" y="3393099"/>
              <a:ext cx="3046803" cy="1275282"/>
            </a:xfrm>
            <a:prstGeom prst="rect">
              <a:avLst/>
            </a:prstGeom>
            <a:noFill/>
          </p:spPr>
          <p:txBody>
            <a:bodyPr wrap="square" lIns="27000" tIns="0" rIns="27000" bIns="0" rtlCol="0" anchor="t"/>
            <a:lstStyle/>
            <a:p>
              <a:pPr marL="215900" indent="-214313" algn="just">
                <a:lnSpc>
                  <a:spcPts val="1200"/>
                </a:lnSpc>
                <a:spcAft>
                  <a:spcPts val="0"/>
                </a:spcAft>
                <a:buFont typeface="Wingdings" panose="05000000000000000000" pitchFamily="2" charset="2"/>
                <a:buChar char=""/>
              </a:pPr>
              <a:r>
                <a:rPr lang="en-US" altLang="zh-CN" sz="800" kern="100" dirty="0">
                  <a:solidFill>
                    <a:srgbClr val="2A2B2E"/>
                  </a:solidFill>
                  <a:latin typeface="Arial" panose="020B0604020202020204" pitchFamily="34" charset="0"/>
                  <a:ea typeface="微软雅黑" panose="020B0503020204020204" pitchFamily="34" charset="-122"/>
                  <a:cs typeface="Arial" panose="020B0604020202020204" pitchFamily="34" charset="0"/>
                </a:rPr>
                <a:t>1*</a:t>
              </a:r>
              <a:r>
                <a:rPr lang="zh-CN" altLang="en-US" sz="800" kern="100" dirty="0">
                  <a:solidFill>
                    <a:srgbClr val="2A2B2E"/>
                  </a:solidFill>
                  <a:latin typeface="Arial" panose="020B0604020202020204" pitchFamily="34" charset="0"/>
                  <a:ea typeface="微软雅黑" panose="020B0503020204020204" pitchFamily="34" charset="-122"/>
                  <a:cs typeface="Arial" panose="020B0604020202020204" pitchFamily="34" charset="0"/>
                </a:rPr>
                <a:t> </a:t>
              </a:r>
              <a:r>
                <a:rPr lang="en-US" altLang="zh-CN" sz="800" kern="100" dirty="0">
                  <a:latin typeface="Arial" panose="020B0604020202020204" pitchFamily="34" charset="0"/>
                  <a:ea typeface="微软雅黑" panose="020B0503020204020204" pitchFamily="34" charset="-122"/>
                  <a:cs typeface="Arial" panose="020B0604020202020204" pitchFamily="34" charset="0"/>
                </a:rPr>
                <a:t>256bits </a:t>
              </a:r>
              <a:r>
                <a:rPr lang="en-US" altLang="zh-CN" sz="800" kern="100" dirty="0" err="1">
                  <a:latin typeface="Arial" panose="020B0604020202020204" pitchFamily="34" charset="0"/>
                  <a:ea typeface="微软雅黑" panose="020B0503020204020204" pitchFamily="34" charset="-122"/>
                  <a:cs typeface="Arial" panose="020B0604020202020204" pitchFamily="34" charset="0"/>
                </a:rPr>
                <a:t>eFuse</a:t>
              </a:r>
              <a:r>
                <a:rPr lang="en-US" altLang="zh-CN" sz="800" kern="100" dirty="0">
                  <a:latin typeface="Arial" panose="020B0604020202020204" pitchFamily="34" charset="0"/>
                  <a:ea typeface="微软雅黑" panose="020B0503020204020204" pitchFamily="34" charset="-122"/>
                  <a:cs typeface="Arial" panose="020B0604020202020204" pitchFamily="34" charset="0"/>
                </a:rPr>
                <a:t>.</a:t>
              </a:r>
            </a:p>
            <a:p>
              <a:pPr marL="215900" indent="-214313" algn="just">
                <a:lnSpc>
                  <a:spcPts val="1200"/>
                </a:lnSpc>
                <a:spcAft>
                  <a:spcPts val="0"/>
                </a:spcAft>
                <a:buFont typeface="Wingdings" panose="05000000000000000000" pitchFamily="2" charset="2"/>
                <a:buChar char=""/>
              </a:pPr>
              <a:r>
                <a:rPr lang="en-US" altLang="zh-CN" sz="800" kern="100" dirty="0">
                  <a:latin typeface="Arial" panose="020B0604020202020204" pitchFamily="34" charset="0"/>
                  <a:ea typeface="微软雅黑" panose="020B0503020204020204" pitchFamily="34" charset="-122"/>
                  <a:cs typeface="Arial" panose="020B0604020202020204" pitchFamily="34" charset="0"/>
                </a:rPr>
                <a:t>1*</a:t>
              </a:r>
              <a:r>
                <a:rPr lang="en-US" altLang="zh-CN" sz="800" kern="100" dirty="0" err="1">
                  <a:latin typeface="Arial" panose="020B0604020202020204" pitchFamily="34" charset="0"/>
                  <a:ea typeface="微软雅黑" panose="020B0503020204020204" pitchFamily="34" charset="-122"/>
                  <a:cs typeface="Arial" panose="020B0604020202020204" pitchFamily="34" charset="0"/>
                </a:rPr>
                <a:t>Uart</a:t>
              </a:r>
              <a:r>
                <a:rPr lang="en-US" altLang="zh-CN" sz="800" kern="100" dirty="0">
                  <a:latin typeface="Arial" panose="020B0604020202020204" pitchFamily="34" charset="0"/>
                  <a:ea typeface="微软雅黑" panose="020B0503020204020204" pitchFamily="34" charset="-122"/>
                  <a:cs typeface="Arial" panose="020B0604020202020204" pitchFamily="34" charset="0"/>
                </a:rPr>
                <a:t> </a:t>
              </a:r>
              <a:r>
                <a:rPr lang="en-US" altLang="zh-CN" sz="800" kern="100" dirty="0" err="1">
                  <a:latin typeface="Arial" panose="020B0604020202020204" pitchFamily="34" charset="0"/>
                  <a:ea typeface="微软雅黑" panose="020B0503020204020204" pitchFamily="34" charset="-122"/>
                  <a:cs typeface="Arial" panose="020B0604020202020204" pitchFamily="34" charset="0"/>
                </a:rPr>
                <a:t>uint</a:t>
              </a:r>
              <a:r>
                <a:rPr lang="en-US" altLang="zh-CN" sz="800" kern="100" dirty="0">
                  <a:latin typeface="Arial" panose="020B0604020202020204" pitchFamily="34" charset="0"/>
                  <a:ea typeface="微软雅黑" panose="020B0503020204020204" pitchFamily="34" charset="-122"/>
                  <a:cs typeface="Arial" panose="020B0604020202020204" pitchFamily="34" charset="0"/>
                </a:rPr>
                <a:t>.</a:t>
              </a:r>
            </a:p>
            <a:p>
              <a:pPr marL="215900" indent="-214313" algn="just">
                <a:lnSpc>
                  <a:spcPts val="1200"/>
                </a:lnSpc>
                <a:spcAft>
                  <a:spcPts val="0"/>
                </a:spcAft>
                <a:buFont typeface="Wingdings" panose="05000000000000000000" pitchFamily="2" charset="2"/>
                <a:buChar char=""/>
              </a:pP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2* Auxiliary ADC units.</a:t>
              </a:r>
              <a:endParaRPr lang="en-US" altLang="zh-CN" sz="800" kern="100" dirty="0">
                <a:latin typeface="Arial" panose="020B0604020202020204" pitchFamily="34" charset="0"/>
                <a:ea typeface="微软雅黑" panose="020B0503020204020204" pitchFamily="34" charset="-122"/>
                <a:cs typeface="Arial" panose="020B0604020202020204" pitchFamily="34" charset="0"/>
              </a:endParaRPr>
            </a:p>
            <a:p>
              <a:pPr marL="215900" indent="-214313" algn="just">
                <a:lnSpc>
                  <a:spcPts val="1200"/>
                </a:lnSpc>
                <a:spcAft>
                  <a:spcPts val="0"/>
                </a:spcAft>
                <a:buFont typeface="Wingdings" panose="05000000000000000000" pitchFamily="2" charset="2"/>
                <a:buChar char=""/>
              </a:pPr>
              <a:r>
                <a:rPr lang="en-US" altLang="zh-CN" sz="800" kern="100" dirty="0">
                  <a:latin typeface="Arial" panose="020B0604020202020204" pitchFamily="34" charset="0"/>
                  <a:ea typeface="微软雅黑" panose="020B0503020204020204" pitchFamily="34" charset="-122"/>
                  <a:cs typeface="Arial" panose="020B0604020202020204" pitchFamily="34" charset="0"/>
                </a:rPr>
                <a:t>16*GPIO,</a:t>
              </a:r>
              <a:r>
                <a:rPr lang="zh-CN" altLang="en-US" sz="800" kern="100" dirty="0">
                  <a:latin typeface="Arial" panose="020B0604020202020204" pitchFamily="34" charset="0"/>
                  <a:ea typeface="微软雅黑" panose="020B0503020204020204" pitchFamily="34" charset="-122"/>
                  <a:cs typeface="Arial" panose="020B0604020202020204" pitchFamily="34" charset="0"/>
                </a:rPr>
                <a:t> </a:t>
              </a:r>
              <a:r>
                <a:rPr lang="en-US" altLang="zh-CN" sz="800" kern="100" dirty="0">
                  <a:latin typeface="Arial" panose="020B0604020202020204" pitchFamily="34" charset="0"/>
                  <a:ea typeface="微软雅黑" panose="020B0503020204020204" pitchFamily="34" charset="-122"/>
                  <a:cs typeface="Arial" panose="020B0604020202020204" pitchFamily="34" charset="0"/>
                </a:rPr>
                <a:t>multiplexing with other interfaces</a:t>
              </a:r>
            </a:p>
            <a:p>
              <a:pPr marL="215900" indent="-214313" algn="just">
                <a:lnSpc>
                  <a:spcPts val="1200"/>
                </a:lnSpc>
                <a:spcAft>
                  <a:spcPts val="0"/>
                </a:spcAft>
                <a:buFont typeface="Wingdings" panose="05000000000000000000" pitchFamily="2" charset="2"/>
                <a:buChar char=""/>
              </a:pPr>
              <a:r>
                <a:rPr lang="en-US" altLang="zh-CN" sz="800" kern="100" dirty="0">
                  <a:latin typeface="Arial" panose="020B0604020202020204" pitchFamily="34" charset="0"/>
                  <a:ea typeface="微软雅黑" panose="020B0503020204020204" pitchFamily="34" charset="-122"/>
                  <a:cs typeface="Arial" panose="020B0604020202020204" pitchFamily="34" charset="0"/>
                </a:rPr>
                <a:t>Type C U SB2.0 HS device, compliant with Audio Class Specification Rev1.0 and Rev2.0</a:t>
              </a:r>
            </a:p>
            <a:p>
              <a:pPr marL="215900" indent="-214313" algn="just">
                <a:lnSpc>
                  <a:spcPts val="1200"/>
                </a:lnSpc>
                <a:spcAft>
                  <a:spcPts val="0"/>
                </a:spcAft>
                <a:buFont typeface="Wingdings" panose="05000000000000000000" pitchFamily="2" charset="2"/>
                <a:buChar char=""/>
              </a:pPr>
              <a:r>
                <a:rPr lang="en-US" altLang="zh-CN" sz="800" kern="100" dirty="0">
                  <a:latin typeface="Arial" panose="020B0604020202020204" pitchFamily="34" charset="0"/>
                  <a:ea typeface="微软雅黑" panose="020B0503020204020204" pitchFamily="34" charset="-122"/>
                  <a:cs typeface="Arial" panose="020B0604020202020204" pitchFamily="34" charset="0"/>
                </a:rPr>
                <a:t>3*</a:t>
              </a:r>
              <a:r>
                <a:rPr lang="en-US" altLang="zh-CN" sz="800" dirty="0">
                  <a:solidFill>
                    <a:srgbClr val="0D0D0D"/>
                  </a:solidFill>
                  <a:latin typeface="Arial" panose="020B0604020202020204" pitchFamily="34" charset="0"/>
                  <a:cs typeface="Arial" panose="020B0604020202020204" pitchFamily="34" charset="0"/>
                </a:rPr>
                <a:t>full-duplex I2S support up to 32Bit/192K sample rate</a:t>
              </a:r>
              <a:endParaRPr lang="zh-CN" altLang="zh-CN" sz="800" kern="100" dirty="0">
                <a:latin typeface="Arial" panose="020B0604020202020204" pitchFamily="34" charset="0"/>
                <a:ea typeface="微软雅黑" panose="020B0503020204020204" pitchFamily="34" charset="-122"/>
                <a:cs typeface="Arial" panose="020B0604020202020204" pitchFamily="34" charset="0"/>
              </a:endParaRPr>
            </a:p>
            <a:p>
              <a:pPr marL="215900" indent="-214313">
                <a:lnSpc>
                  <a:spcPts val="1200"/>
                </a:lnSpc>
                <a:spcAft>
                  <a:spcPts val="0"/>
                </a:spcAft>
                <a:buFont typeface="Wingdings" panose="05000000000000000000" pitchFamily="2" charset="2"/>
                <a:buChar char=""/>
              </a:pPr>
              <a:r>
                <a:rPr lang="en-US" altLang="zh-CN" sz="800" kern="100" dirty="0">
                  <a:latin typeface="Arial" panose="020B0604020202020204" pitchFamily="34" charset="0"/>
                  <a:ea typeface="微软雅黑" panose="020B0503020204020204" pitchFamily="34" charset="-122"/>
                  <a:cs typeface="Arial" panose="020B0604020202020204" pitchFamily="34" charset="0"/>
                </a:rPr>
                <a:t>2*I2C controller, both support master &amp; slaver mode</a:t>
              </a:r>
            </a:p>
          </p:txBody>
        </p:sp>
        <p:sp>
          <p:nvSpPr>
            <p:cNvPr id="31" name="Text 132">
              <a:extLst>
                <a:ext uri="{FF2B5EF4-FFF2-40B4-BE49-F238E27FC236}">
                  <a16:creationId xmlns:a16="http://schemas.microsoft.com/office/drawing/2014/main" id="{48DB61AD-11D6-1CA7-9AEC-E3C42BA1C7D0}"/>
                </a:ext>
              </a:extLst>
            </p:cNvPr>
            <p:cNvSpPr txBox="1"/>
            <p:nvPr/>
          </p:nvSpPr>
          <p:spPr>
            <a:xfrm>
              <a:off x="3616103" y="1943653"/>
              <a:ext cx="350819" cy="309080"/>
            </a:xfrm>
            <a:prstGeom prst="rect">
              <a:avLst/>
            </a:prstGeom>
            <a:noFill/>
          </p:spPr>
          <p:txBody>
            <a:bodyPr wrap="square" lIns="27000" tIns="0" rIns="27000" bIns="0" rtlCol="0" anchor="ctr"/>
            <a:lstStyle/>
            <a:p>
              <a:pPr defTabSz="685800" hangingPunct="1"/>
              <a:r>
                <a:rPr lang="en-US" altLang="zh-CN" sz="900" dirty="0">
                  <a:solidFill>
                    <a:srgbClr val="FFFFFF"/>
                  </a:solidFill>
                  <a:latin typeface="微软雅黑" panose="020B0503020204020204" pitchFamily="34" charset="-122"/>
                  <a:ea typeface="微软雅黑" panose="020B0503020204020204" pitchFamily="34" charset="-122"/>
                </a:rPr>
                <a:t>DSP</a:t>
              </a:r>
              <a:endParaRPr sz="900" dirty="0">
                <a:solidFill>
                  <a:srgbClr val="FFFFFF"/>
                </a:solidFill>
                <a:latin typeface="微软雅黑" panose="020B0503020204020204" pitchFamily="34" charset="-122"/>
                <a:ea typeface="微软雅黑" panose="020B0503020204020204" pitchFamily="34" charset="-122"/>
              </a:endParaRPr>
            </a:p>
          </p:txBody>
        </p:sp>
        <p:sp>
          <p:nvSpPr>
            <p:cNvPr id="32" name="Text 133">
              <a:extLst>
                <a:ext uri="{FF2B5EF4-FFF2-40B4-BE49-F238E27FC236}">
                  <a16:creationId xmlns:a16="http://schemas.microsoft.com/office/drawing/2014/main" id="{971A37E4-C58B-5E8C-43B6-2AE43D04280E}"/>
                </a:ext>
              </a:extLst>
            </p:cNvPr>
            <p:cNvSpPr txBox="1"/>
            <p:nvPr/>
          </p:nvSpPr>
          <p:spPr>
            <a:xfrm>
              <a:off x="3490240" y="2759471"/>
              <a:ext cx="564691" cy="309080"/>
            </a:xfrm>
            <a:prstGeom prst="rect">
              <a:avLst/>
            </a:prstGeom>
            <a:noFill/>
          </p:spPr>
          <p:txBody>
            <a:bodyPr wrap="square" lIns="27000" tIns="0" rIns="27000" bIns="0" rtlCol="0" anchor="ctr"/>
            <a:lstStyle/>
            <a:p>
              <a:pPr defTabSz="685800" hangingPunct="1"/>
              <a:r>
                <a:rPr lang="en-US" altLang="zh-CN" sz="900" dirty="0">
                  <a:solidFill>
                    <a:srgbClr val="FFFFFF"/>
                  </a:solidFill>
                  <a:latin typeface="微软雅黑" panose="020B0503020204020204" pitchFamily="34" charset="-122"/>
                  <a:ea typeface="微软雅黑" panose="020B0503020204020204" pitchFamily="34" charset="-122"/>
                </a:rPr>
                <a:t>Resource</a:t>
              </a:r>
              <a:endParaRPr lang="zh-CN" altLang="en-US" sz="900" dirty="0">
                <a:solidFill>
                  <a:srgbClr val="FFFFFF"/>
                </a:solidFill>
                <a:latin typeface="微软雅黑" panose="020B0503020204020204" pitchFamily="34" charset="-122"/>
                <a:ea typeface="微软雅黑" panose="020B0503020204020204" pitchFamily="34" charset="-122"/>
              </a:endParaRPr>
            </a:p>
          </p:txBody>
        </p:sp>
        <p:sp>
          <p:nvSpPr>
            <p:cNvPr id="33" name="Text 134">
              <a:extLst>
                <a:ext uri="{FF2B5EF4-FFF2-40B4-BE49-F238E27FC236}">
                  <a16:creationId xmlns:a16="http://schemas.microsoft.com/office/drawing/2014/main" id="{A3CD1327-1A91-DD75-3311-918F2F1BF18F}"/>
                </a:ext>
              </a:extLst>
            </p:cNvPr>
            <p:cNvSpPr txBox="1"/>
            <p:nvPr/>
          </p:nvSpPr>
          <p:spPr>
            <a:xfrm>
              <a:off x="4255884" y="2403037"/>
              <a:ext cx="720647" cy="309080"/>
            </a:xfrm>
            <a:prstGeom prst="rect">
              <a:avLst/>
            </a:prstGeom>
            <a:noFill/>
          </p:spPr>
          <p:txBody>
            <a:bodyPr wrap="square" lIns="27000" tIns="0" rIns="27000" bIns="0" rtlCol="0" anchor="ctr"/>
            <a:lstStyle/>
            <a:p>
              <a:pPr defTabSz="685800" hangingPunct="1"/>
              <a:r>
                <a:rPr lang="en-US" altLang="zh-CN" sz="900" dirty="0">
                  <a:solidFill>
                    <a:srgbClr val="FFFFFF"/>
                  </a:solidFill>
                  <a:latin typeface="微软雅黑" panose="020B0503020204020204" pitchFamily="34" charset="-122"/>
                  <a:ea typeface="微软雅黑" panose="020B0503020204020204" pitchFamily="34" charset="-122"/>
                </a:rPr>
                <a:t>ISA &amp; Arch.</a:t>
              </a:r>
              <a:endParaRPr sz="900" dirty="0">
                <a:solidFill>
                  <a:srgbClr val="FFFFFF"/>
                </a:solidFill>
                <a:latin typeface="微软雅黑" panose="020B0503020204020204" pitchFamily="34" charset="-122"/>
                <a:ea typeface="微软雅黑" panose="020B0503020204020204" pitchFamily="34" charset="-122"/>
              </a:endParaRPr>
            </a:p>
          </p:txBody>
        </p:sp>
        <p:sp>
          <p:nvSpPr>
            <p:cNvPr id="34" name="Text 135">
              <a:extLst>
                <a:ext uri="{FF2B5EF4-FFF2-40B4-BE49-F238E27FC236}">
                  <a16:creationId xmlns:a16="http://schemas.microsoft.com/office/drawing/2014/main" id="{48BDE92C-177C-762B-0D5E-B5645127A130}"/>
                </a:ext>
              </a:extLst>
            </p:cNvPr>
            <p:cNvSpPr txBox="1"/>
            <p:nvPr/>
          </p:nvSpPr>
          <p:spPr>
            <a:xfrm>
              <a:off x="4336021" y="3206515"/>
              <a:ext cx="622281" cy="309080"/>
            </a:xfrm>
            <a:prstGeom prst="rect">
              <a:avLst/>
            </a:prstGeom>
            <a:noFill/>
          </p:spPr>
          <p:txBody>
            <a:bodyPr wrap="square" lIns="27000" tIns="0" rIns="27000" bIns="0" rtlCol="0" anchor="ctr"/>
            <a:lstStyle/>
            <a:p>
              <a:pPr defTabSz="685800" hangingPunct="1"/>
              <a:r>
                <a:rPr lang="en-US" sz="900" dirty="0">
                  <a:solidFill>
                    <a:srgbClr val="FFFFFF"/>
                  </a:solidFill>
                  <a:latin typeface="微软雅黑" panose="020B0503020204020204" pitchFamily="34" charset="-122"/>
                  <a:ea typeface="微软雅黑" panose="020B0503020204020204" pitchFamily="34" charset="-122"/>
                </a:rPr>
                <a:t>Codec</a:t>
              </a:r>
              <a:endParaRPr sz="900" dirty="0">
                <a:solidFill>
                  <a:srgbClr val="FFFFFF"/>
                </a:solidFill>
                <a:latin typeface="微软雅黑" panose="020B0503020204020204" pitchFamily="34" charset="-122"/>
                <a:ea typeface="微软雅黑" panose="020B0503020204020204" pitchFamily="34" charset="-122"/>
              </a:endParaRPr>
            </a:p>
          </p:txBody>
        </p:sp>
        <p:sp>
          <p:nvSpPr>
            <p:cNvPr id="35" name="Text 129">
              <a:extLst>
                <a:ext uri="{FF2B5EF4-FFF2-40B4-BE49-F238E27FC236}">
                  <a16:creationId xmlns:a16="http://schemas.microsoft.com/office/drawing/2014/main" id="{BBFC5C96-6269-49D0-40D2-A9F581CB2A00}"/>
                </a:ext>
              </a:extLst>
            </p:cNvPr>
            <p:cNvSpPr txBox="1"/>
            <p:nvPr/>
          </p:nvSpPr>
          <p:spPr>
            <a:xfrm>
              <a:off x="5351493" y="1346590"/>
              <a:ext cx="3439055" cy="1342680"/>
            </a:xfrm>
            <a:prstGeom prst="rect">
              <a:avLst/>
            </a:prstGeom>
            <a:noFill/>
          </p:spPr>
          <p:txBody>
            <a:bodyPr wrap="square" lIns="27000" tIns="0" rIns="27000" bIns="0" rtlCol="0" anchor="t"/>
            <a:lstStyle/>
            <a:p>
              <a:pPr marL="215900" indent="-214313">
                <a:lnSpc>
                  <a:spcPts val="1200"/>
                </a:lnSpc>
                <a:buFont typeface="Wingdings" panose="05000000000000000000" pitchFamily="2" charset="2"/>
                <a:buChar char=""/>
              </a:pPr>
              <a:r>
                <a:rPr lang="en-US" altLang="zh-CN" sz="800" dirty="0">
                  <a:latin typeface="Arial" panose="020B0604020202020204" pitchFamily="34" charset="0"/>
                  <a:ea typeface="微软雅黑" panose="020B0503020204020204" pitchFamily="34" charset="-122"/>
                  <a:cs typeface="Arial" panose="020B0604020202020204" pitchFamily="34" charset="0"/>
                </a:rPr>
                <a:t>HiFi3 is a 3 VLIW slots, good support for 32x16-bit and 32x32-bit multiplication</a:t>
              </a:r>
            </a:p>
            <a:p>
              <a:pPr marL="215900" indent="-214313">
                <a:lnSpc>
                  <a:spcPts val="1200"/>
                </a:lnSpc>
                <a:buFont typeface="Wingdings" panose="05000000000000000000" pitchFamily="2" charset="2"/>
                <a:buChar char=""/>
              </a:pP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Support multiplication of 4 24-bit, or 4 32x16-bit, or 4 16x16-bit operands per cycle. Support 2 32x32-bit multiplies per cycle.</a:t>
              </a:r>
            </a:p>
            <a:p>
              <a:pPr marL="215900" indent="-214313">
                <a:lnSpc>
                  <a:spcPts val="1200"/>
                </a:lnSpc>
                <a:buFont typeface="Wingdings" panose="05000000000000000000" pitchFamily="2" charset="2"/>
                <a:buChar char=""/>
              </a:pP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Through an optional floating point unit available, providing for a 2-way SIMD, single-precision IEEE floating point MAC or ALU operation every cycle</a:t>
              </a:r>
            </a:p>
            <a:p>
              <a:pPr marL="215900" indent="-214313">
                <a:lnSpc>
                  <a:spcPts val="1200"/>
                </a:lnSpc>
                <a:buFont typeface="Wingdings" panose="05000000000000000000" pitchFamily="2" charset="2"/>
                <a:buChar char=""/>
              </a:pPr>
              <a:r>
                <a:rPr lang="en-US" altLang="zh-CN" sz="800" dirty="0">
                  <a:solidFill>
                    <a:srgbClr val="2A2B2E"/>
                  </a:solidFill>
                  <a:latin typeface="Arial" panose="020B0604020202020204" pitchFamily="34" charset="0"/>
                  <a:ea typeface="微软雅黑" panose="020B0503020204020204" pitchFamily="34" charset="-122"/>
                  <a:cs typeface="Arial" panose="020B0604020202020204" pitchFamily="34" charset="0"/>
                </a:rPr>
                <a:t>With the optional floating point unit, HiFi3 supports two IEEE-754 floating point MACs per cycle.</a:t>
              </a:r>
            </a:p>
          </p:txBody>
        </p:sp>
        <p:sp>
          <p:nvSpPr>
            <p:cNvPr id="40" name="任意多边形: 形状 39">
              <a:extLst>
                <a:ext uri="{FF2B5EF4-FFF2-40B4-BE49-F238E27FC236}">
                  <a16:creationId xmlns:a16="http://schemas.microsoft.com/office/drawing/2014/main" id="{340846FB-1849-32C5-61BA-07E4EBFAEF29}"/>
                </a:ext>
              </a:extLst>
            </p:cNvPr>
            <p:cNvSpPr/>
            <p:nvPr/>
          </p:nvSpPr>
          <p:spPr>
            <a:xfrm>
              <a:off x="4579921" y="2923399"/>
              <a:ext cx="793220" cy="734653"/>
            </a:xfrm>
            <a:custGeom>
              <a:avLst/>
              <a:gdLst>
                <a:gd name="connsiteX0" fmla="*/ 0 w 614384"/>
                <a:gd name="connsiteY0" fmla="*/ 848562 h 848562"/>
                <a:gd name="connsiteX1" fmla="*/ 248865 w 614384"/>
                <a:gd name="connsiteY1" fmla="*/ 848562 h 848562"/>
                <a:gd name="connsiteX2" fmla="*/ 465789 w 614384"/>
                <a:gd name="connsiteY2" fmla="*/ 0 h 848562"/>
                <a:gd name="connsiteX3" fmla="*/ 614384 w 614384"/>
                <a:gd name="connsiteY3" fmla="*/ 21614 h 848562"/>
                <a:gd name="connsiteX0" fmla="*/ 0 w 614384"/>
                <a:gd name="connsiteY0" fmla="*/ 848562 h 848562"/>
                <a:gd name="connsiteX1" fmla="*/ 470610 w 614384"/>
                <a:gd name="connsiteY1" fmla="*/ 848562 h 848562"/>
                <a:gd name="connsiteX2" fmla="*/ 465789 w 614384"/>
                <a:gd name="connsiteY2" fmla="*/ 0 h 848562"/>
                <a:gd name="connsiteX3" fmla="*/ 614384 w 614384"/>
                <a:gd name="connsiteY3" fmla="*/ 21614 h 848562"/>
                <a:gd name="connsiteX0" fmla="*/ 0 w 614384"/>
                <a:gd name="connsiteY0" fmla="*/ 826948 h 826948"/>
                <a:gd name="connsiteX1" fmla="*/ 470610 w 614384"/>
                <a:gd name="connsiteY1" fmla="*/ 826948 h 826948"/>
                <a:gd name="connsiteX2" fmla="*/ 475430 w 614384"/>
                <a:gd name="connsiteY2" fmla="*/ 14408 h 826948"/>
                <a:gd name="connsiteX3" fmla="*/ 614384 w 614384"/>
                <a:gd name="connsiteY3" fmla="*/ 0 h 826948"/>
                <a:gd name="connsiteX0" fmla="*/ 0 w 614384"/>
                <a:gd name="connsiteY0" fmla="*/ 826948 h 826948"/>
                <a:gd name="connsiteX1" fmla="*/ 470610 w 614384"/>
                <a:gd name="connsiteY1" fmla="*/ 826948 h 826948"/>
                <a:gd name="connsiteX2" fmla="*/ 470609 w 614384"/>
                <a:gd name="connsiteY2" fmla="*/ 7204 h 826948"/>
                <a:gd name="connsiteX3" fmla="*/ 614384 w 614384"/>
                <a:gd name="connsiteY3" fmla="*/ 0 h 826948"/>
                <a:gd name="connsiteX0" fmla="*/ 0 w 614384"/>
                <a:gd name="connsiteY0" fmla="*/ 834154 h 834154"/>
                <a:gd name="connsiteX1" fmla="*/ 470610 w 614384"/>
                <a:gd name="connsiteY1" fmla="*/ 834154 h 834154"/>
                <a:gd name="connsiteX2" fmla="*/ 470609 w 614384"/>
                <a:gd name="connsiteY2" fmla="*/ 0 h 834154"/>
                <a:gd name="connsiteX3" fmla="*/ 614384 w 614384"/>
                <a:gd name="connsiteY3" fmla="*/ 7206 h 834154"/>
                <a:gd name="connsiteX0" fmla="*/ 0 w 614384"/>
                <a:gd name="connsiteY0" fmla="*/ 834154 h 834154"/>
                <a:gd name="connsiteX1" fmla="*/ 465790 w 614384"/>
                <a:gd name="connsiteY1" fmla="*/ 834154 h 834154"/>
                <a:gd name="connsiteX2" fmla="*/ 470609 w 614384"/>
                <a:gd name="connsiteY2" fmla="*/ 0 h 834154"/>
                <a:gd name="connsiteX3" fmla="*/ 614384 w 614384"/>
                <a:gd name="connsiteY3" fmla="*/ 7206 h 834154"/>
                <a:gd name="connsiteX0" fmla="*/ 0 w 614384"/>
                <a:gd name="connsiteY0" fmla="*/ 826949 h 826949"/>
                <a:gd name="connsiteX1" fmla="*/ 465790 w 614384"/>
                <a:gd name="connsiteY1" fmla="*/ 826949 h 826949"/>
                <a:gd name="connsiteX2" fmla="*/ 465788 w 614384"/>
                <a:gd name="connsiteY2" fmla="*/ 0 h 826949"/>
                <a:gd name="connsiteX3" fmla="*/ 614384 w 614384"/>
                <a:gd name="connsiteY3" fmla="*/ 1 h 826949"/>
                <a:gd name="connsiteX0" fmla="*/ 0 w 614384"/>
                <a:gd name="connsiteY0" fmla="*/ 826949 h 826949"/>
                <a:gd name="connsiteX1" fmla="*/ 465790 w 614384"/>
                <a:gd name="connsiteY1" fmla="*/ 819744 h 826949"/>
                <a:gd name="connsiteX2" fmla="*/ 465788 w 614384"/>
                <a:gd name="connsiteY2" fmla="*/ 0 h 826949"/>
                <a:gd name="connsiteX3" fmla="*/ 614384 w 614384"/>
                <a:gd name="connsiteY3" fmla="*/ 1 h 826949"/>
              </a:gdLst>
              <a:ahLst/>
              <a:cxnLst>
                <a:cxn ang="0">
                  <a:pos x="connsiteX0" y="connsiteY0"/>
                </a:cxn>
                <a:cxn ang="0">
                  <a:pos x="connsiteX1" y="connsiteY1"/>
                </a:cxn>
                <a:cxn ang="0">
                  <a:pos x="connsiteX2" y="connsiteY2"/>
                </a:cxn>
                <a:cxn ang="0">
                  <a:pos x="connsiteX3" y="connsiteY3"/>
                </a:cxn>
              </a:cxnLst>
              <a:rect l="l" t="t" r="r" b="b"/>
              <a:pathLst>
                <a:path w="614384" h="826949" fill="none">
                  <a:moveTo>
                    <a:pt x="0" y="826949"/>
                  </a:moveTo>
                  <a:lnTo>
                    <a:pt x="465790" y="819744"/>
                  </a:lnTo>
                  <a:cubicBezTo>
                    <a:pt x="467397" y="548897"/>
                    <a:pt x="464181" y="270847"/>
                    <a:pt x="465788" y="0"/>
                  </a:cubicBezTo>
                  <a:lnTo>
                    <a:pt x="614384" y="1"/>
                  </a:lnTo>
                </a:path>
              </a:pathLst>
            </a:custGeom>
            <a:solidFill>
              <a:srgbClr val="FFFFFF"/>
            </a:solidFill>
            <a:ln w="7600" cap="flat">
              <a:solidFill>
                <a:srgbClr val="000000"/>
              </a:solidFill>
              <a:bevel/>
              <a:headEnd type="oval" w="med" len="med"/>
            </a:ln>
          </p:spPr>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29" name="任意多边形: 形状 28">
              <a:extLst>
                <a:ext uri="{FF2B5EF4-FFF2-40B4-BE49-F238E27FC236}">
                  <a16:creationId xmlns:a16="http://schemas.microsoft.com/office/drawing/2014/main" id="{D1F22983-B12C-1A56-16E8-6E300FEE0B32}"/>
                </a:ext>
              </a:extLst>
            </p:cNvPr>
            <p:cNvSpPr/>
            <p:nvPr/>
          </p:nvSpPr>
          <p:spPr>
            <a:xfrm>
              <a:off x="5388030" y="2805384"/>
              <a:ext cx="913525" cy="264526"/>
            </a:xfrm>
            <a:custGeom>
              <a:avLst/>
              <a:gdLst/>
              <a:ahLst/>
              <a:cxnLst/>
              <a:rect l="l" t="t" r="r" b="b"/>
              <a:pathLst>
                <a:path w="1096771" h="174707">
                  <a:moveTo>
                    <a:pt x="0" y="0"/>
                  </a:moveTo>
                  <a:lnTo>
                    <a:pt x="1096771" y="0"/>
                  </a:lnTo>
                  <a:lnTo>
                    <a:pt x="1096771" y="174707"/>
                  </a:lnTo>
                  <a:lnTo>
                    <a:pt x="0" y="174707"/>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lstStyle/>
            <a:p>
              <a:pPr defTabSz="685800" hangingPunct="1"/>
              <a:r>
                <a:rPr lang="en-US" sz="1050" i="1" dirty="0">
                  <a:solidFill>
                    <a:srgbClr val="FFFFFF"/>
                  </a:solidFill>
                  <a:latin typeface="微软雅黑" panose="020B0503020204020204" pitchFamily="34" charset="-122"/>
                  <a:ea typeface="微软雅黑" panose="020B0503020204020204" pitchFamily="34" charset="-122"/>
                </a:rPr>
                <a:t> Codec</a:t>
              </a:r>
              <a:endParaRPr sz="1050" i="1" dirty="0">
                <a:solidFill>
                  <a:srgbClr val="FFFFFF"/>
                </a:solidFill>
                <a:latin typeface="微软雅黑" panose="020B0503020204020204" pitchFamily="34" charset="-122"/>
                <a:ea typeface="微软雅黑" panose="020B0503020204020204" pitchFamily="34" charset="-122"/>
              </a:endParaRPr>
            </a:p>
          </p:txBody>
        </p:sp>
      </p:grpSp>
      <p:sp>
        <p:nvSpPr>
          <p:cNvPr id="2" name="日期占位符 1">
            <a:extLst>
              <a:ext uri="{FF2B5EF4-FFF2-40B4-BE49-F238E27FC236}">
                <a16:creationId xmlns:a16="http://schemas.microsoft.com/office/drawing/2014/main" id="{BEA653CA-529D-CC14-C6DA-93ADF2064585}"/>
              </a:ext>
            </a:extLst>
          </p:cNvPr>
          <p:cNvSpPr>
            <a:spLocks noGrp="1"/>
          </p:cNvSpPr>
          <p:nvPr>
            <p:ph type="dt" sz="half" idx="10"/>
          </p:nvPr>
        </p:nvSpPr>
        <p:spPr/>
        <p:txBody>
          <a:bodyPr/>
          <a:lstStyle/>
          <a:p>
            <a:pPr>
              <a:defRPr/>
            </a:pPr>
            <a:r>
              <a:rPr lang="en-US" altLang="zh-CN" dirty="0"/>
              <a:t>2022/9/9</a:t>
            </a:r>
            <a:endParaRPr lang="zh-CN" altLang="en-US" dirty="0"/>
          </a:p>
        </p:txBody>
      </p:sp>
      <p:sp>
        <p:nvSpPr>
          <p:cNvPr id="3" name="页脚占位符 2">
            <a:extLst>
              <a:ext uri="{FF2B5EF4-FFF2-40B4-BE49-F238E27FC236}">
                <a16:creationId xmlns:a16="http://schemas.microsoft.com/office/drawing/2014/main" id="{DF0BFA11-E71E-CEA7-CB1A-67BDCD70C8E4}"/>
              </a:ext>
            </a:extLst>
          </p:cNvPr>
          <p:cNvSpPr>
            <a:spLocks noGrp="1"/>
          </p:cNvSpPr>
          <p:nvPr>
            <p:ph type="ftr" sz="quarter" idx="11"/>
          </p:nvPr>
        </p:nvSpPr>
        <p:spPr/>
        <p:txBody>
          <a:bodyPr/>
          <a:lstStyle/>
          <a:p>
            <a:pPr>
              <a:defRPr/>
            </a:pPr>
            <a:r>
              <a:rPr lang="en-US" altLang="zh-CN" dirty="0"/>
              <a:t>Shenzhen Soundec Technology Co., Ltd</a:t>
            </a:r>
            <a:endParaRPr lang="zh-CN" altLang="en-US" dirty="0"/>
          </a:p>
        </p:txBody>
      </p:sp>
      <p:sp>
        <p:nvSpPr>
          <p:cNvPr id="4" name="灯片编号占位符 3">
            <a:extLst>
              <a:ext uri="{FF2B5EF4-FFF2-40B4-BE49-F238E27FC236}">
                <a16:creationId xmlns:a16="http://schemas.microsoft.com/office/drawing/2014/main" id="{EA857F98-A7F5-271A-652F-E50294C92036}"/>
              </a:ext>
            </a:extLst>
          </p:cNvPr>
          <p:cNvSpPr>
            <a:spLocks noGrp="1"/>
          </p:cNvSpPr>
          <p:nvPr>
            <p:ph type="sldNum" sz="quarter" idx="12"/>
          </p:nvPr>
        </p:nvSpPr>
        <p:spPr/>
        <p:txBody>
          <a:bodyPr/>
          <a:lstStyle/>
          <a:p>
            <a:pPr>
              <a:defRPr/>
            </a:pPr>
            <a:fld id="{84543B02-B5C3-48B4-A10E-C9FED9D43D25}" type="slidenum">
              <a:rPr lang="zh-CN" altLang="en-US" smtClean="0"/>
              <a:pPr>
                <a:defRPr/>
              </a:pPr>
              <a:t>5</a:t>
            </a:fld>
            <a:endParaRPr lang="zh-CN" altLang="en-US" dirty="0"/>
          </a:p>
        </p:txBody>
      </p:sp>
    </p:spTree>
    <p:extLst>
      <p:ext uri="{BB962C8B-B14F-4D97-AF65-F5344CB8AC3E}">
        <p14:creationId xmlns:p14="http://schemas.microsoft.com/office/powerpoint/2010/main" val="2529390324"/>
      </p:ext>
    </p:extLst>
  </p:cSld>
  <p:clrMapOvr>
    <a:masterClrMapping/>
  </p:clrMapOvr>
  <p:transition advClick="0" advTm="5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17BEF7E7-D825-1435-8489-D1AA24335814}"/>
              </a:ext>
            </a:extLst>
          </p:cNvPr>
          <p:cNvPicPr>
            <a:picLocks noChangeAspect="1"/>
          </p:cNvPicPr>
          <p:nvPr/>
        </p:nvPicPr>
        <p:blipFill>
          <a:blip r:embed="rId3"/>
          <a:stretch>
            <a:fillRect/>
          </a:stretch>
        </p:blipFill>
        <p:spPr>
          <a:xfrm>
            <a:off x="1787028" y="1306589"/>
            <a:ext cx="1119609" cy="608483"/>
          </a:xfrm>
          <a:prstGeom prst="rect">
            <a:avLst/>
          </a:prstGeom>
        </p:spPr>
      </p:pic>
      <p:pic>
        <p:nvPicPr>
          <p:cNvPr id="1028" name="Picture 4" descr="查看源图像">
            <a:extLst>
              <a:ext uri="{FF2B5EF4-FFF2-40B4-BE49-F238E27FC236}">
                <a16:creationId xmlns:a16="http://schemas.microsoft.com/office/drawing/2014/main" id="{3BD464F5-D133-9006-87FE-597B6AAD80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5251" y="2275671"/>
            <a:ext cx="972401" cy="972401"/>
          </a:xfrm>
          <a:prstGeom prst="rect">
            <a:avLst/>
          </a:prstGeom>
          <a:noFill/>
          <a:extLst>
            <a:ext uri="{909E8E84-426E-40DD-AFC4-6F175D3DCCD1}">
              <a14:hiddenFill xmlns:a14="http://schemas.microsoft.com/office/drawing/2010/main">
                <a:solidFill>
                  <a:srgbClr val="FFFFFF"/>
                </a:solidFill>
              </a14:hiddenFill>
            </a:ext>
          </a:extLst>
        </p:spPr>
      </p:pic>
      <p:sp>
        <p:nvSpPr>
          <p:cNvPr id="17415" name="文本框 27">
            <a:extLst>
              <a:ext uri="{FF2B5EF4-FFF2-40B4-BE49-F238E27FC236}">
                <a16:creationId xmlns:a16="http://schemas.microsoft.com/office/drawing/2014/main" id="{3E2D7888-4987-3B60-B5A3-0543E5B5977B}"/>
              </a:ext>
            </a:extLst>
          </p:cNvPr>
          <p:cNvSpPr txBox="1">
            <a:spLocks noChangeArrowheads="1"/>
          </p:cNvSpPr>
          <p:nvPr/>
        </p:nvSpPr>
        <p:spPr bwMode="auto">
          <a:xfrm>
            <a:off x="630238" y="404813"/>
            <a:ext cx="64039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t>Application scenarios</a:t>
            </a:r>
            <a:endParaRPr lang="zh-CN" altLang="en-US" sz="2400" b="1" dirty="0"/>
          </a:p>
        </p:txBody>
      </p:sp>
      <p:pic>
        <p:nvPicPr>
          <p:cNvPr id="66" name="图片 65">
            <a:extLst>
              <a:ext uri="{FF2B5EF4-FFF2-40B4-BE49-F238E27FC236}">
                <a16:creationId xmlns:a16="http://schemas.microsoft.com/office/drawing/2014/main" id="{AB56E91D-117D-DABB-59D2-7AE76A0113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8939" y="4054644"/>
            <a:ext cx="846346" cy="537522"/>
          </a:xfrm>
          <a:prstGeom prst="rect">
            <a:avLst/>
          </a:prstGeom>
        </p:spPr>
      </p:pic>
      <p:pic>
        <p:nvPicPr>
          <p:cNvPr id="67" name="图片 66">
            <a:extLst>
              <a:ext uri="{FF2B5EF4-FFF2-40B4-BE49-F238E27FC236}">
                <a16:creationId xmlns:a16="http://schemas.microsoft.com/office/drawing/2014/main" id="{26E1CCAC-FE98-009A-CABB-BFDFE226FFB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3715" y="1222109"/>
            <a:ext cx="644362" cy="608483"/>
          </a:xfrm>
          <a:prstGeom prst="rect">
            <a:avLst/>
          </a:prstGeom>
        </p:spPr>
      </p:pic>
      <p:pic>
        <p:nvPicPr>
          <p:cNvPr id="60" name="图片 59">
            <a:extLst>
              <a:ext uri="{FF2B5EF4-FFF2-40B4-BE49-F238E27FC236}">
                <a16:creationId xmlns:a16="http://schemas.microsoft.com/office/drawing/2014/main" id="{974729E3-15C1-D646-1ADB-D5A827BAE5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47664" y="3511652"/>
            <a:ext cx="504573" cy="692083"/>
          </a:xfrm>
          <a:prstGeom prst="rect">
            <a:avLst/>
          </a:prstGeom>
        </p:spPr>
      </p:pic>
      <p:pic>
        <p:nvPicPr>
          <p:cNvPr id="61" name="图片 60">
            <a:extLst>
              <a:ext uri="{FF2B5EF4-FFF2-40B4-BE49-F238E27FC236}">
                <a16:creationId xmlns:a16="http://schemas.microsoft.com/office/drawing/2014/main" id="{399A938B-8AA4-D4B9-D070-7D108D41655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926607">
            <a:off x="3996565" y="987090"/>
            <a:ext cx="710269" cy="559974"/>
          </a:xfrm>
          <a:prstGeom prst="rect">
            <a:avLst/>
          </a:prstGeom>
        </p:spPr>
      </p:pic>
      <p:sp>
        <p:nvSpPr>
          <p:cNvPr id="2" name="椭圆 1">
            <a:extLst>
              <a:ext uri="{FF2B5EF4-FFF2-40B4-BE49-F238E27FC236}">
                <a16:creationId xmlns:a16="http://schemas.microsoft.com/office/drawing/2014/main" id="{1A598AEB-FBB8-8259-E712-802B94AF3734}"/>
              </a:ext>
            </a:extLst>
          </p:cNvPr>
          <p:cNvSpPr/>
          <p:nvPr/>
        </p:nvSpPr>
        <p:spPr>
          <a:xfrm>
            <a:off x="1291234" y="1233492"/>
            <a:ext cx="6403976" cy="3056760"/>
          </a:xfrm>
          <a:prstGeom prst="ellipse">
            <a:avLst/>
          </a:prstGeom>
          <a:noFill/>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pic>
        <p:nvPicPr>
          <p:cNvPr id="17414" name="Picture 64" hidden="1">
            <a:extLst>
              <a:ext uri="{FF2B5EF4-FFF2-40B4-BE49-F238E27FC236}">
                <a16:creationId xmlns:a16="http://schemas.microsoft.com/office/drawing/2014/main" id="{B17B2F52-D9F2-D6E3-03E3-FE51AEDEAB70}"/>
              </a:ext>
            </a:extLst>
          </p:cNvPr>
          <p:cNvPicPr>
            <a:picLocks noGrp="1" noSelect="1" noRot="1" noChangeAspect="1" noMove="1" noResize="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35">
            <a:extLst>
              <a:ext uri="{FF2B5EF4-FFF2-40B4-BE49-F238E27FC236}">
                <a16:creationId xmlns:a16="http://schemas.microsoft.com/office/drawing/2014/main" id="{1A365A93-A7B2-2CBC-38E4-5C9154FA5912}"/>
              </a:ext>
            </a:extLst>
          </p:cNvPr>
          <p:cNvSpPr txBox="1"/>
          <p:nvPr/>
        </p:nvSpPr>
        <p:spPr>
          <a:xfrm>
            <a:off x="5962756" y="1082129"/>
            <a:ext cx="969818" cy="2106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en-US" altLang="zh-CN" sz="900" dirty="0">
                <a:solidFill>
                  <a:srgbClr val="650F18"/>
                </a:solidFill>
                <a:latin typeface="Helvetica Neue"/>
                <a:ea typeface="Helvetica Neue"/>
                <a:cs typeface="Helvetica Neue"/>
                <a:sym typeface="Helvetica Neue"/>
              </a:rPr>
              <a:t>Type-C</a:t>
            </a:r>
            <a:r>
              <a:rPr lang="zh-CN" altLang="en-US" sz="900" dirty="0">
                <a:solidFill>
                  <a:srgbClr val="650F18"/>
                </a:solidFill>
                <a:latin typeface="Helvetica Neue"/>
                <a:ea typeface="Helvetica Neue"/>
                <a:cs typeface="Helvetica Neue"/>
                <a:sym typeface="Helvetica Neue"/>
              </a:rPr>
              <a:t> </a:t>
            </a:r>
            <a:r>
              <a:rPr lang="en-US" altLang="zh-CN" sz="900" dirty="0">
                <a:solidFill>
                  <a:srgbClr val="650F18"/>
                </a:solidFill>
                <a:latin typeface="Helvetica Neue"/>
                <a:ea typeface="Helvetica Neue"/>
                <a:cs typeface="Helvetica Neue"/>
                <a:sym typeface="Helvetica Neue"/>
              </a:rPr>
              <a:t>earphone</a:t>
            </a:r>
          </a:p>
        </p:txBody>
      </p:sp>
      <p:sp>
        <p:nvSpPr>
          <p:cNvPr id="37" name="文本框 36">
            <a:extLst>
              <a:ext uri="{FF2B5EF4-FFF2-40B4-BE49-F238E27FC236}">
                <a16:creationId xmlns:a16="http://schemas.microsoft.com/office/drawing/2014/main" id="{82243C6E-1972-57BC-565E-41D5A509296A}"/>
              </a:ext>
            </a:extLst>
          </p:cNvPr>
          <p:cNvSpPr txBox="1"/>
          <p:nvPr/>
        </p:nvSpPr>
        <p:spPr>
          <a:xfrm>
            <a:off x="7267828" y="2037166"/>
            <a:ext cx="1085234" cy="2106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en-US" altLang="zh-CN" sz="900" dirty="0">
                <a:solidFill>
                  <a:srgbClr val="650F18"/>
                </a:solidFill>
                <a:latin typeface="Helvetica Neue"/>
                <a:ea typeface="Helvetica Neue"/>
                <a:cs typeface="Helvetica Neue"/>
                <a:sym typeface="Helvetica Neue"/>
              </a:rPr>
              <a:t>Meeting pods(ENC)</a:t>
            </a:r>
          </a:p>
        </p:txBody>
      </p:sp>
      <p:sp>
        <p:nvSpPr>
          <p:cNvPr id="38" name="文本框 37">
            <a:extLst>
              <a:ext uri="{FF2B5EF4-FFF2-40B4-BE49-F238E27FC236}">
                <a16:creationId xmlns:a16="http://schemas.microsoft.com/office/drawing/2014/main" id="{B65459F5-4F94-93C7-FDF3-C6369ED4D3D7}"/>
              </a:ext>
            </a:extLst>
          </p:cNvPr>
          <p:cNvSpPr txBox="1"/>
          <p:nvPr/>
        </p:nvSpPr>
        <p:spPr>
          <a:xfrm>
            <a:off x="1801361" y="4290252"/>
            <a:ext cx="1077219" cy="2106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en-US" altLang="zh-CN" sz="900" dirty="0">
                <a:solidFill>
                  <a:srgbClr val="650F18"/>
                </a:solidFill>
                <a:sym typeface="Helvetica Neue"/>
              </a:rPr>
              <a:t>Portable Speakers</a:t>
            </a:r>
            <a:endParaRPr lang="en-US" altLang="zh-CN" sz="900" dirty="0">
              <a:solidFill>
                <a:srgbClr val="650F18"/>
              </a:solidFill>
            </a:endParaRPr>
          </a:p>
        </p:txBody>
      </p:sp>
      <p:sp>
        <p:nvSpPr>
          <p:cNvPr id="39" name="文本框 38">
            <a:extLst>
              <a:ext uri="{FF2B5EF4-FFF2-40B4-BE49-F238E27FC236}">
                <a16:creationId xmlns:a16="http://schemas.microsoft.com/office/drawing/2014/main" id="{BECBB830-EE8A-4D39-084D-83B7D6E61DDD}"/>
              </a:ext>
            </a:extLst>
          </p:cNvPr>
          <p:cNvSpPr txBox="1"/>
          <p:nvPr/>
        </p:nvSpPr>
        <p:spPr>
          <a:xfrm>
            <a:off x="4284188" y="4562781"/>
            <a:ext cx="775854" cy="2106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en-US" altLang="zh-CN" sz="900" dirty="0">
                <a:solidFill>
                  <a:srgbClr val="650F18"/>
                </a:solidFill>
              </a:rPr>
              <a:t>Meeting box</a:t>
            </a:r>
          </a:p>
        </p:txBody>
      </p:sp>
      <p:sp>
        <p:nvSpPr>
          <p:cNvPr id="53" name="文本框 52">
            <a:extLst>
              <a:ext uri="{FF2B5EF4-FFF2-40B4-BE49-F238E27FC236}">
                <a16:creationId xmlns:a16="http://schemas.microsoft.com/office/drawing/2014/main" id="{435F7004-E4D7-99F4-D355-4851313A0167}"/>
              </a:ext>
            </a:extLst>
          </p:cNvPr>
          <p:cNvSpPr txBox="1"/>
          <p:nvPr/>
        </p:nvSpPr>
        <p:spPr>
          <a:xfrm>
            <a:off x="1106247" y="2407736"/>
            <a:ext cx="251672" cy="2106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zh-CN" altLang="en-US" sz="900" dirty="0">
                <a:solidFill>
                  <a:srgbClr val="650F18"/>
                </a:solidFill>
              </a:rPr>
              <a:t> </a:t>
            </a:r>
            <a:r>
              <a:rPr lang="en-US" altLang="zh-CN" sz="900" dirty="0">
                <a:solidFill>
                  <a:srgbClr val="650F18"/>
                </a:solidFill>
              </a:rPr>
              <a:t>IoT</a:t>
            </a:r>
            <a:endParaRPr lang="zh-CN" altLang="en-US" sz="1600" b="1" dirty="0">
              <a:solidFill>
                <a:srgbClr val="650F18"/>
              </a:solidFill>
              <a:sym typeface="Helvetica Neue"/>
            </a:endParaRPr>
          </a:p>
        </p:txBody>
      </p:sp>
      <p:sp>
        <p:nvSpPr>
          <p:cNvPr id="59" name="文本框 58">
            <a:extLst>
              <a:ext uri="{FF2B5EF4-FFF2-40B4-BE49-F238E27FC236}">
                <a16:creationId xmlns:a16="http://schemas.microsoft.com/office/drawing/2014/main" id="{4137376B-9FF5-A087-F53E-EE661D8B4941}"/>
              </a:ext>
            </a:extLst>
          </p:cNvPr>
          <p:cNvSpPr txBox="1"/>
          <p:nvPr/>
        </p:nvSpPr>
        <p:spPr>
          <a:xfrm>
            <a:off x="6236340" y="4212805"/>
            <a:ext cx="1040350" cy="2106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en-US" altLang="zh-CN" sz="900" dirty="0">
                <a:solidFill>
                  <a:srgbClr val="650F18"/>
                </a:solidFill>
                <a:latin typeface="Helvetica Neue"/>
                <a:ea typeface="Helvetica Neue"/>
                <a:cs typeface="Helvetica Neue"/>
                <a:sym typeface="Helvetica Neue"/>
              </a:rPr>
              <a:t>Hi-res audio player</a:t>
            </a:r>
            <a:endParaRPr lang="zh-CN" altLang="en-US" sz="900" dirty="0">
              <a:solidFill>
                <a:srgbClr val="650F18"/>
              </a:solidFill>
              <a:latin typeface="Helvetica Neue"/>
              <a:ea typeface="Helvetica Neue"/>
              <a:cs typeface="Helvetica Neue"/>
              <a:sym typeface="Helvetica Neue"/>
            </a:endParaRPr>
          </a:p>
        </p:txBody>
      </p:sp>
      <p:pic>
        <p:nvPicPr>
          <p:cNvPr id="64" name="图片 63">
            <a:extLst>
              <a:ext uri="{FF2B5EF4-FFF2-40B4-BE49-F238E27FC236}">
                <a16:creationId xmlns:a16="http://schemas.microsoft.com/office/drawing/2014/main" id="{AFF47604-710E-6201-793A-2530D08263B2}"/>
              </a:ext>
            </a:extLst>
          </p:cNvPr>
          <p:cNvPicPr>
            <a:picLocks noChangeAspect="1"/>
          </p:cNvPicPr>
          <p:nvPr/>
        </p:nvPicPr>
        <p:blipFill>
          <a:blip r:embed="rId10">
            <a:duotone>
              <a:schemeClr val="accent5">
                <a:shade val="45000"/>
                <a:satMod val="135000"/>
              </a:schemeClr>
              <a:prstClr val="white"/>
            </a:duotone>
          </a:blip>
          <a:stretch>
            <a:fillRect/>
          </a:stretch>
        </p:blipFill>
        <p:spPr>
          <a:xfrm>
            <a:off x="3097658" y="1628345"/>
            <a:ext cx="3313758" cy="2267054"/>
          </a:xfrm>
          <a:prstGeom prst="rect">
            <a:avLst/>
          </a:prstGeom>
        </p:spPr>
      </p:pic>
      <p:pic>
        <p:nvPicPr>
          <p:cNvPr id="65" name="图片 64">
            <a:extLst>
              <a:ext uri="{FF2B5EF4-FFF2-40B4-BE49-F238E27FC236}">
                <a16:creationId xmlns:a16="http://schemas.microsoft.com/office/drawing/2014/main" id="{425C9F26-5397-4940-0442-1339BF775EE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085220" y="3629909"/>
            <a:ext cx="504573" cy="660343"/>
          </a:xfrm>
          <a:prstGeom prst="rect">
            <a:avLst/>
          </a:prstGeom>
        </p:spPr>
      </p:pic>
      <p:pic>
        <p:nvPicPr>
          <p:cNvPr id="72" name="图片 71">
            <a:extLst>
              <a:ext uri="{FF2B5EF4-FFF2-40B4-BE49-F238E27FC236}">
                <a16:creationId xmlns:a16="http://schemas.microsoft.com/office/drawing/2014/main" id="{CB944480-A5F3-731B-D990-F4BA485BAFC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44425" y="2640882"/>
            <a:ext cx="575316" cy="575316"/>
          </a:xfrm>
          <a:prstGeom prst="rect">
            <a:avLst/>
          </a:prstGeom>
        </p:spPr>
      </p:pic>
      <p:sp>
        <p:nvSpPr>
          <p:cNvPr id="3" name="日期占位符 2">
            <a:extLst>
              <a:ext uri="{FF2B5EF4-FFF2-40B4-BE49-F238E27FC236}">
                <a16:creationId xmlns:a16="http://schemas.microsoft.com/office/drawing/2014/main" id="{B745B1D5-C79B-3E10-F6E5-C3386B49EE07}"/>
              </a:ext>
            </a:extLst>
          </p:cNvPr>
          <p:cNvSpPr>
            <a:spLocks noGrp="1"/>
          </p:cNvSpPr>
          <p:nvPr>
            <p:ph type="dt" sz="half" idx="10"/>
          </p:nvPr>
        </p:nvSpPr>
        <p:spPr/>
        <p:txBody>
          <a:bodyPr/>
          <a:lstStyle/>
          <a:p>
            <a:pPr>
              <a:defRPr/>
            </a:pPr>
            <a:r>
              <a:rPr lang="en-US" altLang="zh-CN"/>
              <a:t>2022/9/9</a:t>
            </a:r>
            <a:endParaRPr lang="zh-CN" altLang="en-US" dirty="0"/>
          </a:p>
        </p:txBody>
      </p:sp>
      <p:sp>
        <p:nvSpPr>
          <p:cNvPr id="4" name="页脚占位符 3">
            <a:extLst>
              <a:ext uri="{FF2B5EF4-FFF2-40B4-BE49-F238E27FC236}">
                <a16:creationId xmlns:a16="http://schemas.microsoft.com/office/drawing/2014/main" id="{F7A5F409-7010-7899-4C25-3F88FA31FF00}"/>
              </a:ext>
            </a:extLst>
          </p:cNvPr>
          <p:cNvSpPr>
            <a:spLocks noGrp="1"/>
          </p:cNvSpPr>
          <p:nvPr>
            <p:ph type="ftr" sz="quarter" idx="11"/>
          </p:nvPr>
        </p:nvSpPr>
        <p:spPr/>
        <p:txBody>
          <a:bodyPr/>
          <a:lstStyle/>
          <a:p>
            <a:pPr>
              <a:defRPr/>
            </a:pPr>
            <a:r>
              <a:rPr lang="en-US" altLang="zh-CN" dirty="0"/>
              <a:t>Shenzhen Soundec Technology Co., Ltd</a:t>
            </a:r>
            <a:endParaRPr lang="zh-CN" altLang="en-US" dirty="0"/>
          </a:p>
        </p:txBody>
      </p:sp>
      <p:sp>
        <p:nvSpPr>
          <p:cNvPr id="5" name="灯片编号占位符 4">
            <a:extLst>
              <a:ext uri="{FF2B5EF4-FFF2-40B4-BE49-F238E27FC236}">
                <a16:creationId xmlns:a16="http://schemas.microsoft.com/office/drawing/2014/main" id="{9939CA9F-22A3-D6AD-270B-E7334671F7AB}"/>
              </a:ext>
            </a:extLst>
          </p:cNvPr>
          <p:cNvSpPr>
            <a:spLocks noGrp="1"/>
          </p:cNvSpPr>
          <p:nvPr>
            <p:ph type="sldNum" sz="quarter" idx="12"/>
          </p:nvPr>
        </p:nvSpPr>
        <p:spPr/>
        <p:txBody>
          <a:bodyPr/>
          <a:lstStyle/>
          <a:p>
            <a:pPr>
              <a:defRPr/>
            </a:pPr>
            <a:fld id="{84543B02-B5C3-48B4-A10E-C9FED9D43D25}" type="slidenum">
              <a:rPr lang="zh-CN" altLang="en-US" smtClean="0"/>
              <a:pPr>
                <a:defRPr/>
              </a:pPr>
              <a:t>6</a:t>
            </a:fld>
            <a:endParaRPr lang="zh-CN" altLang="en-US" dirty="0"/>
          </a:p>
        </p:txBody>
      </p:sp>
      <p:sp>
        <p:nvSpPr>
          <p:cNvPr id="10" name="文本框 9">
            <a:extLst>
              <a:ext uri="{FF2B5EF4-FFF2-40B4-BE49-F238E27FC236}">
                <a16:creationId xmlns:a16="http://schemas.microsoft.com/office/drawing/2014/main" id="{31C6E14E-99FF-4DCA-F200-00EAAE0B0B3A}"/>
              </a:ext>
            </a:extLst>
          </p:cNvPr>
          <p:cNvSpPr txBox="1"/>
          <p:nvPr/>
        </p:nvSpPr>
        <p:spPr>
          <a:xfrm>
            <a:off x="1972602" y="1100304"/>
            <a:ext cx="735779" cy="2106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en-US" altLang="zh-CN" sz="900" dirty="0">
                <a:solidFill>
                  <a:srgbClr val="650F18"/>
                </a:solidFill>
                <a:sym typeface="Helvetica Neue"/>
              </a:rPr>
              <a:t>Hearing-Aid</a:t>
            </a:r>
            <a:endParaRPr lang="zh-CN" altLang="en-US" sz="1600" dirty="0">
              <a:solidFill>
                <a:srgbClr val="650F18"/>
              </a:solidFill>
              <a:sym typeface="Helvetica Neue"/>
            </a:endParaRPr>
          </a:p>
        </p:txBody>
      </p:sp>
      <p:sp>
        <p:nvSpPr>
          <p:cNvPr id="11" name="文本框 10">
            <a:extLst>
              <a:ext uri="{FF2B5EF4-FFF2-40B4-BE49-F238E27FC236}">
                <a16:creationId xmlns:a16="http://schemas.microsoft.com/office/drawing/2014/main" id="{19066848-792E-90E4-7A95-B5E5CF97CC5C}"/>
              </a:ext>
            </a:extLst>
          </p:cNvPr>
          <p:cNvSpPr txBox="1"/>
          <p:nvPr/>
        </p:nvSpPr>
        <p:spPr>
          <a:xfrm>
            <a:off x="3856985" y="863547"/>
            <a:ext cx="984245" cy="2106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66" hangingPunct="0"/>
            <a:r>
              <a:rPr lang="en-US" altLang="zh-CN" sz="900" dirty="0">
                <a:solidFill>
                  <a:srgbClr val="650F18"/>
                </a:solidFill>
              </a:rPr>
              <a:t>USB Microphone</a:t>
            </a:r>
            <a:endParaRPr lang="zh-CN" altLang="en-US" sz="1600" b="1" dirty="0">
              <a:solidFill>
                <a:srgbClr val="650F18"/>
              </a:solidFill>
              <a:sym typeface="Helvetica Neue"/>
            </a:endParaRPr>
          </a:p>
        </p:txBody>
      </p:sp>
    </p:spTree>
  </p:cSld>
  <p:clrMapOvr>
    <a:masterClrMapping/>
  </p:clrMapOvr>
  <p:transition spd="slow" advTm="500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4" hidden="1">
            <a:extLst>
              <a:ext uri="{FF2B5EF4-FFF2-40B4-BE49-F238E27FC236}">
                <a16:creationId xmlns:a16="http://schemas.microsoft.com/office/drawing/2014/main" id="{B17B2F52-D9F2-D6E3-03E3-FE51AEDEAB70}"/>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文本框 27">
            <a:extLst>
              <a:ext uri="{FF2B5EF4-FFF2-40B4-BE49-F238E27FC236}">
                <a16:creationId xmlns:a16="http://schemas.microsoft.com/office/drawing/2014/main" id="{3E2D7888-4987-3B60-B5A3-0543E5B5977B}"/>
              </a:ext>
            </a:extLst>
          </p:cNvPr>
          <p:cNvSpPr txBox="1">
            <a:spLocks noChangeArrowheads="1"/>
          </p:cNvSpPr>
          <p:nvPr/>
        </p:nvSpPr>
        <p:spPr bwMode="auto">
          <a:xfrm>
            <a:off x="630238" y="404813"/>
            <a:ext cx="64039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t>SDK </a:t>
            </a:r>
            <a:r>
              <a:rPr lang="en-US" altLang="zh-CN" sz="2400" b="1" dirty="0" err="1"/>
              <a:t>peformance</a:t>
            </a:r>
            <a:endParaRPr lang="zh-CN" altLang="en-US" sz="2400" b="1" dirty="0"/>
          </a:p>
        </p:txBody>
      </p:sp>
      <p:sp>
        <p:nvSpPr>
          <p:cNvPr id="3" name="日期占位符 2">
            <a:extLst>
              <a:ext uri="{FF2B5EF4-FFF2-40B4-BE49-F238E27FC236}">
                <a16:creationId xmlns:a16="http://schemas.microsoft.com/office/drawing/2014/main" id="{B745B1D5-C79B-3E10-F6E5-C3386B49EE07}"/>
              </a:ext>
            </a:extLst>
          </p:cNvPr>
          <p:cNvSpPr>
            <a:spLocks noGrp="1"/>
          </p:cNvSpPr>
          <p:nvPr>
            <p:ph type="dt" sz="half" idx="10"/>
          </p:nvPr>
        </p:nvSpPr>
        <p:spPr/>
        <p:txBody>
          <a:bodyPr/>
          <a:lstStyle/>
          <a:p>
            <a:pPr>
              <a:defRPr/>
            </a:pPr>
            <a:r>
              <a:rPr lang="en-US" altLang="zh-CN"/>
              <a:t>2022/9/9</a:t>
            </a:r>
            <a:endParaRPr lang="zh-CN" altLang="en-US" dirty="0"/>
          </a:p>
        </p:txBody>
      </p:sp>
      <p:sp>
        <p:nvSpPr>
          <p:cNvPr id="4" name="页脚占位符 3">
            <a:extLst>
              <a:ext uri="{FF2B5EF4-FFF2-40B4-BE49-F238E27FC236}">
                <a16:creationId xmlns:a16="http://schemas.microsoft.com/office/drawing/2014/main" id="{F7A5F409-7010-7899-4C25-3F88FA31FF00}"/>
              </a:ext>
            </a:extLst>
          </p:cNvPr>
          <p:cNvSpPr>
            <a:spLocks noGrp="1"/>
          </p:cNvSpPr>
          <p:nvPr>
            <p:ph type="ftr" sz="quarter" idx="11"/>
          </p:nvPr>
        </p:nvSpPr>
        <p:spPr/>
        <p:txBody>
          <a:bodyPr/>
          <a:lstStyle/>
          <a:p>
            <a:pPr>
              <a:defRPr/>
            </a:pPr>
            <a:r>
              <a:rPr lang="en-US" altLang="zh-CN" dirty="0"/>
              <a:t>Shenzhen Soundec Technology Co., Ltd</a:t>
            </a:r>
            <a:endParaRPr lang="zh-CN" altLang="en-US" dirty="0"/>
          </a:p>
        </p:txBody>
      </p:sp>
      <p:sp>
        <p:nvSpPr>
          <p:cNvPr id="5" name="灯片编号占位符 4">
            <a:extLst>
              <a:ext uri="{FF2B5EF4-FFF2-40B4-BE49-F238E27FC236}">
                <a16:creationId xmlns:a16="http://schemas.microsoft.com/office/drawing/2014/main" id="{9939CA9F-22A3-D6AD-270B-E7334671F7AB}"/>
              </a:ext>
            </a:extLst>
          </p:cNvPr>
          <p:cNvSpPr>
            <a:spLocks noGrp="1"/>
          </p:cNvSpPr>
          <p:nvPr>
            <p:ph type="sldNum" sz="quarter" idx="12"/>
          </p:nvPr>
        </p:nvSpPr>
        <p:spPr/>
        <p:txBody>
          <a:bodyPr/>
          <a:lstStyle/>
          <a:p>
            <a:pPr>
              <a:defRPr/>
            </a:pPr>
            <a:fld id="{84543B02-B5C3-48B4-A10E-C9FED9D43D25}" type="slidenum">
              <a:rPr lang="zh-CN" altLang="en-US" smtClean="0"/>
              <a:pPr>
                <a:defRPr/>
              </a:pPr>
              <a:t>7</a:t>
            </a:fld>
            <a:endParaRPr lang="zh-CN" altLang="en-US" dirty="0"/>
          </a:p>
        </p:txBody>
      </p:sp>
      <p:graphicFrame>
        <p:nvGraphicFramePr>
          <p:cNvPr id="9" name="表格 8">
            <a:extLst>
              <a:ext uri="{FF2B5EF4-FFF2-40B4-BE49-F238E27FC236}">
                <a16:creationId xmlns:a16="http://schemas.microsoft.com/office/drawing/2014/main" id="{45CFE411-9529-7321-59EE-12E32EA3D22A}"/>
              </a:ext>
            </a:extLst>
          </p:cNvPr>
          <p:cNvGraphicFramePr>
            <a:graphicFrameLocks noGrp="1"/>
          </p:cNvGraphicFramePr>
          <p:nvPr>
            <p:extLst>
              <p:ext uri="{D42A27DB-BD31-4B8C-83A1-F6EECF244321}">
                <p14:modId xmlns:p14="http://schemas.microsoft.com/office/powerpoint/2010/main" val="3163679672"/>
              </p:ext>
            </p:extLst>
          </p:nvPr>
        </p:nvGraphicFramePr>
        <p:xfrm>
          <a:off x="534920" y="1366413"/>
          <a:ext cx="7980430" cy="2648042"/>
        </p:xfrm>
        <a:graphic>
          <a:graphicData uri="http://schemas.openxmlformats.org/drawingml/2006/table">
            <a:tbl>
              <a:tblPr firstRow="1" firstCol="1" bandRow="1">
                <a:tableStyleId>{C083E6E3-FA7D-4D7B-A595-EF9225AFEA82}</a:tableStyleId>
              </a:tblPr>
              <a:tblGrid>
                <a:gridCol w="740664">
                  <a:extLst>
                    <a:ext uri="{9D8B030D-6E8A-4147-A177-3AD203B41FA5}">
                      <a16:colId xmlns:a16="http://schemas.microsoft.com/office/drawing/2014/main" val="2106994981"/>
                    </a:ext>
                  </a:extLst>
                </a:gridCol>
                <a:gridCol w="644652">
                  <a:extLst>
                    <a:ext uri="{9D8B030D-6E8A-4147-A177-3AD203B41FA5}">
                      <a16:colId xmlns:a16="http://schemas.microsoft.com/office/drawing/2014/main" val="3034102136"/>
                    </a:ext>
                  </a:extLst>
                </a:gridCol>
                <a:gridCol w="490264">
                  <a:extLst>
                    <a:ext uri="{9D8B030D-6E8A-4147-A177-3AD203B41FA5}">
                      <a16:colId xmlns:a16="http://schemas.microsoft.com/office/drawing/2014/main" val="853981810"/>
                    </a:ext>
                  </a:extLst>
                </a:gridCol>
                <a:gridCol w="613448">
                  <a:extLst>
                    <a:ext uri="{9D8B030D-6E8A-4147-A177-3AD203B41FA5}">
                      <a16:colId xmlns:a16="http://schemas.microsoft.com/office/drawing/2014/main" val="5980387"/>
                    </a:ext>
                  </a:extLst>
                </a:gridCol>
                <a:gridCol w="613448">
                  <a:extLst>
                    <a:ext uri="{9D8B030D-6E8A-4147-A177-3AD203B41FA5}">
                      <a16:colId xmlns:a16="http://schemas.microsoft.com/office/drawing/2014/main" val="2417463194"/>
                    </a:ext>
                  </a:extLst>
                </a:gridCol>
                <a:gridCol w="598633">
                  <a:extLst>
                    <a:ext uri="{9D8B030D-6E8A-4147-A177-3AD203B41FA5}">
                      <a16:colId xmlns:a16="http://schemas.microsoft.com/office/drawing/2014/main" val="4016019113"/>
                    </a:ext>
                  </a:extLst>
                </a:gridCol>
                <a:gridCol w="598633">
                  <a:extLst>
                    <a:ext uri="{9D8B030D-6E8A-4147-A177-3AD203B41FA5}">
                      <a16:colId xmlns:a16="http://schemas.microsoft.com/office/drawing/2014/main" val="4240147128"/>
                    </a:ext>
                  </a:extLst>
                </a:gridCol>
                <a:gridCol w="613448">
                  <a:extLst>
                    <a:ext uri="{9D8B030D-6E8A-4147-A177-3AD203B41FA5}">
                      <a16:colId xmlns:a16="http://schemas.microsoft.com/office/drawing/2014/main" val="2870205279"/>
                    </a:ext>
                  </a:extLst>
                </a:gridCol>
                <a:gridCol w="613448">
                  <a:extLst>
                    <a:ext uri="{9D8B030D-6E8A-4147-A177-3AD203B41FA5}">
                      <a16:colId xmlns:a16="http://schemas.microsoft.com/office/drawing/2014/main" val="458472809"/>
                    </a:ext>
                  </a:extLst>
                </a:gridCol>
                <a:gridCol w="613448">
                  <a:extLst>
                    <a:ext uri="{9D8B030D-6E8A-4147-A177-3AD203B41FA5}">
                      <a16:colId xmlns:a16="http://schemas.microsoft.com/office/drawing/2014/main" val="4291091326"/>
                    </a:ext>
                  </a:extLst>
                </a:gridCol>
                <a:gridCol w="613448">
                  <a:extLst>
                    <a:ext uri="{9D8B030D-6E8A-4147-A177-3AD203B41FA5}">
                      <a16:colId xmlns:a16="http://schemas.microsoft.com/office/drawing/2014/main" val="1009387737"/>
                    </a:ext>
                  </a:extLst>
                </a:gridCol>
                <a:gridCol w="613448">
                  <a:extLst>
                    <a:ext uri="{9D8B030D-6E8A-4147-A177-3AD203B41FA5}">
                      <a16:colId xmlns:a16="http://schemas.microsoft.com/office/drawing/2014/main" val="3385372011"/>
                    </a:ext>
                  </a:extLst>
                </a:gridCol>
                <a:gridCol w="613448">
                  <a:extLst>
                    <a:ext uri="{9D8B030D-6E8A-4147-A177-3AD203B41FA5}">
                      <a16:colId xmlns:a16="http://schemas.microsoft.com/office/drawing/2014/main" val="407273755"/>
                    </a:ext>
                  </a:extLst>
                </a:gridCol>
              </a:tblGrid>
              <a:tr h="174015">
                <a:tc gridSpan="9">
                  <a:txBody>
                    <a:bodyPr/>
                    <a:lstStyle/>
                    <a:p>
                      <a:pPr algn="l"/>
                      <a:endParaRPr lang="en-US" altLang="zh-CN" sz="1050" b="0" kern="0" dirty="0">
                        <a:effectLst/>
                        <a:latin typeface="微软雅黑" panose="020B0503020204020204" pitchFamily="34" charset="-122"/>
                        <a:ea typeface="微软雅黑" panose="020B0503020204020204" pitchFamily="34" charset="-122"/>
                      </a:endParaRPr>
                    </a:p>
                    <a:p>
                      <a:pPr algn="l"/>
                      <a:r>
                        <a:rPr lang="en-US" altLang="zh-CN" sz="1050" b="0" kern="0" dirty="0">
                          <a:effectLst/>
                          <a:latin typeface="微软雅黑" panose="020B0503020204020204" pitchFamily="34" charset="-122"/>
                          <a:ea typeface="微软雅黑" panose="020B0503020204020204" pitchFamily="34" charset="-122"/>
                        </a:rPr>
                        <a:t>Topic</a:t>
                      </a:r>
                      <a:r>
                        <a:rPr lang="zh-CN" altLang="en-US" sz="1050" b="0" kern="0" dirty="0">
                          <a:effectLst/>
                          <a:latin typeface="微软雅黑" panose="020B0503020204020204" pitchFamily="34" charset="-122"/>
                          <a:ea typeface="微软雅黑" panose="020B0503020204020204" pitchFamily="34" charset="-122"/>
                        </a:rPr>
                        <a:t>：            </a:t>
                      </a:r>
                      <a:r>
                        <a:rPr lang="en-US" altLang="zh-CN" sz="1050" b="0" kern="0" dirty="0">
                          <a:effectLst/>
                          <a:latin typeface="微软雅黑" panose="020B0503020204020204" pitchFamily="34" charset="-122"/>
                          <a:ea typeface="微软雅黑" panose="020B0503020204020204" pitchFamily="34" charset="-122"/>
                        </a:rPr>
                        <a:t>System efficiency</a:t>
                      </a:r>
                    </a:p>
                    <a:p>
                      <a:pPr algn="l"/>
                      <a:endParaRPr lang="en-US" altLang="zh-CN" sz="1050" b="0" kern="0" dirty="0">
                        <a:effectLst/>
                        <a:latin typeface="微软雅黑" panose="020B0503020204020204" pitchFamily="34" charset="-122"/>
                        <a:ea typeface="微软雅黑" panose="020B0503020204020204" pitchFamily="34" charset="-122"/>
                      </a:endParaRPr>
                    </a:p>
                    <a:p>
                      <a:pPr algn="l"/>
                      <a:r>
                        <a:rPr lang="en-US" altLang="zh-CN" sz="1050" b="0" kern="0" dirty="0">
                          <a:effectLst/>
                          <a:latin typeface="微软雅黑" panose="020B0503020204020204" pitchFamily="34" charset="-122"/>
                          <a:ea typeface="微软雅黑" panose="020B0503020204020204" pitchFamily="34" charset="-122"/>
                        </a:rPr>
                        <a:t>Main clock</a:t>
                      </a:r>
                      <a:r>
                        <a:rPr lang="zh-CN" sz="1050" b="0" kern="0" dirty="0">
                          <a:effectLst/>
                          <a:latin typeface="微软雅黑" panose="020B0503020204020204" pitchFamily="34" charset="-122"/>
                          <a:ea typeface="微软雅黑" panose="020B0503020204020204" pitchFamily="34" charset="-122"/>
                        </a:rPr>
                        <a:t>：</a:t>
                      </a:r>
                      <a:r>
                        <a:rPr lang="en-US" altLang="zh-CN" sz="1050" b="0" kern="0" dirty="0">
                          <a:effectLst/>
                          <a:latin typeface="微软雅黑" panose="020B0503020204020204" pitchFamily="34" charset="-122"/>
                          <a:ea typeface="微软雅黑" panose="020B0503020204020204" pitchFamily="34" charset="-122"/>
                        </a:rPr>
                        <a:t>   </a:t>
                      </a:r>
                      <a:r>
                        <a:rPr lang="en-US" sz="1050" b="0" kern="0" dirty="0">
                          <a:effectLst/>
                          <a:latin typeface="微软雅黑" panose="020B0503020204020204" pitchFamily="34" charset="-122"/>
                          <a:ea typeface="微软雅黑" panose="020B0503020204020204" pitchFamily="34" charset="-122"/>
                        </a:rPr>
                        <a:t>220MHz</a:t>
                      </a: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000" b="0" kern="0" dirty="0">
                          <a:effectLst/>
                          <a:latin typeface="微软雅黑" panose="020B0503020204020204" pitchFamily="34" charset="-122"/>
                          <a:ea typeface="微软雅黑" panose="020B0503020204020204" pitchFamily="34" charset="-122"/>
                        </a:rPr>
                        <a:t>Version </a:t>
                      </a:r>
                      <a:r>
                        <a:rPr lang="zh-CN" altLang="zh-CN" sz="1000" b="0" kern="0" dirty="0">
                          <a:effectLst/>
                          <a:latin typeface="微软雅黑" panose="020B0503020204020204" pitchFamily="34" charset="-122"/>
                          <a:ea typeface="微软雅黑" panose="020B0503020204020204" pitchFamily="34" charset="-122"/>
                        </a:rPr>
                        <a:t>：</a:t>
                      </a:r>
                      <a:r>
                        <a:rPr lang="en-US" altLang="zh-CN" sz="1000" b="0" kern="0" dirty="0">
                          <a:effectLst/>
                          <a:latin typeface="微软雅黑" panose="020B0503020204020204" pitchFamily="34" charset="-122"/>
                          <a:ea typeface="微软雅黑" panose="020B0503020204020204" pitchFamily="34" charset="-122"/>
                        </a:rPr>
                        <a:t>        SDK20_V1.0</a:t>
                      </a:r>
                      <a:endParaRPr lang="zh-CN" altLang="zh-CN" sz="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endParaRPr lang="zh-CN" sz="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r>
                        <a:rPr lang="en-US" altLang="zh-CN" sz="700" b="0" i="1" dirty="0">
                          <a:solidFill>
                            <a:schemeClr val="tx1">
                              <a:lumMod val="50000"/>
                              <a:lumOff val="50000"/>
                            </a:schemeClr>
                          </a:solidFill>
                        </a:rPr>
                        <a:t>[Note]</a:t>
                      </a:r>
                    </a:p>
                    <a:p>
                      <a:r>
                        <a:rPr lang="en-US" altLang="zh-CN" sz="700" b="0" i="1" dirty="0">
                          <a:solidFill>
                            <a:schemeClr val="tx1">
                              <a:lumMod val="50000"/>
                              <a:lumOff val="50000"/>
                            </a:schemeClr>
                          </a:solidFill>
                        </a:rPr>
                        <a:t>Under USB</a:t>
                      </a:r>
                      <a:r>
                        <a:rPr lang="zh-CN" altLang="en-US" sz="700" b="0" i="1" dirty="0">
                          <a:solidFill>
                            <a:schemeClr val="tx1">
                              <a:lumMod val="50000"/>
                              <a:lumOff val="50000"/>
                            </a:schemeClr>
                          </a:solidFill>
                        </a:rPr>
                        <a:t> </a:t>
                      </a:r>
                      <a:r>
                        <a:rPr lang="en-US" altLang="zh-CN" sz="700" b="0" i="1" dirty="0">
                          <a:solidFill>
                            <a:schemeClr val="tx1">
                              <a:lumMod val="50000"/>
                              <a:lumOff val="50000"/>
                            </a:schemeClr>
                          </a:solidFill>
                        </a:rPr>
                        <a:t>mode</a:t>
                      </a:r>
                      <a:r>
                        <a:rPr lang="zh-CN" altLang="en-US" sz="700" b="0" i="1" dirty="0">
                          <a:solidFill>
                            <a:schemeClr val="tx1">
                              <a:lumMod val="50000"/>
                              <a:lumOff val="50000"/>
                            </a:schemeClr>
                          </a:solidFill>
                        </a:rPr>
                        <a:t>，</a:t>
                      </a:r>
                      <a:r>
                        <a:rPr lang="en-US" altLang="zh-CN" sz="700" b="0" i="1" dirty="0">
                          <a:solidFill>
                            <a:schemeClr val="tx1">
                              <a:lumMod val="50000"/>
                              <a:lumOff val="50000"/>
                            </a:schemeClr>
                          </a:solidFill>
                        </a:rPr>
                        <a:t>Sampling accuracy is 24 bit</a:t>
                      </a:r>
                    </a:p>
                    <a:p>
                      <a:endParaRPr lang="zh-CN" altLang="en-US" sz="800" b="0" i="1" dirty="0">
                        <a:solidFill>
                          <a:schemeClr val="tx1">
                            <a:lumMod val="50000"/>
                            <a:lumOff val="50000"/>
                          </a:schemeClr>
                        </a:solidFill>
                      </a:endParaRPr>
                    </a:p>
                  </a:txBody>
                  <a:tcPr marL="44595" marR="44595" marT="0"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1082257"/>
                  </a:ext>
                </a:extLst>
              </a:tr>
              <a:tr h="305960">
                <a:tc rowSpan="3">
                  <a:txBody>
                    <a:bodyPr/>
                    <a:lstStyle/>
                    <a:p>
                      <a:pPr algn="ctr"/>
                      <a:r>
                        <a:rPr lang="en-US" altLang="zh-CN" sz="900" b="0" kern="100" dirty="0">
                          <a:effectLst/>
                          <a:latin typeface="微软雅黑" panose="020B0503020204020204" pitchFamily="34" charset="-122"/>
                          <a:ea typeface="微软雅黑" panose="020B0503020204020204" pitchFamily="34" charset="-122"/>
                          <a:cs typeface="Times New Roman" panose="02020603050405020304" pitchFamily="18" charset="0"/>
                        </a:rPr>
                        <a:t>Sample rate</a:t>
                      </a:r>
                      <a:endParaRPr lang="zh-CN" sz="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gridSpan="12">
                  <a:txBody>
                    <a:bodyPr/>
                    <a:lstStyle/>
                    <a:p>
                      <a:pPr algn="ctr"/>
                      <a:r>
                        <a:rPr lang="en-US" altLang="zh-CN" sz="1000" kern="0" dirty="0">
                          <a:effectLst/>
                          <a:latin typeface="微软雅黑" panose="020B0503020204020204" pitchFamily="34" charset="-122"/>
                          <a:ea typeface="微软雅黑" panose="020B0503020204020204" pitchFamily="34" charset="-122"/>
                        </a:rPr>
                        <a:t>Audio Path</a:t>
                      </a:r>
                      <a:endParaRPr lang="zh-CN" sz="1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val="1307405888"/>
                  </a:ext>
                </a:extLst>
              </a:tr>
              <a:tr h="258535">
                <a:tc v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ADC-&gt;DAC</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I2S-&gt;DAC</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I2S-&gt;I2S</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ADC-&gt;I2S</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USB-&gt;DAC</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ADC-&gt;USB</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val="1170194435"/>
                  </a:ext>
                </a:extLst>
              </a:tr>
              <a:tr h="484632">
                <a:tc vMerge="1">
                  <a:txBody>
                    <a:bodyPr/>
                    <a:lstStyle/>
                    <a:p>
                      <a:endParaRPr lang="zh-CN" altLang="en-US"/>
                    </a:p>
                  </a:txBody>
                  <a:tcPr/>
                </a:tc>
                <a:tc>
                  <a:txBody>
                    <a:bodyPr/>
                    <a:lstStyle/>
                    <a:p>
                      <a:pPr algn="ctr"/>
                      <a:r>
                        <a:rPr lang="en-US" altLang="zh-CN" sz="700" kern="0" dirty="0">
                          <a:effectLst/>
                          <a:latin typeface="微软雅黑" panose="020B0503020204020204" pitchFamily="34" charset="-122"/>
                          <a:ea typeface="微软雅黑" panose="020B0503020204020204" pitchFamily="34" charset="-122"/>
                        </a:rPr>
                        <a:t>SDK resources occupation rate</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altLang="zh-CN" sz="700" kern="0" dirty="0">
                          <a:effectLst/>
                          <a:latin typeface="微软雅黑" panose="020B0503020204020204" pitchFamily="34" charset="-122"/>
                          <a:ea typeface="微软雅黑" panose="020B0503020204020204" pitchFamily="34" charset="-122"/>
                        </a:rPr>
                        <a:t>Current idle period</a:t>
                      </a:r>
                      <a:r>
                        <a:rPr lang="zh-CN" sz="700" kern="0" dirty="0">
                          <a:effectLst/>
                          <a:latin typeface="微软雅黑" panose="020B0503020204020204" pitchFamily="34" charset="-122"/>
                          <a:ea typeface="微软雅黑" panose="020B0503020204020204" pitchFamily="34" charset="-122"/>
                        </a:rPr>
                        <a:t>（</a:t>
                      </a:r>
                      <a:r>
                        <a:rPr lang="en-US" sz="700" kern="0" dirty="0">
                          <a:effectLst/>
                          <a:latin typeface="微软雅黑" panose="020B0503020204020204" pitchFamily="34" charset="-122"/>
                          <a:ea typeface="微软雅黑" panose="020B0503020204020204" pitchFamily="34" charset="-122"/>
                        </a:rPr>
                        <a:t>MHz</a:t>
                      </a:r>
                      <a:r>
                        <a:rPr lang="zh-CN" sz="700" kern="0" dirty="0">
                          <a:effectLst/>
                          <a:latin typeface="微软雅黑" panose="020B0503020204020204" pitchFamily="34" charset="-122"/>
                          <a:ea typeface="微软雅黑" panose="020B0503020204020204" pitchFamily="34" charset="-122"/>
                        </a:rPr>
                        <a:t>）</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altLang="zh-CN" sz="700" kern="0" dirty="0">
                          <a:effectLst/>
                          <a:latin typeface="微软雅黑" panose="020B0503020204020204" pitchFamily="34" charset="-122"/>
                          <a:ea typeface="微软雅黑" panose="020B0503020204020204" pitchFamily="34" charset="-122"/>
                        </a:rPr>
                        <a:t>SDK resources occupation rate</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altLang="zh-CN" sz="700" kern="0" dirty="0">
                          <a:effectLst/>
                          <a:latin typeface="微软雅黑" panose="020B0503020204020204" pitchFamily="34" charset="-122"/>
                          <a:ea typeface="微软雅黑" panose="020B0503020204020204" pitchFamily="34" charset="-122"/>
                        </a:rPr>
                        <a:t>Current idle period</a:t>
                      </a:r>
                      <a:r>
                        <a:rPr lang="zh-CN" altLang="zh-CN" sz="700" kern="0" dirty="0">
                          <a:effectLst/>
                          <a:latin typeface="微软雅黑" panose="020B0503020204020204" pitchFamily="34" charset="-122"/>
                          <a:ea typeface="微软雅黑" panose="020B0503020204020204" pitchFamily="34" charset="-122"/>
                        </a:rPr>
                        <a:t>（</a:t>
                      </a:r>
                      <a:r>
                        <a:rPr lang="en-US" altLang="zh-CN" sz="700" kern="0" dirty="0">
                          <a:effectLst/>
                          <a:latin typeface="微软雅黑" panose="020B0503020204020204" pitchFamily="34" charset="-122"/>
                          <a:ea typeface="微软雅黑" panose="020B0503020204020204" pitchFamily="34" charset="-122"/>
                        </a:rPr>
                        <a:t>MHz</a:t>
                      </a:r>
                      <a:r>
                        <a:rPr lang="zh-CN" altLang="zh-CN" sz="700" kern="0" dirty="0">
                          <a:effectLst/>
                          <a:latin typeface="微软雅黑" panose="020B0503020204020204" pitchFamily="34" charset="-122"/>
                          <a:ea typeface="微软雅黑" panose="020B0503020204020204" pitchFamily="34" charset="-122"/>
                        </a:rPr>
                        <a:t>）</a:t>
                      </a:r>
                      <a:endParaRPr lang="zh-CN" alt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altLang="zh-CN" sz="700" kern="0" dirty="0">
                          <a:effectLst/>
                          <a:latin typeface="微软雅黑" panose="020B0503020204020204" pitchFamily="34" charset="-122"/>
                          <a:ea typeface="微软雅黑" panose="020B0503020204020204" pitchFamily="34" charset="-122"/>
                        </a:rPr>
                        <a:t>SDK resources occupation rate</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altLang="zh-CN" sz="700" kern="0" dirty="0">
                          <a:effectLst/>
                          <a:latin typeface="微软雅黑" panose="020B0503020204020204" pitchFamily="34" charset="-122"/>
                          <a:ea typeface="微软雅黑" panose="020B0503020204020204" pitchFamily="34" charset="-122"/>
                        </a:rPr>
                        <a:t>Current idle period</a:t>
                      </a:r>
                      <a:r>
                        <a:rPr lang="zh-CN" altLang="zh-CN" sz="700" kern="0" dirty="0">
                          <a:effectLst/>
                          <a:latin typeface="微软雅黑" panose="020B0503020204020204" pitchFamily="34" charset="-122"/>
                          <a:ea typeface="微软雅黑" panose="020B0503020204020204" pitchFamily="34" charset="-122"/>
                        </a:rPr>
                        <a:t>（</a:t>
                      </a:r>
                      <a:r>
                        <a:rPr lang="en-US" altLang="zh-CN" sz="700" kern="0" dirty="0">
                          <a:effectLst/>
                          <a:latin typeface="微软雅黑" panose="020B0503020204020204" pitchFamily="34" charset="-122"/>
                          <a:ea typeface="微软雅黑" panose="020B0503020204020204" pitchFamily="34" charset="-122"/>
                        </a:rPr>
                        <a:t>MHz</a:t>
                      </a:r>
                      <a:r>
                        <a:rPr lang="zh-CN" altLang="zh-CN" sz="700" kern="0" dirty="0">
                          <a:effectLst/>
                          <a:latin typeface="微软雅黑" panose="020B0503020204020204" pitchFamily="34" charset="-122"/>
                          <a:ea typeface="微软雅黑" panose="020B0503020204020204" pitchFamily="34" charset="-122"/>
                        </a:rPr>
                        <a:t>）</a:t>
                      </a:r>
                      <a:endParaRPr lang="zh-CN" alt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altLang="zh-CN" sz="700" kern="0" dirty="0">
                          <a:effectLst/>
                          <a:latin typeface="微软雅黑" panose="020B0503020204020204" pitchFamily="34" charset="-122"/>
                          <a:ea typeface="微软雅黑" panose="020B0503020204020204" pitchFamily="34" charset="-122"/>
                        </a:rPr>
                        <a:t>SDK resources occupation rate</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altLang="zh-CN" sz="700" kern="0" dirty="0">
                          <a:effectLst/>
                          <a:latin typeface="微软雅黑" panose="020B0503020204020204" pitchFamily="34" charset="-122"/>
                          <a:ea typeface="微软雅黑" panose="020B0503020204020204" pitchFamily="34" charset="-122"/>
                        </a:rPr>
                        <a:t>Current idle period</a:t>
                      </a:r>
                      <a:r>
                        <a:rPr lang="zh-CN" altLang="zh-CN" sz="700" kern="0" dirty="0">
                          <a:effectLst/>
                          <a:latin typeface="微软雅黑" panose="020B0503020204020204" pitchFamily="34" charset="-122"/>
                          <a:ea typeface="微软雅黑" panose="020B0503020204020204" pitchFamily="34" charset="-122"/>
                        </a:rPr>
                        <a:t>（</a:t>
                      </a:r>
                      <a:r>
                        <a:rPr lang="en-US" altLang="zh-CN" sz="700" kern="0" dirty="0">
                          <a:effectLst/>
                          <a:latin typeface="微软雅黑" panose="020B0503020204020204" pitchFamily="34" charset="-122"/>
                          <a:ea typeface="微软雅黑" panose="020B0503020204020204" pitchFamily="34" charset="-122"/>
                        </a:rPr>
                        <a:t>MHz</a:t>
                      </a:r>
                      <a:r>
                        <a:rPr lang="zh-CN" altLang="zh-CN" sz="700" kern="0" dirty="0">
                          <a:effectLst/>
                          <a:latin typeface="微软雅黑" panose="020B0503020204020204" pitchFamily="34" charset="-122"/>
                          <a:ea typeface="微软雅黑" panose="020B0503020204020204" pitchFamily="34" charset="-122"/>
                        </a:rPr>
                        <a:t>）</a:t>
                      </a:r>
                      <a:endParaRPr lang="zh-CN" alt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altLang="zh-CN" sz="700" kern="0" dirty="0">
                          <a:effectLst/>
                          <a:latin typeface="微软雅黑" panose="020B0503020204020204" pitchFamily="34" charset="-122"/>
                          <a:ea typeface="微软雅黑" panose="020B0503020204020204" pitchFamily="34" charset="-122"/>
                        </a:rPr>
                        <a:t>SDK resources occupation rate</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altLang="zh-CN" sz="700" kern="0" dirty="0">
                          <a:effectLst/>
                          <a:latin typeface="微软雅黑" panose="020B0503020204020204" pitchFamily="34" charset="-122"/>
                          <a:ea typeface="微软雅黑" panose="020B0503020204020204" pitchFamily="34" charset="-122"/>
                        </a:rPr>
                        <a:t>Current idle period</a:t>
                      </a:r>
                      <a:r>
                        <a:rPr lang="zh-CN" altLang="zh-CN" sz="700" kern="0" dirty="0">
                          <a:effectLst/>
                          <a:latin typeface="微软雅黑" panose="020B0503020204020204" pitchFamily="34" charset="-122"/>
                          <a:ea typeface="微软雅黑" panose="020B0503020204020204" pitchFamily="34" charset="-122"/>
                        </a:rPr>
                        <a:t>（</a:t>
                      </a:r>
                      <a:r>
                        <a:rPr lang="en-US" altLang="zh-CN" sz="700" kern="0" dirty="0">
                          <a:effectLst/>
                          <a:latin typeface="微软雅黑" panose="020B0503020204020204" pitchFamily="34" charset="-122"/>
                          <a:ea typeface="微软雅黑" panose="020B0503020204020204" pitchFamily="34" charset="-122"/>
                        </a:rPr>
                        <a:t>MHz</a:t>
                      </a:r>
                      <a:r>
                        <a:rPr lang="zh-CN" altLang="zh-CN" sz="700" kern="0" dirty="0">
                          <a:effectLst/>
                          <a:latin typeface="微软雅黑" panose="020B0503020204020204" pitchFamily="34" charset="-122"/>
                          <a:ea typeface="微软雅黑" panose="020B0503020204020204" pitchFamily="34" charset="-122"/>
                        </a:rPr>
                        <a:t>）</a:t>
                      </a:r>
                      <a:endParaRPr lang="zh-CN" alt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altLang="zh-CN" sz="700" kern="0" dirty="0">
                          <a:effectLst/>
                          <a:latin typeface="微软雅黑" panose="020B0503020204020204" pitchFamily="34" charset="-122"/>
                          <a:ea typeface="微软雅黑" panose="020B0503020204020204" pitchFamily="34" charset="-122"/>
                        </a:rPr>
                        <a:t>SDK resources occupation rate</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altLang="zh-CN" sz="700" kern="0" dirty="0">
                          <a:effectLst/>
                          <a:latin typeface="微软雅黑" panose="020B0503020204020204" pitchFamily="34" charset="-122"/>
                          <a:ea typeface="微软雅黑" panose="020B0503020204020204" pitchFamily="34" charset="-122"/>
                        </a:rPr>
                        <a:t>Current idle period</a:t>
                      </a:r>
                      <a:r>
                        <a:rPr lang="zh-CN" altLang="zh-CN" sz="700" kern="0" dirty="0">
                          <a:effectLst/>
                          <a:latin typeface="微软雅黑" panose="020B0503020204020204" pitchFamily="34" charset="-122"/>
                          <a:ea typeface="微软雅黑" panose="020B0503020204020204" pitchFamily="34" charset="-122"/>
                        </a:rPr>
                        <a:t>（</a:t>
                      </a:r>
                      <a:r>
                        <a:rPr lang="en-US" altLang="zh-CN" sz="700" kern="0" dirty="0">
                          <a:effectLst/>
                          <a:latin typeface="微软雅黑" panose="020B0503020204020204" pitchFamily="34" charset="-122"/>
                          <a:ea typeface="微软雅黑" panose="020B0503020204020204" pitchFamily="34" charset="-122"/>
                        </a:rPr>
                        <a:t>MHz</a:t>
                      </a:r>
                      <a:r>
                        <a:rPr lang="zh-CN" altLang="zh-CN" sz="700" kern="0" dirty="0">
                          <a:effectLst/>
                          <a:latin typeface="微软雅黑" panose="020B0503020204020204" pitchFamily="34" charset="-122"/>
                          <a:ea typeface="微软雅黑" panose="020B0503020204020204" pitchFamily="34" charset="-122"/>
                        </a:rPr>
                        <a:t>）</a:t>
                      </a:r>
                      <a:endParaRPr lang="zh-CN" alt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extLst>
                  <a:ext uri="{0D108BD9-81ED-4DB2-BD59-A6C34878D82A}">
                    <a16:rowId xmlns:a16="http://schemas.microsoft.com/office/drawing/2014/main" val="3070185082"/>
                  </a:ext>
                </a:extLst>
              </a:tr>
              <a:tr h="221219">
                <a:tc>
                  <a:txBody>
                    <a:bodyPr/>
                    <a:lstStyle/>
                    <a:p>
                      <a:pPr algn="ctr"/>
                      <a:r>
                        <a:rPr lang="en-US" sz="700" b="0" kern="0" dirty="0">
                          <a:effectLst/>
                          <a:latin typeface="微软雅黑" panose="020B0503020204020204" pitchFamily="34" charset="-122"/>
                          <a:ea typeface="微软雅黑" panose="020B0503020204020204" pitchFamily="34" charset="-122"/>
                        </a:rPr>
                        <a:t>48K@32bit</a:t>
                      </a:r>
                      <a:endParaRPr lang="zh-CN" sz="7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5.21%</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208.538</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a:effectLst/>
                          <a:latin typeface="微软雅黑" panose="020B0503020204020204" pitchFamily="34" charset="-122"/>
                          <a:ea typeface="微软雅黑" panose="020B0503020204020204" pitchFamily="34" charset="-122"/>
                        </a:rPr>
                        <a:t>5.25%</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208.45</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a:effectLst/>
                          <a:latin typeface="微软雅黑" panose="020B0503020204020204" pitchFamily="34" charset="-122"/>
                          <a:ea typeface="微软雅黑" panose="020B0503020204020204" pitchFamily="34" charset="-122"/>
                        </a:rPr>
                        <a:t>5.90%</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a:effectLst/>
                          <a:latin typeface="微软雅黑" panose="020B0503020204020204" pitchFamily="34" charset="-122"/>
                          <a:ea typeface="微软雅黑" panose="020B0503020204020204" pitchFamily="34" charset="-122"/>
                        </a:rPr>
                        <a:t>207.02</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5.70%</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207.46</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4.83%</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209.374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5.64%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a:effectLst/>
                          <a:latin typeface="微软雅黑" panose="020B0503020204020204" pitchFamily="34" charset="-122"/>
                          <a:ea typeface="微软雅黑" panose="020B0503020204020204" pitchFamily="34" charset="-122"/>
                        </a:rPr>
                        <a:t>207.592</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extLst>
                  <a:ext uri="{0D108BD9-81ED-4DB2-BD59-A6C34878D82A}">
                    <a16:rowId xmlns:a16="http://schemas.microsoft.com/office/drawing/2014/main" val="2092557602"/>
                  </a:ext>
                </a:extLst>
              </a:tr>
              <a:tr h="214884">
                <a:tc>
                  <a:txBody>
                    <a:bodyPr/>
                    <a:lstStyle/>
                    <a:p>
                      <a:pPr algn="ctr"/>
                      <a:r>
                        <a:rPr lang="en-US" sz="700" b="0" kern="0" dirty="0">
                          <a:effectLst/>
                          <a:latin typeface="微软雅黑" panose="020B0503020204020204" pitchFamily="34" charset="-122"/>
                          <a:ea typeface="微软雅黑" panose="020B0503020204020204" pitchFamily="34" charset="-122"/>
                        </a:rPr>
                        <a:t>96K@32bit</a:t>
                      </a:r>
                      <a:endParaRPr lang="zh-CN" sz="7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9.41%</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199.298</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9.92%</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198.176</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10.80%</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196.24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10.42%</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197.076</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6.65%</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205.37</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8.13%</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a:effectLst/>
                          <a:latin typeface="微软雅黑" panose="020B0503020204020204" pitchFamily="34" charset="-122"/>
                          <a:ea typeface="微软雅黑" panose="020B0503020204020204" pitchFamily="34" charset="-122"/>
                        </a:rPr>
                        <a:t>202.114</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extLst>
                  <a:ext uri="{0D108BD9-81ED-4DB2-BD59-A6C34878D82A}">
                    <a16:rowId xmlns:a16="http://schemas.microsoft.com/office/drawing/2014/main" val="816263889"/>
                  </a:ext>
                </a:extLst>
              </a:tr>
              <a:tr h="233172">
                <a:tc>
                  <a:txBody>
                    <a:bodyPr/>
                    <a:lstStyle/>
                    <a:p>
                      <a:pPr algn="ctr"/>
                      <a:r>
                        <a:rPr lang="en-US" sz="700" b="0" kern="0" dirty="0">
                          <a:effectLst/>
                          <a:latin typeface="微软雅黑" panose="020B0503020204020204" pitchFamily="34" charset="-122"/>
                          <a:ea typeface="微软雅黑" panose="020B0503020204020204" pitchFamily="34" charset="-122"/>
                        </a:rPr>
                        <a:t>192K@32bit</a:t>
                      </a:r>
                      <a:endParaRPr lang="zh-CN" sz="7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17.48%</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181.544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a:effectLst/>
                          <a:latin typeface="微软雅黑" panose="020B0503020204020204" pitchFamily="34" charset="-122"/>
                          <a:ea typeface="微软雅黑" panose="020B0503020204020204" pitchFamily="34" charset="-122"/>
                        </a:rPr>
                        <a:t>18.62%</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179.036</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20.75%</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174.35</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19.79%</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176.462</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10.41%</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197.098</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14.03%</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189.134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extLst>
                  <a:ext uri="{0D108BD9-81ED-4DB2-BD59-A6C34878D82A}">
                    <a16:rowId xmlns:a16="http://schemas.microsoft.com/office/drawing/2014/main" val="1321140532"/>
                  </a:ext>
                </a:extLst>
              </a:tr>
            </a:tbl>
          </a:graphicData>
        </a:graphic>
      </p:graphicFrame>
    </p:spTree>
    <p:extLst>
      <p:ext uri="{BB962C8B-B14F-4D97-AF65-F5344CB8AC3E}">
        <p14:creationId xmlns:p14="http://schemas.microsoft.com/office/powerpoint/2010/main" val="2976910580"/>
      </p:ext>
    </p:extLst>
  </p:cSld>
  <p:clrMapOvr>
    <a:masterClrMapping/>
  </p:clrMapOvr>
  <p:transition spd="slow" advTm="500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29" name="Picture 64" hidden="1">
            <a:extLst>
              <a:ext uri="{FF2B5EF4-FFF2-40B4-BE49-F238E27FC236}">
                <a16:creationId xmlns:a16="http://schemas.microsoft.com/office/drawing/2014/main" id="{18B4B043-3182-74FC-7B85-4777CDF5B85F}"/>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0" name="文本框 2">
            <a:extLst>
              <a:ext uri="{FF2B5EF4-FFF2-40B4-BE49-F238E27FC236}">
                <a16:creationId xmlns:a16="http://schemas.microsoft.com/office/drawing/2014/main" id="{6FEF736E-4276-F9E9-BDFE-BAAF0CEFA16E}"/>
              </a:ext>
            </a:extLst>
          </p:cNvPr>
          <p:cNvSpPr txBox="1">
            <a:spLocks noChangeArrowheads="1"/>
          </p:cNvSpPr>
          <p:nvPr/>
        </p:nvSpPr>
        <p:spPr bwMode="auto">
          <a:xfrm>
            <a:off x="665163" y="700088"/>
            <a:ext cx="5273675"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1100"/>
          </a:p>
        </p:txBody>
      </p:sp>
      <p:sp>
        <p:nvSpPr>
          <p:cNvPr id="13339" name="文本框 161">
            <a:extLst>
              <a:ext uri="{FF2B5EF4-FFF2-40B4-BE49-F238E27FC236}">
                <a16:creationId xmlns:a16="http://schemas.microsoft.com/office/drawing/2014/main" id="{E7AA9BC0-299A-7CD4-FC09-DADE20E7BF09}"/>
              </a:ext>
            </a:extLst>
          </p:cNvPr>
          <p:cNvSpPr txBox="1">
            <a:spLocks noChangeArrowheads="1"/>
          </p:cNvSpPr>
          <p:nvPr/>
        </p:nvSpPr>
        <p:spPr bwMode="auto">
          <a:xfrm>
            <a:off x="630238" y="404813"/>
            <a:ext cx="64039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t>Package information</a:t>
            </a:r>
            <a:endParaRPr lang="zh-CN" altLang="en-US" sz="2400" b="1" dirty="0"/>
          </a:p>
        </p:txBody>
      </p:sp>
      <p:sp>
        <p:nvSpPr>
          <p:cNvPr id="34" name="文本框 33">
            <a:extLst>
              <a:ext uri="{FF2B5EF4-FFF2-40B4-BE49-F238E27FC236}">
                <a16:creationId xmlns:a16="http://schemas.microsoft.com/office/drawing/2014/main" id="{53B54C31-891D-E185-65C6-EB08E6945D1E}"/>
              </a:ext>
            </a:extLst>
          </p:cNvPr>
          <p:cNvSpPr txBox="1"/>
          <p:nvPr/>
        </p:nvSpPr>
        <p:spPr>
          <a:xfrm>
            <a:off x="4526478" y="1396874"/>
            <a:ext cx="1600068" cy="9598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1100" b="0" i="0" u="none" strike="noStrike" cap="none" spc="0" normalizeH="0" baseline="0" dirty="0">
                <a:ln>
                  <a:noFill/>
                </a:ln>
                <a:solidFill>
                  <a:srgbClr val="000000"/>
                </a:solidFill>
                <a:effectLst/>
                <a:uFillTx/>
                <a:latin typeface="Helvetica Neue"/>
                <a:ea typeface="Helvetica Neue"/>
                <a:cs typeface="Helvetica Neue"/>
                <a:sym typeface="Helvetica Neue"/>
              </a:rPr>
              <a:t>SNC8600: BGA80</a:t>
            </a:r>
          </a:p>
          <a:p>
            <a:pPr marL="0" marR="0" indent="0" algn="ctr" defTabSz="821531" rtl="0" fontAlgn="auto" latinLnBrk="0" hangingPunct="0">
              <a:lnSpc>
                <a:spcPct val="100000"/>
              </a:lnSpc>
              <a:spcBef>
                <a:spcPts val="0"/>
              </a:spcBef>
              <a:spcAft>
                <a:spcPts val="0"/>
              </a:spcAft>
              <a:buClrTx/>
              <a:buSzTx/>
              <a:buFontTx/>
              <a:buNone/>
              <a:tabLst/>
            </a:pPr>
            <a:r>
              <a:rPr lang="en-US" altLang="zh-CN" sz="1050" dirty="0"/>
              <a:t>E: 6.2mm</a:t>
            </a:r>
          </a:p>
          <a:p>
            <a:pPr algn="ctr" defTabSz="821531" hangingPunct="0"/>
            <a:r>
              <a:rPr lang="en-US" altLang="zh-CN" sz="1050" dirty="0">
                <a:sym typeface="Helvetica Neue"/>
              </a:rPr>
              <a:t>D: 4.5mm</a:t>
            </a:r>
          </a:p>
          <a:p>
            <a:pPr algn="ctr" defTabSz="821531" hangingPunct="0"/>
            <a:r>
              <a:rPr lang="en-US" altLang="zh-CN" sz="1050" dirty="0"/>
              <a:t>e: 0.4mm</a:t>
            </a:r>
          </a:p>
          <a:p>
            <a:pPr algn="ctr" defTabSz="821531" hangingPunct="0"/>
            <a:r>
              <a:rPr lang="en-US" altLang="zh-CN" sz="1050" dirty="0"/>
              <a:t>e1:</a:t>
            </a:r>
            <a:r>
              <a:rPr lang="zh-CN" altLang="en-US" sz="1050" dirty="0"/>
              <a:t> </a:t>
            </a:r>
            <a:r>
              <a:rPr lang="en-US" altLang="zh-CN" sz="1050" dirty="0"/>
              <a:t>0.5mm </a:t>
            </a:r>
            <a:endParaRPr lang="en-US" altLang="zh-CN" sz="1050" dirty="0">
              <a:sym typeface="Helvetica Neue"/>
            </a:endParaRPr>
          </a:p>
        </p:txBody>
      </p:sp>
      <p:pic>
        <p:nvPicPr>
          <p:cNvPr id="35" name="图片 34">
            <a:extLst>
              <a:ext uri="{FF2B5EF4-FFF2-40B4-BE49-F238E27FC236}">
                <a16:creationId xmlns:a16="http://schemas.microsoft.com/office/drawing/2014/main" id="{55FD1C2B-9784-5E05-79A0-FBFCA74E728D}"/>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65007" y="1302411"/>
            <a:ext cx="2171358" cy="1164080"/>
          </a:xfrm>
          <a:prstGeom prst="rect">
            <a:avLst/>
          </a:prstGeom>
          <a:ln>
            <a:solidFill>
              <a:schemeClr val="accent1"/>
            </a:solidFill>
          </a:ln>
        </p:spPr>
      </p:pic>
      <p:pic>
        <p:nvPicPr>
          <p:cNvPr id="36" name="内容占位符 8">
            <a:extLst>
              <a:ext uri="{FF2B5EF4-FFF2-40B4-BE49-F238E27FC236}">
                <a16:creationId xmlns:a16="http://schemas.microsoft.com/office/drawing/2014/main" id="{E75CEAB8-6913-0D69-3E7A-C61B1570DF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849" y="1353971"/>
            <a:ext cx="3686667" cy="2870962"/>
          </a:xfrm>
          <a:prstGeom prst="rect">
            <a:avLst/>
          </a:prstGeom>
        </p:spPr>
      </p:pic>
      <p:pic>
        <p:nvPicPr>
          <p:cNvPr id="37" name="图片 36">
            <a:extLst>
              <a:ext uri="{FF2B5EF4-FFF2-40B4-BE49-F238E27FC236}">
                <a16:creationId xmlns:a16="http://schemas.microsoft.com/office/drawing/2014/main" id="{1DDE00F3-C226-C903-D2B8-5FDDED2C746F}"/>
              </a:ext>
            </a:extLst>
          </p:cNvPr>
          <p:cNvPicPr>
            <a:picLocks noChangeAspect="1"/>
          </p:cNvPicPr>
          <p:nvPr/>
        </p:nvPicPr>
        <p:blipFill>
          <a:blip r:embed="rId6">
            <a:duotone>
              <a:schemeClr val="accent3">
                <a:shade val="45000"/>
                <a:satMod val="135000"/>
              </a:schemeClr>
              <a:prstClr val="white"/>
            </a:duotone>
          </a:blip>
          <a:stretch>
            <a:fillRect/>
          </a:stretch>
        </p:blipFill>
        <p:spPr>
          <a:xfrm>
            <a:off x="6115050" y="3107733"/>
            <a:ext cx="2248279" cy="1319143"/>
          </a:xfrm>
          <a:prstGeom prst="rect">
            <a:avLst/>
          </a:prstGeom>
        </p:spPr>
      </p:pic>
      <p:sp>
        <p:nvSpPr>
          <p:cNvPr id="2" name="日期占位符 1">
            <a:extLst>
              <a:ext uri="{FF2B5EF4-FFF2-40B4-BE49-F238E27FC236}">
                <a16:creationId xmlns:a16="http://schemas.microsoft.com/office/drawing/2014/main" id="{30AA2614-9C87-75D3-5E5C-80F8756243C7}"/>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59D604B6-CC55-3170-DDE6-6EAD3721B3CB}"/>
              </a:ext>
            </a:extLst>
          </p:cNvPr>
          <p:cNvSpPr>
            <a:spLocks noGrp="1"/>
          </p:cNvSpPr>
          <p:nvPr>
            <p:ph type="ftr" sz="quarter" idx="11"/>
          </p:nvPr>
        </p:nvSpPr>
        <p:spPr/>
        <p:txBody>
          <a:bodyPr/>
          <a:lstStyle/>
          <a:p>
            <a:pPr>
              <a:defRPr/>
            </a:pPr>
            <a:r>
              <a:rPr lang="en-US" altLang="zh-CN" dirty="0"/>
              <a:t>Shenzhen Soundec Technology Co., Ltd</a:t>
            </a:r>
            <a:endParaRPr lang="zh-CN" altLang="en-US" dirty="0"/>
          </a:p>
        </p:txBody>
      </p:sp>
      <p:sp>
        <p:nvSpPr>
          <p:cNvPr id="4" name="灯片编号占位符 3">
            <a:extLst>
              <a:ext uri="{FF2B5EF4-FFF2-40B4-BE49-F238E27FC236}">
                <a16:creationId xmlns:a16="http://schemas.microsoft.com/office/drawing/2014/main" id="{B9E3E946-B3DD-5F98-F12B-43E38B021FF5}"/>
              </a:ext>
            </a:extLst>
          </p:cNvPr>
          <p:cNvSpPr>
            <a:spLocks noGrp="1"/>
          </p:cNvSpPr>
          <p:nvPr>
            <p:ph type="sldNum" sz="quarter" idx="12"/>
          </p:nvPr>
        </p:nvSpPr>
        <p:spPr/>
        <p:txBody>
          <a:bodyPr/>
          <a:lstStyle/>
          <a:p>
            <a:pPr>
              <a:defRPr/>
            </a:pPr>
            <a:fld id="{84543B02-B5C3-48B4-A10E-C9FED9D43D25}" type="slidenum">
              <a:rPr lang="zh-CN" altLang="en-US" smtClean="0"/>
              <a:pPr>
                <a:defRPr/>
              </a:pPr>
              <a:t>8</a:t>
            </a:fld>
            <a:endParaRPr lang="zh-CN" altLang="en-US" dirty="0"/>
          </a:p>
        </p:txBody>
      </p:sp>
      <p:sp>
        <p:nvSpPr>
          <p:cNvPr id="5" name="文本框 4">
            <a:extLst>
              <a:ext uri="{FF2B5EF4-FFF2-40B4-BE49-F238E27FC236}">
                <a16:creationId xmlns:a16="http://schemas.microsoft.com/office/drawing/2014/main" id="{2BAAC8DD-3675-F05E-1516-D62C8D002BA4}"/>
              </a:ext>
            </a:extLst>
          </p:cNvPr>
          <p:cNvSpPr txBox="1"/>
          <p:nvPr/>
        </p:nvSpPr>
        <p:spPr>
          <a:xfrm>
            <a:off x="4526478" y="3281583"/>
            <a:ext cx="1600068" cy="9598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altLang="zh-CN" sz="1100" b="0" i="0" u="none" strike="noStrike" cap="none" spc="0" normalizeH="0" baseline="0" dirty="0">
                <a:ln>
                  <a:noFill/>
                </a:ln>
                <a:solidFill>
                  <a:srgbClr val="000000"/>
                </a:solidFill>
                <a:effectLst/>
                <a:uFillTx/>
                <a:latin typeface="Helvetica Neue"/>
                <a:ea typeface="Helvetica Neue"/>
                <a:cs typeface="Helvetica Neue"/>
                <a:sym typeface="Helvetica Neue"/>
              </a:rPr>
              <a:t>SNC8600A: BGA63</a:t>
            </a:r>
          </a:p>
          <a:p>
            <a:pPr marL="0" marR="0" indent="0" algn="ctr" defTabSz="821531" rtl="0" fontAlgn="auto" latinLnBrk="0" hangingPunct="0">
              <a:lnSpc>
                <a:spcPct val="100000"/>
              </a:lnSpc>
              <a:spcBef>
                <a:spcPts val="0"/>
              </a:spcBef>
              <a:spcAft>
                <a:spcPts val="0"/>
              </a:spcAft>
              <a:buClrTx/>
              <a:buSzTx/>
              <a:buFontTx/>
              <a:buNone/>
              <a:tabLst/>
            </a:pPr>
            <a:r>
              <a:rPr lang="en-US" altLang="zh-CN" sz="1050" dirty="0"/>
              <a:t>E: 3.5mm</a:t>
            </a:r>
          </a:p>
          <a:p>
            <a:pPr algn="ctr" defTabSz="821531" hangingPunct="0"/>
            <a:r>
              <a:rPr lang="en-US" altLang="zh-CN" sz="1050" dirty="0">
                <a:sym typeface="Helvetica Neue"/>
              </a:rPr>
              <a:t>D: 4.5mm</a:t>
            </a:r>
          </a:p>
          <a:p>
            <a:pPr algn="ctr" defTabSz="821531" hangingPunct="0"/>
            <a:r>
              <a:rPr lang="en-US" altLang="zh-CN" sz="1050" dirty="0"/>
              <a:t>e: 0.5mm</a:t>
            </a:r>
          </a:p>
          <a:p>
            <a:pPr algn="ctr" defTabSz="821531" hangingPunct="0"/>
            <a:r>
              <a:rPr lang="en-US" altLang="zh-CN" sz="1050" dirty="0"/>
              <a:t>e1:</a:t>
            </a:r>
            <a:r>
              <a:rPr lang="zh-CN" altLang="en-US" sz="1050" dirty="0"/>
              <a:t> </a:t>
            </a:r>
            <a:r>
              <a:rPr lang="en-US" altLang="zh-CN" sz="1050" dirty="0"/>
              <a:t>0.5mm </a:t>
            </a:r>
            <a:endParaRPr lang="en-US" altLang="zh-CN" sz="1050" dirty="0">
              <a:sym typeface="Helvetica Neue"/>
            </a:endParaRPr>
          </a:p>
        </p:txBody>
      </p:sp>
      <p:cxnSp>
        <p:nvCxnSpPr>
          <p:cNvPr id="6" name="原创设计师QQ598969553      _2">
            <a:extLst>
              <a:ext uri="{FF2B5EF4-FFF2-40B4-BE49-F238E27FC236}">
                <a16:creationId xmlns:a16="http://schemas.microsoft.com/office/drawing/2014/main" id="{E8D25E40-62B3-8756-D9A3-053F87D2F94F}"/>
              </a:ext>
            </a:extLst>
          </p:cNvPr>
          <p:cNvCxnSpPr>
            <a:cxnSpLocks/>
          </p:cNvCxnSpPr>
          <p:nvPr/>
        </p:nvCxnSpPr>
        <p:spPr>
          <a:xfrm>
            <a:off x="4445983" y="1396874"/>
            <a:ext cx="0" cy="2807815"/>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原创设计师QQ598969553      _2">
            <a:extLst>
              <a:ext uri="{FF2B5EF4-FFF2-40B4-BE49-F238E27FC236}">
                <a16:creationId xmlns:a16="http://schemas.microsoft.com/office/drawing/2014/main" id="{DA165653-599F-DFFF-000B-F4AB2B9FCF5A}"/>
              </a:ext>
            </a:extLst>
          </p:cNvPr>
          <p:cNvCxnSpPr>
            <a:cxnSpLocks/>
          </p:cNvCxnSpPr>
          <p:nvPr/>
        </p:nvCxnSpPr>
        <p:spPr>
          <a:xfrm flipH="1">
            <a:off x="4778568" y="2821945"/>
            <a:ext cx="3601974" cy="0"/>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5000">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500"/>
                                        <p:tgtEl>
                                          <p:spTgt spid="6"/>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lide(fromTo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原创设计师QQ598969553      _1">
            <a:extLst>
              <a:ext uri="{FF2B5EF4-FFF2-40B4-BE49-F238E27FC236}">
                <a16:creationId xmlns:a16="http://schemas.microsoft.com/office/drawing/2014/main" id="{6F8F6EF5-BFF1-ACAC-334D-7B518E9AD9F9}"/>
              </a:ext>
            </a:extLst>
          </p:cNvPr>
          <p:cNvSpPr/>
          <p:nvPr/>
        </p:nvSpPr>
        <p:spPr>
          <a:xfrm>
            <a:off x="3266498" y="2524510"/>
            <a:ext cx="661988" cy="190500"/>
          </a:xfrm>
          <a:prstGeom prst="rightArrow">
            <a:avLst>
              <a:gd name="adj1" fmla="val 19124"/>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36" name="原创设计师QQ598969553      _2">
            <a:extLst>
              <a:ext uri="{FF2B5EF4-FFF2-40B4-BE49-F238E27FC236}">
                <a16:creationId xmlns:a16="http://schemas.microsoft.com/office/drawing/2014/main" id="{762FB771-38D1-D869-B6EA-98600D6F6DF0}"/>
              </a:ext>
            </a:extLst>
          </p:cNvPr>
          <p:cNvSpPr/>
          <p:nvPr/>
        </p:nvSpPr>
        <p:spPr>
          <a:xfrm flipH="1">
            <a:off x="3266498" y="2310198"/>
            <a:ext cx="661988" cy="190500"/>
          </a:xfrm>
          <a:prstGeom prst="rightArrow">
            <a:avLst>
              <a:gd name="adj1" fmla="val 19124"/>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350"/>
          </a:p>
        </p:txBody>
      </p:sp>
      <p:sp>
        <p:nvSpPr>
          <p:cNvPr id="37" name="原创设计师QQ598969553      _3">
            <a:extLst>
              <a:ext uri="{FF2B5EF4-FFF2-40B4-BE49-F238E27FC236}">
                <a16:creationId xmlns:a16="http://schemas.microsoft.com/office/drawing/2014/main" id="{A5A7DED8-C229-EC31-4FEF-7463423C963C}"/>
              </a:ext>
            </a:extLst>
          </p:cNvPr>
          <p:cNvSpPr/>
          <p:nvPr/>
        </p:nvSpPr>
        <p:spPr>
          <a:xfrm>
            <a:off x="1082278" y="3756282"/>
            <a:ext cx="3119438" cy="646113"/>
          </a:xfrm>
          <a:prstGeom prst="rect">
            <a:avLst/>
          </a:prstGeom>
        </p:spPr>
        <p:txBody>
          <a:bodyPr>
            <a:spAutoFit/>
          </a:bodyPr>
          <a:lstStyle/>
          <a:p>
            <a:pPr eaLnBrk="1" hangingPunct="1"/>
            <a:r>
              <a:rPr lang="en-US" altLang="zh-CN" sz="900" dirty="0">
                <a:solidFill>
                  <a:srgbClr val="0D0D0D"/>
                </a:solidFill>
                <a:cs typeface="Open Sans Light" panose="020B0604020202020204" pitchFamily="34" charset="0"/>
              </a:rPr>
              <a:t>80 Balls BGA: </a:t>
            </a:r>
          </a:p>
          <a:p>
            <a:pPr eaLnBrk="1" hangingPunct="1"/>
            <a:r>
              <a:rPr lang="en-US" altLang="zh-CN" sz="900" dirty="0">
                <a:solidFill>
                  <a:srgbClr val="0D0D0D"/>
                </a:solidFill>
                <a:cs typeface="Open Sans Light" panose="020B0604020202020204" pitchFamily="34" charset="0"/>
              </a:rPr>
              <a:t>    x-direction 0.5mm pitch,  y-direction 0.4mm pitch.</a:t>
            </a:r>
          </a:p>
          <a:p>
            <a:pPr eaLnBrk="1" hangingPunct="1"/>
            <a:r>
              <a:rPr lang="en-US" altLang="zh-CN" sz="900" dirty="0">
                <a:solidFill>
                  <a:srgbClr val="0D0D0D"/>
                </a:solidFill>
                <a:cs typeface="Open Sans Light" panose="020B0604020202020204" pitchFamily="34" charset="0"/>
              </a:rPr>
              <a:t> </a:t>
            </a:r>
          </a:p>
          <a:p>
            <a:pPr eaLnBrk="1" hangingPunct="1"/>
            <a:r>
              <a:rPr lang="en-US" altLang="zh-CN" sz="900" dirty="0">
                <a:solidFill>
                  <a:srgbClr val="0D0D0D"/>
                </a:solidFill>
                <a:cs typeface="Open Sans Light" panose="020B0604020202020204" pitchFamily="34" charset="0"/>
              </a:rPr>
              <a:t>Body size is 6.2 x 4.5 mm</a:t>
            </a:r>
            <a:endParaRPr lang="ms-MY" altLang="zh-CN" sz="900" dirty="0">
              <a:solidFill>
                <a:srgbClr val="0D0D0D"/>
              </a:solidFill>
              <a:cs typeface="Open Sans Light" panose="020B0604020202020204" pitchFamily="34" charset="0"/>
            </a:endParaRPr>
          </a:p>
        </p:txBody>
      </p:sp>
      <p:sp>
        <p:nvSpPr>
          <p:cNvPr id="56" name="原创设计师QQ598969553      _20">
            <a:extLst>
              <a:ext uri="{FF2B5EF4-FFF2-40B4-BE49-F238E27FC236}">
                <a16:creationId xmlns:a16="http://schemas.microsoft.com/office/drawing/2014/main" id="{372BE4DF-2FE0-A846-F847-42BBA54FC50B}"/>
              </a:ext>
            </a:extLst>
          </p:cNvPr>
          <p:cNvSpPr/>
          <p:nvPr/>
        </p:nvSpPr>
        <p:spPr>
          <a:xfrm>
            <a:off x="3190298" y="1945073"/>
            <a:ext cx="949325" cy="307975"/>
          </a:xfrm>
          <a:prstGeom prst="rect">
            <a:avLst/>
          </a:prstGeom>
        </p:spPr>
        <p:txBody>
          <a:bodyPr>
            <a:spAutoFit/>
          </a:bodyPr>
          <a:lstStyle/>
          <a:p>
            <a:pPr defTabSz="685754" eaLnBrk="1" fontAlgn="auto" hangingPunct="1">
              <a:spcBef>
                <a:spcPts val="0"/>
              </a:spcBef>
              <a:spcAft>
                <a:spcPts val="0"/>
              </a:spcAft>
              <a:defRPr/>
            </a:pPr>
            <a:r>
              <a:rPr lang="en-US" sz="1400" dirty="0">
                <a:solidFill>
                  <a:schemeClr val="tx1">
                    <a:lumMod val="95000"/>
                    <a:lumOff val="5000"/>
                  </a:schemeClr>
                </a:solidFill>
                <a:latin typeface="Open Sans" pitchFamily="34" charset="0"/>
                <a:ea typeface="Open Sans" pitchFamily="34" charset="0"/>
                <a:cs typeface="Open Sans" pitchFamily="34" charset="0"/>
              </a:rPr>
              <a:t>Package</a:t>
            </a:r>
          </a:p>
        </p:txBody>
      </p:sp>
      <p:sp>
        <p:nvSpPr>
          <p:cNvPr id="19462" name="原创设计师QQ598969553      _21">
            <a:extLst>
              <a:ext uri="{FF2B5EF4-FFF2-40B4-BE49-F238E27FC236}">
                <a16:creationId xmlns:a16="http://schemas.microsoft.com/office/drawing/2014/main" id="{570F92BC-1C16-B200-3C81-FCB4F35D019A}"/>
              </a:ext>
            </a:extLst>
          </p:cNvPr>
          <p:cNvSpPr>
            <a:spLocks noChangeArrowheads="1"/>
          </p:cNvSpPr>
          <p:nvPr/>
        </p:nvSpPr>
        <p:spPr bwMode="auto">
          <a:xfrm>
            <a:off x="3226811" y="2724535"/>
            <a:ext cx="8429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1400">
                <a:solidFill>
                  <a:schemeClr val="accent1"/>
                </a:solidFill>
                <a:latin typeface="Open Sans" panose="020B0606030504020204" pitchFamily="34" charset="0"/>
                <a:cs typeface="Open Sans" panose="020B0606030504020204" pitchFamily="34" charset="0"/>
              </a:rPr>
              <a:t>Details</a:t>
            </a:r>
          </a:p>
        </p:txBody>
      </p:sp>
      <p:pic>
        <p:nvPicPr>
          <p:cNvPr id="19463" name="Picture 64" hidden="1">
            <a:extLst>
              <a:ext uri="{FF2B5EF4-FFF2-40B4-BE49-F238E27FC236}">
                <a16:creationId xmlns:a16="http://schemas.microsoft.com/office/drawing/2014/main" id="{48AA0299-BCFB-6BDF-436F-A4A3FFFD3E3E}"/>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图片 102">
            <a:extLst>
              <a:ext uri="{FF2B5EF4-FFF2-40B4-BE49-F238E27FC236}">
                <a16:creationId xmlns:a16="http://schemas.microsoft.com/office/drawing/2014/main" id="{FED15F20-0CBD-C3B5-EE10-DD1FCBD465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29906"/>
          <a:stretch>
            <a:fillRect/>
          </a:stretch>
        </p:blipFill>
        <p:spPr bwMode="auto">
          <a:xfrm>
            <a:off x="893366" y="1231642"/>
            <a:ext cx="19304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文本框 108">
            <a:extLst>
              <a:ext uri="{FF2B5EF4-FFF2-40B4-BE49-F238E27FC236}">
                <a16:creationId xmlns:a16="http://schemas.microsoft.com/office/drawing/2014/main" id="{8AC6CE87-58E9-69C9-93B9-78AFEE04CACA}"/>
              </a:ext>
            </a:extLst>
          </p:cNvPr>
          <p:cNvSpPr txBox="1">
            <a:spLocks noChangeArrowheads="1"/>
          </p:cNvSpPr>
          <p:nvPr/>
        </p:nvSpPr>
        <p:spPr bwMode="auto">
          <a:xfrm>
            <a:off x="630238" y="404813"/>
            <a:ext cx="64039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t>DSP Package information</a:t>
            </a:r>
            <a:endParaRPr lang="zh-CN" altLang="en-US" sz="2400" b="1" dirty="0"/>
          </a:p>
        </p:txBody>
      </p:sp>
      <p:pic>
        <p:nvPicPr>
          <p:cNvPr id="19466" name="图片 136">
            <a:extLst>
              <a:ext uri="{FF2B5EF4-FFF2-40B4-BE49-F238E27FC236}">
                <a16:creationId xmlns:a16="http://schemas.microsoft.com/office/drawing/2014/main" id="{E3DB90DC-9324-9FB8-3035-ACAE95212F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3159" y="1027715"/>
            <a:ext cx="3927475" cy="335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F81D4EBA-BA02-F933-4CB6-A08EBD232E76}"/>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1FC54109-7DC3-2D9D-21CB-E107569BCEF5}"/>
              </a:ext>
            </a:extLst>
          </p:cNvPr>
          <p:cNvSpPr>
            <a:spLocks noGrp="1"/>
          </p:cNvSpPr>
          <p:nvPr>
            <p:ph type="ftr" sz="quarter" idx="11"/>
          </p:nvPr>
        </p:nvSpPr>
        <p:spPr/>
        <p:txBody>
          <a:bodyPr/>
          <a:lstStyle/>
          <a:p>
            <a:pPr>
              <a:defRPr/>
            </a:pPr>
            <a:r>
              <a:rPr lang="en-US" altLang="zh-CN" dirty="0"/>
              <a:t>Shenzhen Soundec Technology Co., Ltd</a:t>
            </a:r>
            <a:endParaRPr lang="zh-CN" altLang="en-US" dirty="0"/>
          </a:p>
        </p:txBody>
      </p:sp>
      <p:sp>
        <p:nvSpPr>
          <p:cNvPr id="4" name="灯片编号占位符 3">
            <a:extLst>
              <a:ext uri="{FF2B5EF4-FFF2-40B4-BE49-F238E27FC236}">
                <a16:creationId xmlns:a16="http://schemas.microsoft.com/office/drawing/2014/main" id="{2EE70AF5-B79B-906C-333C-57A3FE8E5524}"/>
              </a:ext>
            </a:extLst>
          </p:cNvPr>
          <p:cNvSpPr>
            <a:spLocks noGrp="1"/>
          </p:cNvSpPr>
          <p:nvPr>
            <p:ph type="sldNum" sz="quarter" idx="12"/>
          </p:nvPr>
        </p:nvSpPr>
        <p:spPr/>
        <p:txBody>
          <a:bodyPr/>
          <a:lstStyle/>
          <a:p>
            <a:pPr>
              <a:defRPr/>
            </a:pPr>
            <a:fld id="{84543B02-B5C3-48B4-A10E-C9FED9D43D25}" type="slidenum">
              <a:rPr lang="zh-CN" altLang="en-US" smtClean="0"/>
              <a:pPr>
                <a:defRPr/>
              </a:pPr>
              <a:t>9</a:t>
            </a:fld>
            <a:endParaRPr lang="zh-CN" altLang="en-US" dirty="0"/>
          </a:p>
        </p:txBody>
      </p:sp>
    </p:spTree>
  </p:cSld>
  <p:clrMapOvr>
    <a:masterClrMapping/>
  </p:clrMapOvr>
  <p:transition advClick="0" advTm="5000">
    <p:cut/>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MH_CONTENTSID" val="423"/>
  <p:tag name="MH_SECTIONID" val="424,425,426,427,"/>
</p:tagLst>
</file>

<file path=ppt/theme/theme1.xml><?xml version="1.0" encoding="utf-8"?>
<a:theme xmlns:a="http://schemas.openxmlformats.org/drawingml/2006/main" name="Office 主题">
  <a:themeElements>
    <a:clrScheme name="经典红色">
      <a:dk1>
        <a:sysClr val="windowText" lastClr="000000"/>
      </a:dk1>
      <a:lt1>
        <a:sysClr val="window" lastClr="FFFFFF"/>
      </a:lt1>
      <a:dk2>
        <a:srgbClr val="44546A"/>
      </a:dk2>
      <a:lt2>
        <a:srgbClr val="E7E6E6"/>
      </a:lt2>
      <a:accent1>
        <a:srgbClr val="B71F22"/>
      </a:accent1>
      <a:accent2>
        <a:srgbClr val="252F32"/>
      </a:accent2>
      <a:accent3>
        <a:srgbClr val="B71F22"/>
      </a:accent3>
      <a:accent4>
        <a:srgbClr val="252F32"/>
      </a:accent4>
      <a:accent5>
        <a:srgbClr val="B71F22"/>
      </a:accent5>
      <a:accent6>
        <a:srgbClr val="252F32"/>
      </a:accent6>
      <a:hlink>
        <a:srgbClr val="0563C1"/>
      </a:hlink>
      <a:folHlink>
        <a:srgbClr val="954F72"/>
      </a:folHlink>
    </a:clrScheme>
    <a:fontScheme name="自定义 8">
      <a:majorFont>
        <a:latin typeface="华文细黑"/>
        <a:ea typeface="华文细黑"/>
        <a:cs typeface=""/>
      </a:majorFont>
      <a:minorFont>
        <a:latin typeface="华文细黑"/>
        <a:ea typeface="华文细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5766</TotalTime>
  <Words>1130</Words>
  <Application>Microsoft Office PowerPoint</Application>
  <PresentationFormat>全屏显示(16:9)</PresentationFormat>
  <Paragraphs>211</Paragraphs>
  <Slides>10</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Helvetica Neue</vt:lpstr>
      <vt:lpstr>华文细黑</vt:lpstr>
      <vt:lpstr>微软雅黑</vt:lpstr>
      <vt:lpstr>Arial</vt:lpstr>
      <vt:lpstr>Arial Narrow</vt:lpstr>
      <vt:lpstr>Calibri</vt:lpstr>
      <vt:lpstr>Impact</vt:lpstr>
      <vt:lpstr>Open Sans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Rong Bai</dc:creator>
  <cp:lastModifiedBy>Bai Rong</cp:lastModifiedBy>
  <cp:revision>599</cp:revision>
  <dcterms:created xsi:type="dcterms:W3CDTF">2015-04-07T15:42:54Z</dcterms:created>
  <dcterms:modified xsi:type="dcterms:W3CDTF">2023-02-21T13:09:45Z</dcterms:modified>
</cp:coreProperties>
</file>