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dreamer" initials="q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680" y="1279440"/>
            <a:ext cx="6140160" cy="345384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710280" y="4925160"/>
            <a:ext cx="5682600" cy="40294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4023720" y="9720720"/>
            <a:ext cx="3078000" cy="51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62657-2903-4ECB-9460-77CF3C8076D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62657-2903-4ECB-9460-77CF3C8076D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62657-2903-4ECB-9460-77CF3C8076D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62657-2903-4ECB-9460-77CF3C8076D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8255" y="115920"/>
            <a:ext cx="11232720" cy="793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zh-CN" altLang="en-US" sz="4400" b="0" spc="-1">
                <a:solidFill>
                  <a:srgbClr val="5B9BD5"/>
                </a:solidFill>
                <a:latin typeface="Calibri Light" panose="020F0302020204030204"/>
                <a:ea typeface="宋体" panose="02010600030101010101" pitchFamily="2" charset="-122"/>
                <a:sym typeface="+mn-ea"/>
              </a:rPr>
              <a:t>会议：音频方案</a:t>
            </a:r>
          </a:p>
        </p:txBody>
      </p:sp>
      <p:sp>
        <p:nvSpPr>
          <p:cNvPr id="2" name="矩形 1"/>
          <p:cNvSpPr/>
          <p:nvPr/>
        </p:nvSpPr>
        <p:spPr>
          <a:xfrm>
            <a:off x="3016" y="619"/>
            <a:ext cx="1957388" cy="518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/>
          <p:nvPr/>
        </p:nvSpPr>
        <p:spPr>
          <a:xfrm>
            <a:off x="467360" y="75255"/>
            <a:ext cx="16644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-1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解决方案</a:t>
            </a: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445" y="42545"/>
            <a:ext cx="936625" cy="314325"/>
          </a:xfrm>
          <a:prstGeom prst="rect">
            <a:avLst/>
          </a:prstGeom>
        </p:spPr>
      </p:pic>
      <p:sp>
        <p:nvSpPr>
          <p:cNvPr id="13" name="CustomShape 5"/>
          <p:cNvSpPr/>
          <p:nvPr/>
        </p:nvSpPr>
        <p:spPr>
          <a:xfrm>
            <a:off x="4532630" y="1781175"/>
            <a:ext cx="5528310" cy="4806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9120" tIns="34560" rIns="69120" bIns="34560"/>
          <a:lstStyle/>
          <a:p>
            <a:pPr marL="635" indent="0">
              <a:lnSpc>
                <a:spcPct val="15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r>
              <a:rPr lang="zh-CN" altLang="en-US" sz="1600" b="1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硬件规格</a:t>
            </a:r>
            <a:r>
              <a:rPr lang="en-US" sz="1600" b="1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1200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835" lvl="1" indent="0">
              <a:lnSpc>
                <a:spcPct val="16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endParaRPr lang="zh-CN" altLang="en-US" sz="1400" b="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35" indent="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1200" strike="noStrike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35" indent="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2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635" indent="0">
              <a:lnSpc>
                <a:spcPct val="15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endParaRPr lang="en-US" sz="12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18" name="CustomShape 5"/>
          <p:cNvSpPr/>
          <p:nvPr/>
        </p:nvSpPr>
        <p:spPr>
          <a:xfrm>
            <a:off x="4785995" y="2261870"/>
            <a:ext cx="3891280" cy="15449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9120" tIns="34560" rIns="69120" bIns="34560"/>
          <a:lstStyle/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</a:t>
            </a:r>
            <a:r>
              <a:rPr lang="en-US" altLang="zh-CN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2/4</a:t>
            </a: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麦</a:t>
            </a: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支持线性，麦间距</a:t>
            </a:r>
            <a:r>
              <a:rPr lang="en-US" altLang="zh-CN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20mm</a:t>
            </a: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30mm</a:t>
            </a: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35mm</a:t>
            </a: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40mm</a:t>
            </a:r>
            <a:endParaRPr lang="zh-CN" altLang="en-US" sz="1200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</a:t>
            </a:r>
            <a:r>
              <a:rPr lang="en-US" altLang="zh-CN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UAC</a:t>
            </a: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音频输出，支持</a:t>
            </a:r>
            <a:r>
              <a:rPr lang="en-US" altLang="zh-CN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3.5</a:t>
            </a: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口音频输出</a:t>
            </a:r>
            <a:endParaRPr lang="zh-CN" altLang="en-US" sz="1200" b="1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endParaRPr lang="zh-CN" altLang="en-US" sz="1200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indent="0">
              <a:lnSpc>
                <a:spcPct val="13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endParaRPr lang="en-US" sz="1200" b="0" strike="noStrike" spc="-1">
              <a:latin typeface="Arial" panose="020B0604020202020204"/>
            </a:endParaRPr>
          </a:p>
          <a:p>
            <a:pPr lvl="1" indent="0">
              <a:lnSpc>
                <a:spcPct val="13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endParaRPr lang="en-US" sz="1200" b="0" strike="noStrike" spc="-1">
              <a:latin typeface="Arial" panose="020B0604020202020204"/>
            </a:endParaRPr>
          </a:p>
          <a:p>
            <a:pPr lvl="1" indent="0">
              <a:lnSpc>
                <a:spcPct val="13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8651875" y="2245360"/>
            <a:ext cx="3406775" cy="11982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9120" tIns="34560" rIns="69120" bIns="34560"/>
          <a:lstStyle/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</a:t>
            </a:r>
            <a:r>
              <a:rPr lang="en-US" altLang="zh-CN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路回采</a:t>
            </a: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支持环形</a:t>
            </a: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支持串口和</a:t>
            </a:r>
            <a:r>
              <a:rPr lang="en-US" altLang="zh-CN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UAC OTA</a:t>
            </a: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升级</a:t>
            </a:r>
            <a:endParaRPr lang="zh-CN" altLang="en-US" sz="1200" b="1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endParaRPr lang="zh-CN" altLang="en-US" sz="1200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indent="0">
              <a:lnSpc>
                <a:spcPct val="13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endParaRPr lang="en-US" sz="1200" b="0" strike="noStrike" spc="-1">
              <a:latin typeface="Arial" panose="020B0604020202020204"/>
            </a:endParaRPr>
          </a:p>
          <a:p>
            <a:pPr lvl="1" indent="0">
              <a:lnSpc>
                <a:spcPct val="13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endParaRPr lang="en-US" sz="1200" b="0" strike="noStrike" spc="-1">
              <a:latin typeface="Arial" panose="020B0604020202020204"/>
            </a:endParaRPr>
          </a:p>
          <a:p>
            <a:pPr lvl="1" indent="0">
              <a:lnSpc>
                <a:spcPct val="13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4516120" y="3486785"/>
            <a:ext cx="5528310" cy="4806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9120" tIns="34560" rIns="69120" bIns="34560"/>
          <a:lstStyle/>
          <a:p>
            <a:pPr marL="635" indent="0">
              <a:lnSpc>
                <a:spcPct val="15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r>
              <a:rPr lang="zh-CN" altLang="en-US" sz="1600" b="1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软件规格</a:t>
            </a:r>
            <a:r>
              <a:rPr lang="en-US" sz="1600" b="1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1200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835" lvl="1" indent="0">
              <a:lnSpc>
                <a:spcPct val="16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endParaRPr lang="zh-CN" altLang="en-US" sz="1400" b="0" strike="noStrike" spc="-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35" indent="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1200" strike="noStrike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35" indent="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endParaRPr lang="zh-CN" altLang="en-US" sz="12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635" indent="0">
              <a:lnSpc>
                <a:spcPct val="15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endParaRPr lang="en-US" sz="12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26" name="CustomShape 5"/>
          <p:cNvSpPr/>
          <p:nvPr/>
        </p:nvSpPr>
        <p:spPr>
          <a:xfrm>
            <a:off x="4754880" y="4027170"/>
            <a:ext cx="1245870" cy="10934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9120" tIns="34560" rIns="69120" bIns="34560"/>
          <a:lstStyle/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远程拾音</a:t>
            </a: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回声消除</a:t>
            </a:r>
          </a:p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混响抑制</a:t>
            </a:r>
            <a:endParaRPr lang="zh-CN" altLang="en-US" sz="1200" b="1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endParaRPr lang="zh-CN" altLang="en-US" sz="1200" b="1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indent="0">
              <a:lnSpc>
                <a:spcPct val="13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endParaRPr lang="en-US" sz="1200" b="0" strike="noStrike" spc="-1">
              <a:latin typeface="Arial" panose="020B0604020202020204"/>
            </a:endParaRPr>
          </a:p>
          <a:p>
            <a:pPr lvl="1" indent="0">
              <a:lnSpc>
                <a:spcPct val="13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endParaRPr lang="en-US" sz="1200" b="0" strike="noStrike" spc="-1">
              <a:latin typeface="Arial" panose="020B0604020202020204"/>
            </a:endParaRPr>
          </a:p>
          <a:p>
            <a:pPr lvl="1" indent="0">
              <a:lnSpc>
                <a:spcPct val="13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27" name="CustomShape 5"/>
          <p:cNvSpPr/>
          <p:nvPr/>
        </p:nvSpPr>
        <p:spPr>
          <a:xfrm>
            <a:off x="6531610" y="4004310"/>
            <a:ext cx="1207135" cy="10934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9120" tIns="34560" rIns="69120" bIns="34560"/>
          <a:lstStyle/>
          <a:p>
            <a:pPr marL="285750" lvl="0" indent="-285750">
              <a:lnSpc>
                <a:spcPct val="170000"/>
              </a:lnSpc>
              <a:buClr>
                <a:srgbClr val="BF9000"/>
              </a:buClr>
              <a:buFont typeface="Wingdings" panose="05000000000000000000" pitchFamily="2" charset="2"/>
              <a:buChar char=""/>
            </a:pPr>
            <a:r>
              <a:rPr lang="zh-CN" altLang="en-US" sz="1200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AI降噪</a:t>
            </a:r>
            <a:endParaRPr lang="zh-CN" altLang="en-US" sz="1200" b="1" spc="-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 indent="0">
              <a:lnSpc>
                <a:spcPct val="13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endParaRPr lang="en-US" sz="1200" b="0" strike="noStrike" spc="-1">
              <a:latin typeface="Arial" panose="020B0604020202020204"/>
            </a:endParaRPr>
          </a:p>
          <a:p>
            <a:pPr lvl="1" indent="0">
              <a:lnSpc>
                <a:spcPct val="13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endParaRPr lang="en-US" sz="1200" b="0" strike="noStrike" spc="-1">
              <a:latin typeface="Arial" panose="020B0604020202020204"/>
            </a:endParaRPr>
          </a:p>
          <a:p>
            <a:pPr lvl="1" indent="0">
              <a:lnSpc>
                <a:spcPct val="130000"/>
              </a:lnSpc>
              <a:buClr>
                <a:srgbClr val="BF9000"/>
              </a:buClr>
              <a:buFont typeface="Wingdings" panose="05000000000000000000" pitchFamily="2" charset="2"/>
              <a:buNone/>
            </a:pP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33" name="CustomShape 2"/>
          <p:cNvSpPr/>
          <p:nvPr/>
        </p:nvSpPr>
        <p:spPr>
          <a:xfrm>
            <a:off x="2855520" y="981000"/>
            <a:ext cx="6696360" cy="537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1600" b="0" strike="noStrike" spc="-1">
                <a:solidFill>
                  <a:srgbClr val="2E75B6"/>
                </a:solidFill>
                <a:latin typeface="Arial" panose="020B0604020202020204"/>
                <a:ea typeface="宋体" panose="02010600030101010101" pitchFamily="2" charset="-122"/>
              </a:rPr>
              <a:t>高性价比会议通信麦克风阵列语音技术解决方案</a:t>
            </a:r>
          </a:p>
        </p:txBody>
      </p:sp>
      <p:sp>
        <p:nvSpPr>
          <p:cNvPr id="34" name="Line 3"/>
          <p:cNvSpPr/>
          <p:nvPr/>
        </p:nvSpPr>
        <p:spPr>
          <a:xfrm flipV="1">
            <a:off x="3433365" y="1398240"/>
            <a:ext cx="5760000" cy="100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" y="2136775"/>
            <a:ext cx="3277870" cy="2584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" y="989965"/>
            <a:ext cx="4557395" cy="2091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" y="3830320"/>
            <a:ext cx="4265930" cy="2427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7215" y="3362325"/>
            <a:ext cx="1419225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400" i="1"/>
              <a:t>图1.滤波器结构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83030" y="6400800"/>
            <a:ext cx="2482850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400" i="1"/>
              <a:t>图2.后置AI残差信号降噪结构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761990" y="1325880"/>
            <a:ext cx="61290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x-none" sz="1600" b="1" dirty="0">
                <a:ea typeface="宋体" panose="02010600030101010101" pitchFamily="2" charset="-122"/>
                <a:sym typeface="+mn-ea"/>
              </a:rPr>
              <a:t>回声消除</a:t>
            </a:r>
            <a:r>
              <a:rPr lang="x-none" altLang="zh-CN" sz="1600" b="1" dirty="0">
                <a:sym typeface="+mn-ea"/>
              </a:rPr>
              <a:t>：</a:t>
            </a:r>
            <a:endParaRPr lang="x-none" altLang="zh-CN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x-none" sz="1600" b="1" dirty="0">
                <a:ea typeface="宋体" panose="02010600030101010101" pitchFamily="2" charset="-122"/>
                <a:sym typeface="+mn-ea"/>
              </a:rPr>
              <a:t>解决问题：</a:t>
            </a:r>
            <a:r>
              <a:rPr lang="zh-CN" altLang="x-none" sz="1600" dirty="0">
                <a:ea typeface="宋体" panose="02010600030101010101" pitchFamily="2" charset="-122"/>
                <a:sym typeface="+mn-ea"/>
              </a:rPr>
              <a:t> 全双工语音通话</a:t>
            </a:r>
            <a:r>
              <a:rPr lang="x-none" altLang="zh-CN" sz="1600" dirty="0"/>
              <a:t> </a:t>
            </a:r>
          </a:p>
          <a:p>
            <a:pPr>
              <a:lnSpc>
                <a:spcPct val="150000"/>
              </a:lnSpc>
            </a:pPr>
            <a:r>
              <a:rPr lang="zh-CN" altLang="x-none" sz="1600" b="1" dirty="0">
                <a:ea typeface="宋体" panose="02010600030101010101" pitchFamily="2" charset="-122"/>
              </a:rPr>
              <a:t>产业进展：</a:t>
            </a:r>
            <a:r>
              <a:rPr lang="x-none" altLang="zh-CN" sz="1600" b="1" dirty="0"/>
              <a:t>  </a:t>
            </a:r>
            <a:r>
              <a:rPr lang="x-none" altLang="zh-CN" sz="1600" dirty="0"/>
              <a:t>传统算法对于非线性信号的估计大多局限在同一频率的非线性，对于更高频率的非线性通常很难估计，</a:t>
            </a:r>
            <a:r>
              <a:rPr lang="zh-CN" altLang="x-none" sz="1600" dirty="0">
                <a:ea typeface="宋体" panose="02010600030101010101" pitchFamily="2" charset="-122"/>
              </a:rPr>
              <a:t>目前产业最新的</a:t>
            </a:r>
            <a:r>
              <a:rPr lang="x-none" altLang="zh-CN" sz="1600" dirty="0"/>
              <a:t>回声消除算法</a:t>
            </a:r>
            <a:r>
              <a:rPr lang="zh-CN" altLang="x-none" sz="1600" dirty="0">
                <a:ea typeface="宋体" panose="02010600030101010101" pitchFamily="2" charset="-122"/>
              </a:rPr>
              <a:t>基于</a:t>
            </a:r>
            <a:r>
              <a:rPr lang="x-none" altLang="zh-CN" sz="1600" dirty="0"/>
              <a:t>后置AI残差信号消除模型，采用宽带的估计方法，相较传统的窄带算法能更精准的估计信号的非线性成分，剔除非线性的回声残差信号。</a:t>
            </a:r>
          </a:p>
          <a:p>
            <a:pPr>
              <a:lnSpc>
                <a:spcPct val="150000"/>
              </a:lnSpc>
            </a:pPr>
            <a:endParaRPr lang="x-none" altLang="zh-CN" sz="1600" dirty="0"/>
          </a:p>
          <a:p>
            <a:pPr>
              <a:lnSpc>
                <a:spcPct val="150000"/>
              </a:lnSpc>
            </a:pPr>
            <a:r>
              <a:rPr lang="x-none" altLang="zh-CN" sz="1600" dirty="0"/>
              <a:t>     </a:t>
            </a:r>
            <a:r>
              <a:rPr lang="zh-CN" altLang="x-none" sz="1600" dirty="0">
                <a:ea typeface="宋体" panose="02010600030101010101" pitchFamily="2" charset="-122"/>
              </a:rPr>
              <a:t>新方法优势：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x-none" sz="1600" dirty="0">
                <a:ea typeface="宋体" panose="02010600030101010101" pitchFamily="2" charset="-122"/>
              </a:rPr>
              <a:t>相比传统算法，对于喇叭、功放、腔体及结构设计容忍性更高；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x-none" sz="1600" dirty="0">
                <a:ea typeface="宋体" panose="02010600030101010101" pitchFamily="2" charset="-122"/>
              </a:rPr>
              <a:t>对于周边嘈杂或者混响环境，回声消除效果更好；</a:t>
            </a:r>
          </a:p>
          <a:p>
            <a:pPr>
              <a:lnSpc>
                <a:spcPct val="150000"/>
              </a:lnSpc>
            </a:pPr>
            <a:r>
              <a:rPr lang="zh-CN" altLang="x-none" sz="1600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" name="Line 7"/>
          <p:cNvSpPr/>
          <p:nvPr/>
        </p:nvSpPr>
        <p:spPr>
          <a:xfrm>
            <a:off x="5450758" y="1955497"/>
            <a:ext cx="378" cy="3600000"/>
          </a:xfrm>
          <a:prstGeom prst="line">
            <a:avLst/>
          </a:prstGeom>
          <a:ln w="936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TextShape 1"/>
          <p:cNvSpPr txBox="1"/>
          <p:nvPr/>
        </p:nvSpPr>
        <p:spPr>
          <a:xfrm>
            <a:off x="46990" y="116840"/>
            <a:ext cx="12089130" cy="79375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altLang="zh-CN" sz="4400" spc="-1">
                <a:solidFill>
                  <a:srgbClr val="5B9BD5"/>
                </a:solidFill>
                <a:latin typeface="Calibri Light" panose="020F0302020204030204"/>
                <a:sym typeface="+mn-ea"/>
              </a:rPr>
              <a:t> </a:t>
            </a:r>
            <a:r>
              <a:rPr lang="zh-CN" altLang="en-US" sz="4400" spc="-1">
                <a:solidFill>
                  <a:srgbClr val="5B9BD5"/>
                </a:solidFill>
                <a:latin typeface="Calibri Light" panose="020F0302020204030204"/>
                <a:ea typeface="宋体" panose="02010600030101010101" pitchFamily="2" charset="-122"/>
                <a:sym typeface="+mn-ea"/>
              </a:rPr>
              <a:t>会议：</a:t>
            </a:r>
            <a:r>
              <a:rPr lang="en-US" altLang="zh-CN" sz="4400" spc="-1">
                <a:solidFill>
                  <a:srgbClr val="5B9BD5"/>
                </a:solidFill>
                <a:latin typeface="Calibri Light" panose="020F0302020204030204"/>
                <a:sym typeface="+mn-ea"/>
              </a:rPr>
              <a:t> </a:t>
            </a:r>
            <a:r>
              <a:rPr lang="zh-CN" sz="4400" spc="-1">
                <a:solidFill>
                  <a:srgbClr val="5B9BD5"/>
                </a:solidFill>
                <a:latin typeface="Calibri Light" panose="020F0302020204030204"/>
                <a:sym typeface="+mn-ea"/>
              </a:rPr>
              <a:t>回声消除</a:t>
            </a:r>
            <a:endParaRPr lang="en-US" altLang="zh-CN" sz="4400" b="0" spc="-1">
              <a:solidFill>
                <a:srgbClr val="5B9BD5"/>
              </a:solidFill>
              <a:latin typeface="Calibri Light" panose="020F0302020204030204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16" y="619"/>
            <a:ext cx="1957388" cy="518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"/>
          <p:cNvSpPr txBox="1"/>
          <p:nvPr/>
        </p:nvSpPr>
        <p:spPr>
          <a:xfrm>
            <a:off x="467360" y="75255"/>
            <a:ext cx="16644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-1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解决方案</a:t>
            </a: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810" y="42545"/>
            <a:ext cx="936625" cy="3143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6990" y="116840"/>
            <a:ext cx="12089130" cy="79375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altLang="zh-CN" sz="4400" spc="-1">
                <a:solidFill>
                  <a:srgbClr val="5B9BD5"/>
                </a:solidFill>
                <a:latin typeface="Calibri Light" panose="020F0302020204030204"/>
                <a:sym typeface="+mn-ea"/>
              </a:rPr>
              <a:t>  </a:t>
            </a:r>
            <a:r>
              <a:rPr lang="zh-CN" altLang="en-US" sz="4400" spc="-1">
                <a:solidFill>
                  <a:srgbClr val="5B9BD5"/>
                </a:solidFill>
                <a:latin typeface="Calibri Light" panose="020F0302020204030204"/>
                <a:ea typeface="宋体" panose="02010600030101010101" pitchFamily="2" charset="-122"/>
                <a:sym typeface="+mn-ea"/>
              </a:rPr>
              <a:t>会议：</a:t>
            </a:r>
            <a:r>
              <a:rPr lang="zh-CN" sz="4400" spc="-1">
                <a:solidFill>
                  <a:srgbClr val="5B9BD5"/>
                </a:solidFill>
                <a:latin typeface="Calibri Light" panose="020F0302020204030204"/>
                <a:sym typeface="+mn-ea"/>
              </a:rPr>
              <a:t>回声消除</a:t>
            </a:r>
            <a:endParaRPr lang="x-none" altLang="zh-CN" sz="4400" b="0" spc="-1">
              <a:solidFill>
                <a:srgbClr val="5B9BD5"/>
              </a:solidFill>
              <a:latin typeface="Calibri Light" panose="020F0302020204030204"/>
              <a:sym typeface="+mn-ea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485140" y="910590"/>
          <a:ext cx="4729480" cy="4745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回声消除</a:t>
                      </a: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项次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性能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</a:t>
                      </a:r>
                      <a:r>
                        <a:rPr lang="zh-CN" altLang="en-US" sz="14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占用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14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MIPS</a:t>
                      </a:r>
                      <a:r>
                        <a:rPr lang="zh-CN" altLang="en-US" sz="14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RAM</a:t>
                      </a:r>
                      <a:r>
                        <a:rPr lang="zh-CN" altLang="en-US" sz="14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占用</a:t>
                      </a:r>
                      <a:r>
                        <a:rPr lang="en-US" altLang="zh-CN" sz="14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(M)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 rowSpan="4"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  <a:r>
                        <a:rPr lang="zh-CN" altLang="en-US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音量音量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单讲回声耦合损耗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≥56db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150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0.45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双讲场景回声泄露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≤5%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双讲场景语音衰减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≤15dB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信回比提升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≥40dbb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585">
                <a:tc rowSpan="5"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r>
                        <a:rPr lang="zh-CN" altLang="en-US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音量音量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1600" b="0" u="none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单讲回声耦合损耗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≥50dB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5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双讲场景回声泄露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≤8%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5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双讲场景语音衰减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≤25dB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7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信回比提升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≥40d</a:t>
                      </a:r>
                      <a:r>
                        <a:rPr lang="x-none" altLang="en-US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27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回声收敛时间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0" u="none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&lt;5s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图片 -2147482434" descr="回声消除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941070"/>
            <a:ext cx="6061075" cy="46482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1991995" y="5831205"/>
            <a:ext cx="1437005" cy="51371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x-none" altLang="zh-CN" b="0" i="1" spc="-1">
                <a:solidFill>
                  <a:schemeClr val="tx1"/>
                </a:solidFill>
                <a:latin typeface="Calibri Light" panose="020F0302020204030204"/>
              </a:rPr>
              <a:t>表1：回声消除性能指标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83880" y="5733415"/>
            <a:ext cx="1955165" cy="51371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x-none" altLang="zh-CN" b="0" i="1" spc="-1" dirty="0">
                <a:solidFill>
                  <a:schemeClr val="tx1"/>
                </a:solidFill>
                <a:latin typeface="Calibri Light" panose="020F0302020204030204"/>
              </a:rPr>
              <a:t>图1：回声消除效果</a:t>
            </a:r>
          </a:p>
        </p:txBody>
      </p:sp>
      <p:sp>
        <p:nvSpPr>
          <p:cNvPr id="5" name="矩形 4"/>
          <p:cNvSpPr/>
          <p:nvPr/>
        </p:nvSpPr>
        <p:spPr>
          <a:xfrm>
            <a:off x="3016" y="619"/>
            <a:ext cx="1957388" cy="518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467360" y="75255"/>
            <a:ext cx="16644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-1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解决方案</a:t>
            </a: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810" y="42545"/>
            <a:ext cx="9366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1471930"/>
            <a:ext cx="5142865" cy="2752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90345" y="1240790"/>
            <a:ext cx="1419225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400" i="1"/>
              <a:t>图1.混响示意图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" y="4403090"/>
            <a:ext cx="5311140" cy="1612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50" y="6195060"/>
            <a:ext cx="2428875" cy="381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878830" y="2084705"/>
            <a:ext cx="5596255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b="1" dirty="0"/>
              <a:t>混响抑制</a:t>
            </a:r>
            <a:r>
              <a:rPr lang="x-none" altLang="zh-CN" dirty="0"/>
              <a:t>：</a:t>
            </a:r>
            <a:endParaRPr lang="x-none" altLang="zh-CN" sz="1600" dirty="0"/>
          </a:p>
          <a:p>
            <a:pPr>
              <a:lnSpc>
                <a:spcPct val="130000"/>
              </a:lnSpc>
            </a:pPr>
            <a:endParaRPr lang="zh-CN" altLang="x-none" sz="1600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x-none" sz="1600" b="1" dirty="0">
                <a:ea typeface="宋体" panose="02010600030101010101" pitchFamily="2" charset="-122"/>
              </a:rPr>
              <a:t>解决问题：</a:t>
            </a:r>
            <a:r>
              <a:rPr lang="x-none" altLang="zh-CN" sz="1400" dirty="0"/>
              <a:t>反射声会使直达麦克风的人语音形成较长的拖尾现象，影响语音的听感，降低语音的可懂度</a:t>
            </a:r>
            <a:r>
              <a:rPr lang="zh-CN" altLang="x-none" sz="1400" dirty="0">
                <a:ea typeface="宋体" panose="02010600030101010101" pitchFamily="2" charset="-122"/>
              </a:rPr>
              <a:t>。</a:t>
            </a:r>
            <a:r>
              <a:rPr lang="x-none" altLang="zh-CN" sz="1400" dirty="0"/>
              <a:t>将混响语音从麦克风录取的语音中滤除，留下干净的直达信号。</a:t>
            </a:r>
          </a:p>
          <a:p>
            <a:pPr>
              <a:lnSpc>
                <a:spcPct val="130000"/>
              </a:lnSpc>
            </a:pPr>
            <a:endParaRPr lang="x-none" altLang="zh-CN" sz="1400" dirty="0"/>
          </a:p>
          <a:p>
            <a:pPr>
              <a:lnSpc>
                <a:spcPct val="130000"/>
              </a:lnSpc>
            </a:pPr>
            <a:r>
              <a:rPr lang="zh-CN" altLang="x-none" sz="1600" b="1" dirty="0">
                <a:ea typeface="宋体" panose="02010600030101010101" pitchFamily="2" charset="-122"/>
              </a:rPr>
              <a:t>产业进展：</a:t>
            </a:r>
            <a:r>
              <a:rPr lang="zh-CN" altLang="x-none" sz="1400" dirty="0">
                <a:ea typeface="宋体" panose="02010600030101010101" pitchFamily="2" charset="-122"/>
              </a:rPr>
              <a:t>目前基于深度学习模拟大量混响房间的语音数据，使用数据驱动训练模型能够很好的适配</a:t>
            </a:r>
            <a:r>
              <a:rPr lang="en-US" altLang="zh-CN" sz="1400" dirty="0">
                <a:ea typeface="宋体" panose="02010600030101010101" pitchFamily="2" charset="-122"/>
              </a:rPr>
              <a:t>RT60&lt;800ms</a:t>
            </a:r>
            <a:r>
              <a:rPr lang="zh-CN" altLang="en-US" sz="1400" dirty="0">
                <a:ea typeface="宋体" panose="02010600030101010101" pitchFamily="2" charset="-122"/>
              </a:rPr>
              <a:t>的混响办公室。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x-none" sz="1400" b="1" dirty="0">
                <a:ea typeface="宋体" panose="02010600030101010101" pitchFamily="2" charset="-122"/>
                <a:sym typeface="+mn-ea"/>
              </a:rPr>
              <a:t>方案优势：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x-none" sz="1400" dirty="0">
                <a:ea typeface="宋体" panose="02010600030101010101" pitchFamily="2" charset="-122"/>
              </a:rPr>
              <a:t>不同房间的适配性更好；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x-none" sz="1400" dirty="0">
                <a:ea typeface="宋体" panose="02010600030101010101" pitchFamily="2" charset="-122"/>
              </a:rPr>
              <a:t>效果更加鲁棒；</a:t>
            </a:r>
            <a:r>
              <a:rPr lang="x-none" altLang="zh-CN" sz="1400" dirty="0"/>
              <a:t>       </a:t>
            </a:r>
          </a:p>
        </p:txBody>
      </p:sp>
      <p:sp>
        <p:nvSpPr>
          <p:cNvPr id="16" name="Line 7"/>
          <p:cNvSpPr/>
          <p:nvPr/>
        </p:nvSpPr>
        <p:spPr>
          <a:xfrm>
            <a:off x="5450758" y="1955497"/>
            <a:ext cx="378" cy="3600000"/>
          </a:xfrm>
          <a:prstGeom prst="line">
            <a:avLst/>
          </a:prstGeom>
          <a:ln w="936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TextShape 1"/>
          <p:cNvSpPr txBox="1"/>
          <p:nvPr/>
        </p:nvSpPr>
        <p:spPr>
          <a:xfrm>
            <a:off x="48260" y="116205"/>
            <a:ext cx="12089130" cy="79375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altLang="zh-CN" sz="4400" spc="-1">
                <a:solidFill>
                  <a:srgbClr val="5B9BD5"/>
                </a:solidFill>
                <a:latin typeface="Calibri Light" panose="020F0302020204030204"/>
                <a:sym typeface="+mn-ea"/>
              </a:rPr>
              <a:t> </a:t>
            </a:r>
            <a:r>
              <a:rPr lang="zh-CN" altLang="en-US" sz="4400" spc="-1">
                <a:solidFill>
                  <a:srgbClr val="5B9BD5"/>
                </a:solidFill>
                <a:latin typeface="Calibri Light" panose="020F0302020204030204"/>
                <a:ea typeface="宋体" panose="02010600030101010101" pitchFamily="2" charset="-122"/>
                <a:sym typeface="+mn-ea"/>
              </a:rPr>
              <a:t>会议：</a:t>
            </a:r>
            <a:r>
              <a:rPr lang="en-US" altLang="zh-CN" sz="4400" spc="-1">
                <a:solidFill>
                  <a:srgbClr val="5B9BD5"/>
                </a:solidFill>
                <a:latin typeface="Calibri Light" panose="020F0302020204030204"/>
                <a:sym typeface="+mn-ea"/>
              </a:rPr>
              <a:t> </a:t>
            </a:r>
            <a:r>
              <a:rPr lang="zh-CN" sz="4400" spc="-1">
                <a:solidFill>
                  <a:srgbClr val="5B9BD5"/>
                </a:solidFill>
                <a:latin typeface="Calibri Light" panose="020F0302020204030204"/>
                <a:sym typeface="+mn-ea"/>
              </a:rPr>
              <a:t>混响抑制</a:t>
            </a:r>
            <a:endParaRPr lang="en-US" altLang="zh-CN" sz="4400" b="0" spc="-1">
              <a:solidFill>
                <a:srgbClr val="5B9BD5"/>
              </a:solidFill>
              <a:latin typeface="Calibri Light" panose="020F0302020204030204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16" y="619"/>
            <a:ext cx="1957388" cy="518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"/>
          <p:cNvSpPr txBox="1"/>
          <p:nvPr/>
        </p:nvSpPr>
        <p:spPr>
          <a:xfrm>
            <a:off x="467360" y="75255"/>
            <a:ext cx="16644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-1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解决方案</a:t>
            </a: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9810" y="42545"/>
            <a:ext cx="936625" cy="3143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6990" y="116840"/>
            <a:ext cx="12089130" cy="79375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altLang="zh-CN" sz="4400" spc="-1">
                <a:solidFill>
                  <a:srgbClr val="5B9BD5"/>
                </a:solidFill>
                <a:latin typeface="Calibri Light" panose="020F0302020204030204"/>
                <a:sym typeface="+mn-ea"/>
              </a:rPr>
              <a:t>  </a:t>
            </a:r>
            <a:r>
              <a:rPr lang="zh-CN" altLang="en-US" sz="4400" spc="-1">
                <a:solidFill>
                  <a:srgbClr val="5B9BD5"/>
                </a:solidFill>
                <a:latin typeface="Calibri Light" panose="020F0302020204030204"/>
                <a:ea typeface="宋体" panose="02010600030101010101" pitchFamily="2" charset="-122"/>
                <a:sym typeface="+mn-ea"/>
              </a:rPr>
              <a:t>会议：</a:t>
            </a:r>
            <a:r>
              <a:rPr lang="x-none" altLang="en-US" sz="4400" spc="-1">
                <a:solidFill>
                  <a:srgbClr val="5B9BD5"/>
                </a:solidFill>
                <a:latin typeface="Calibri Light" panose="020F0302020204030204"/>
                <a:sym typeface="+mn-ea"/>
              </a:rPr>
              <a:t>混响抑制</a:t>
            </a:r>
            <a:endParaRPr lang="x-none" altLang="zh-CN" sz="4400" b="0" spc="-1">
              <a:solidFill>
                <a:srgbClr val="5B9BD5"/>
              </a:solidFill>
              <a:latin typeface="Calibri Light" panose="020F0302020204030204"/>
              <a:sym typeface="+mn-ea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407670" y="1090930"/>
          <a:ext cx="5181600" cy="436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78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混响抑制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项次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性能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</a:t>
                      </a:r>
                      <a:r>
                        <a:rPr lang="zh-CN" altLang="en-US" sz="12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占用</a:t>
                      </a: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(MIPS)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RAM</a:t>
                      </a:r>
                      <a:r>
                        <a:rPr lang="zh-CN" altLang="en-US" sz="12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占用</a:t>
                      </a: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(M)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 rowSpan="4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RT60&lt;0.8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信混比提升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&gt;12db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210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0.63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1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单讲回声耦合损耗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≥56db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1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双讲场景回声泄露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≤7%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双讲场景语音衰减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≤15dB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355">
                <a:tc rowSpan="4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RT60&gt;0.8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信混比提升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&gt;10db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240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0.75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9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单讲回声耦合损耗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≥48dB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7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双讲场景回声泄露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≤10%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双讲场景语音衰减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≤28dB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图片 -2147482433" descr="去混响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70" y="1418590"/>
            <a:ext cx="5906135" cy="23653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1991995" y="5831205"/>
            <a:ext cx="1437005" cy="51371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x-none" altLang="zh-CN" b="0" i="1" spc="-1">
                <a:solidFill>
                  <a:schemeClr val="tx1"/>
                </a:solidFill>
                <a:latin typeface="Calibri Light" panose="020F0302020204030204"/>
              </a:rPr>
              <a:t>表1：混响抑制性能指标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68615" y="4154805"/>
            <a:ext cx="1955165" cy="51371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x-none" altLang="zh-CN" b="0" i="1" spc="-1">
                <a:solidFill>
                  <a:schemeClr val="tx1"/>
                </a:solidFill>
                <a:latin typeface="Calibri Light" panose="020F0302020204030204"/>
              </a:rPr>
              <a:t>图1：混响抑制效果图</a:t>
            </a:r>
          </a:p>
        </p:txBody>
      </p:sp>
      <p:sp>
        <p:nvSpPr>
          <p:cNvPr id="5" name="矩形 4"/>
          <p:cNvSpPr/>
          <p:nvPr/>
        </p:nvSpPr>
        <p:spPr>
          <a:xfrm>
            <a:off x="3016" y="619"/>
            <a:ext cx="1957388" cy="518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467360" y="75255"/>
            <a:ext cx="16644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-1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解决方案</a:t>
            </a: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810" y="42545"/>
            <a:ext cx="9366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5" y="945515"/>
            <a:ext cx="4752975" cy="2259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65" y="3745865"/>
            <a:ext cx="4665345" cy="25463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47215" y="3372485"/>
            <a:ext cx="1593850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400" i="1"/>
              <a:t>图1.AI降噪流程图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83030" y="6400800"/>
            <a:ext cx="1771650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400" i="1"/>
              <a:t>图2.AI降噪网络结构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50585" y="1797685"/>
            <a:ext cx="5596255" cy="480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x-none" b="1" dirty="0"/>
              <a:t>AI</a:t>
            </a:r>
            <a:r>
              <a:rPr lang="zh-CN" altLang="en-US" b="1" dirty="0">
                <a:ea typeface="宋体" panose="02010600030101010101" pitchFamily="2" charset="-122"/>
              </a:rPr>
              <a:t>降噪</a:t>
            </a:r>
            <a:r>
              <a:rPr lang="x-none" altLang="zh-CN" dirty="0"/>
              <a:t>：</a:t>
            </a:r>
            <a:endParaRPr lang="x-none" altLang="zh-CN" sz="1600" dirty="0"/>
          </a:p>
          <a:p>
            <a:pPr>
              <a:lnSpc>
                <a:spcPct val="130000"/>
              </a:lnSpc>
            </a:pPr>
            <a:endParaRPr lang="zh-CN" altLang="x-none" sz="1600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x-none" sz="1600" b="1" dirty="0">
                <a:ea typeface="宋体" panose="02010600030101010101" pitchFamily="2" charset="-122"/>
              </a:rPr>
              <a:t>解决问题：</a:t>
            </a:r>
            <a:r>
              <a:rPr lang="zh-CN" altLang="x-none" sz="1400" dirty="0">
                <a:ea typeface="宋体" panose="02010600030101010101" pitchFamily="2" charset="-122"/>
              </a:rPr>
              <a:t>抑制会议场景中的各类噪声，如：风扇、空调等稳态噪声；键盘、关门、拖椅子等非稳态噪声，在多个会议室开会时，抑制噪声，保证高清的语音通话。</a:t>
            </a:r>
            <a:endParaRPr lang="x-none" altLang="zh-CN" sz="1400" dirty="0"/>
          </a:p>
          <a:p>
            <a:pPr>
              <a:lnSpc>
                <a:spcPct val="130000"/>
              </a:lnSpc>
            </a:pPr>
            <a:endParaRPr lang="x-none" altLang="zh-CN" sz="1400" dirty="0"/>
          </a:p>
          <a:p>
            <a:pPr>
              <a:lnSpc>
                <a:spcPct val="130000"/>
              </a:lnSpc>
            </a:pPr>
            <a:r>
              <a:rPr lang="zh-CN" altLang="x-none" sz="1600" b="1" dirty="0">
                <a:ea typeface="宋体" panose="02010600030101010101" pitchFamily="2" charset="-122"/>
              </a:rPr>
              <a:t>产业进展：</a:t>
            </a:r>
            <a:r>
              <a:rPr lang="zh-CN" altLang="x-none" sz="1400" dirty="0">
                <a:ea typeface="宋体" panose="02010600030101010101" pitchFamily="2" charset="-122"/>
              </a:rPr>
              <a:t>基于</a:t>
            </a:r>
            <a:r>
              <a:rPr lang="x-none" altLang="zh-CN" sz="1400" dirty="0">
                <a:sym typeface="+mn-ea"/>
              </a:rPr>
              <a:t>人耳掩蔽效应，其对于语音的相位并不敏感，</a:t>
            </a:r>
            <a:r>
              <a:rPr lang="zh-CN" altLang="x-none" sz="1400" dirty="0">
                <a:ea typeface="宋体" panose="02010600030101010101" pitchFamily="2" charset="-122"/>
                <a:sym typeface="+mn-ea"/>
              </a:rPr>
              <a:t>使用大量数据训练学习噪声的分布，进一步使用带有上下文的声学神经网络自适应噪声场景，</a:t>
            </a:r>
            <a:r>
              <a:rPr lang="x-none" altLang="zh-CN" sz="1400" dirty="0">
                <a:sym typeface="+mn-ea"/>
              </a:rPr>
              <a:t>使用语音基频信息做梳状滤波，剔除杂音，使语音更加清晰</a:t>
            </a:r>
            <a:r>
              <a:rPr lang="zh-CN" altLang="x-none" sz="1400" dirty="0">
                <a:ea typeface="宋体" panose="02010600030101010101" pitchFamily="2" charset="-122"/>
                <a:sym typeface="+mn-ea"/>
              </a:rPr>
              <a:t>。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x-none" sz="1600" b="1" dirty="0">
                <a:ea typeface="宋体" panose="02010600030101010101" pitchFamily="2" charset="-122"/>
                <a:sym typeface="+mn-ea"/>
              </a:rPr>
              <a:t>方案优势：</a:t>
            </a:r>
            <a:endParaRPr lang="zh-CN" altLang="x-none" sz="1400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x-none" sz="1400" dirty="0">
                <a:ea typeface="宋体" panose="02010600030101010101" pitchFamily="2" charset="-122"/>
              </a:rPr>
              <a:t>效果鲁棒；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x-none" sz="1400" dirty="0">
                <a:ea typeface="宋体" panose="02010600030101010101" pitchFamily="2" charset="-122"/>
              </a:rPr>
              <a:t>对稳态噪声抑制非常干净；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x-none" sz="1400" dirty="0">
                <a:ea typeface="宋体" panose="02010600030101010101" pitchFamily="2" charset="-122"/>
              </a:rPr>
              <a:t>对非稳态噪声在没有语音段抑制的也非常干净，在语音段也能有效抑制噪声；</a:t>
            </a:r>
            <a:r>
              <a:rPr lang="x-none" altLang="zh-CN" sz="1400" dirty="0"/>
              <a:t>       </a:t>
            </a:r>
          </a:p>
        </p:txBody>
      </p:sp>
      <p:sp>
        <p:nvSpPr>
          <p:cNvPr id="16" name="Line 7"/>
          <p:cNvSpPr/>
          <p:nvPr/>
        </p:nvSpPr>
        <p:spPr>
          <a:xfrm>
            <a:off x="5450758" y="1955497"/>
            <a:ext cx="378" cy="3600000"/>
          </a:xfrm>
          <a:prstGeom prst="line">
            <a:avLst/>
          </a:prstGeom>
          <a:ln w="936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TextShape 1"/>
          <p:cNvSpPr txBox="1"/>
          <p:nvPr/>
        </p:nvSpPr>
        <p:spPr>
          <a:xfrm>
            <a:off x="48260" y="116205"/>
            <a:ext cx="12089130" cy="79375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altLang="zh-CN" sz="4400" spc="-1">
                <a:solidFill>
                  <a:srgbClr val="5B9BD5"/>
                </a:solidFill>
                <a:latin typeface="Calibri Light" panose="020F0302020204030204"/>
                <a:sym typeface="+mn-ea"/>
              </a:rPr>
              <a:t>  </a:t>
            </a:r>
            <a:r>
              <a:rPr lang="zh-CN" altLang="en-US" sz="4400" spc="-1">
                <a:solidFill>
                  <a:srgbClr val="5B9BD5"/>
                </a:solidFill>
                <a:latin typeface="Calibri Light" panose="020F0302020204030204"/>
                <a:ea typeface="宋体" panose="02010600030101010101" pitchFamily="2" charset="-122"/>
                <a:sym typeface="+mn-ea"/>
              </a:rPr>
              <a:t>会议：</a:t>
            </a:r>
            <a:r>
              <a:rPr lang="en-US" altLang="zh-CN" sz="4400" spc="-1">
                <a:solidFill>
                  <a:srgbClr val="5B9BD5"/>
                </a:solidFill>
                <a:latin typeface="Calibri Light" panose="020F0302020204030204"/>
                <a:sym typeface="+mn-ea"/>
              </a:rPr>
              <a:t>AI</a:t>
            </a:r>
            <a:r>
              <a:rPr lang="zh-CN" altLang="en-US" sz="4400" spc="-1">
                <a:solidFill>
                  <a:srgbClr val="5B9BD5"/>
                </a:solidFill>
                <a:latin typeface="Calibri Light" panose="020F0302020204030204"/>
                <a:ea typeface="宋体" panose="02010600030101010101" pitchFamily="2" charset="-122"/>
                <a:sym typeface="+mn-ea"/>
              </a:rPr>
              <a:t>降噪</a:t>
            </a:r>
            <a:endParaRPr lang="zh-CN" altLang="en-US" sz="4400" b="0" spc="-1">
              <a:solidFill>
                <a:srgbClr val="5B9BD5"/>
              </a:solidFill>
              <a:latin typeface="Calibri Light" panose="020F0302020204030204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16" y="619"/>
            <a:ext cx="1957388" cy="518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467360" y="75255"/>
            <a:ext cx="16644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-1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解决方案</a:t>
            </a: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810" y="42545"/>
            <a:ext cx="936625" cy="3143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8260" y="116205"/>
            <a:ext cx="12089130" cy="79375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altLang="zh-CN" sz="4400" spc="-1">
                <a:solidFill>
                  <a:srgbClr val="5B9BD5"/>
                </a:solidFill>
                <a:latin typeface="Calibri Light" panose="020F0302020204030204"/>
                <a:sym typeface="+mn-ea"/>
              </a:rPr>
              <a:t> </a:t>
            </a:r>
            <a:r>
              <a:rPr lang="zh-CN" altLang="en-US" sz="4400" spc="-1">
                <a:solidFill>
                  <a:srgbClr val="5B9BD5"/>
                </a:solidFill>
                <a:latin typeface="Calibri Light" panose="020F0302020204030204"/>
                <a:ea typeface="宋体" panose="02010600030101010101" pitchFamily="2" charset="-122"/>
                <a:sym typeface="+mn-ea"/>
              </a:rPr>
              <a:t>会议：</a:t>
            </a:r>
            <a:r>
              <a:rPr lang="x-none" altLang="en-US" sz="4400" spc="-1">
                <a:solidFill>
                  <a:srgbClr val="5B9BD5"/>
                </a:solidFill>
                <a:latin typeface="Calibri Light" panose="020F0302020204030204"/>
                <a:sym typeface="+mn-ea"/>
              </a:rPr>
              <a:t>AI降噪</a:t>
            </a:r>
            <a:endParaRPr lang="x-none" altLang="en-US" sz="4400" b="0" spc="-1">
              <a:solidFill>
                <a:srgbClr val="5B9BD5"/>
              </a:solidFill>
              <a:latin typeface="Calibri Light" panose="020F0302020204030204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265430" y="1200150"/>
          <a:ext cx="4906645" cy="2275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噪声抑制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性能</a:t>
                      </a:r>
                      <a:r>
                        <a:rPr lang="en-US" altLang="zh-CN" sz="1200" b="0" u="none"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(SNR)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</a:t>
                      </a:r>
                      <a:r>
                        <a:rPr lang="zh-CN" altLang="en-US" sz="1200" b="0" u="none"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占用（</a:t>
                      </a:r>
                      <a:r>
                        <a:rPr lang="en-US" altLang="zh-CN" sz="1200" b="0" u="none"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MIPS</a:t>
                      </a:r>
                      <a:r>
                        <a:rPr lang="zh-CN" altLang="en-US" sz="1200" b="0" u="none"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RAM</a:t>
                      </a:r>
                      <a:r>
                        <a:rPr lang="zh-CN" altLang="en-US" sz="1200" b="0" u="none"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占用</a:t>
                      </a:r>
                      <a:r>
                        <a:rPr lang="en-US" altLang="zh-CN" sz="1200" b="0" u="none">
                          <a:highlight>
                            <a:srgbClr val="8DB3E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(M)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稳态噪声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信噪比提升</a:t>
                      </a: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&gt;35db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0.29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非稳态噪声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信噪比提升</a:t>
                      </a: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&gt;30db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36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0.33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噪声收敛时间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&lt;200ms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sz="12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图片 -2147482437" descr="稳态噪声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55" y="1196975"/>
            <a:ext cx="5745480" cy="236347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" name="图片 -2147482436" descr="稳态噪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715" y="3504565"/>
            <a:ext cx="6177915" cy="222059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文本框 3"/>
          <p:cNvSpPr txBox="1"/>
          <p:nvPr/>
        </p:nvSpPr>
        <p:spPr>
          <a:xfrm>
            <a:off x="1775460" y="3501390"/>
            <a:ext cx="1437005" cy="43370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x-none" altLang="zh-CN" sz="1400" b="0" i="1" spc="-1">
                <a:solidFill>
                  <a:schemeClr val="tx1"/>
                </a:solidFill>
                <a:latin typeface="Calibri Light" panose="020F0302020204030204"/>
              </a:rPr>
              <a:t>表1：AI降噪性能指标</a:t>
            </a:r>
          </a:p>
        </p:txBody>
      </p:sp>
      <p:sp>
        <p:nvSpPr>
          <p:cNvPr id="5" name="矩形 4"/>
          <p:cNvSpPr/>
          <p:nvPr/>
        </p:nvSpPr>
        <p:spPr>
          <a:xfrm>
            <a:off x="11496675" y="2853055"/>
            <a:ext cx="432435" cy="3672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07935" y="5949315"/>
            <a:ext cx="1437005" cy="43370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x-none" altLang="zh-CN" sz="1400" b="0" i="1" spc="-1">
                <a:solidFill>
                  <a:schemeClr val="tx1"/>
                </a:solidFill>
                <a:latin typeface="Calibri Light" panose="020F0302020204030204"/>
              </a:rPr>
              <a:t>图2：算法处理稳态噪声效果图</a:t>
            </a:r>
          </a:p>
        </p:txBody>
      </p:sp>
      <p:pic>
        <p:nvPicPr>
          <p:cNvPr id="7" name="图片 -2147482435" descr="非稳态噪声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0" y="3934460"/>
            <a:ext cx="4902200" cy="176403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文本框 7"/>
          <p:cNvSpPr txBox="1"/>
          <p:nvPr/>
        </p:nvSpPr>
        <p:spPr>
          <a:xfrm>
            <a:off x="1487170" y="5877560"/>
            <a:ext cx="1437005" cy="43370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x-none" altLang="zh-CN" sz="1400" b="0" i="1" spc="-1">
                <a:solidFill>
                  <a:schemeClr val="tx1"/>
                </a:solidFill>
                <a:latin typeface="Calibri Light" panose="020F0302020204030204"/>
              </a:rPr>
              <a:t>图1：算法处理非稳态噪声效果图</a:t>
            </a:r>
          </a:p>
        </p:txBody>
      </p:sp>
      <p:sp>
        <p:nvSpPr>
          <p:cNvPr id="9" name="矩形 8"/>
          <p:cNvSpPr/>
          <p:nvPr/>
        </p:nvSpPr>
        <p:spPr>
          <a:xfrm>
            <a:off x="3016" y="619"/>
            <a:ext cx="1957388" cy="518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"/>
          <p:cNvSpPr txBox="1"/>
          <p:nvPr/>
        </p:nvSpPr>
        <p:spPr>
          <a:xfrm>
            <a:off x="467360" y="75255"/>
            <a:ext cx="16644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-1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解决方案</a:t>
            </a:r>
          </a:p>
        </p:txBody>
      </p:sp>
      <p:pic>
        <p:nvPicPr>
          <p:cNvPr id="11" name="图片 10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810" y="42545"/>
            <a:ext cx="9366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5" y="820420"/>
            <a:ext cx="5038725" cy="2618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10" y="3970655"/>
            <a:ext cx="4761230" cy="22980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47215" y="3372485"/>
            <a:ext cx="1661795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400" i="1"/>
              <a:t>图1.WPD算法流程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05865" y="6421755"/>
            <a:ext cx="2766695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1400" i="1"/>
              <a:t>图2.远场拾音Mask信息使用情况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567045" y="1370330"/>
            <a:ext cx="5596255" cy="396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ea typeface="宋体" panose="02010600030101010101" pitchFamily="2" charset="-122"/>
              </a:rPr>
              <a:t>远程拾音</a:t>
            </a:r>
            <a:r>
              <a:rPr lang="x-none" altLang="zh-CN"/>
              <a:t>：</a:t>
            </a:r>
            <a:endParaRPr lang="x-none" altLang="zh-CN" sz="1600"/>
          </a:p>
          <a:p>
            <a:pPr>
              <a:lnSpc>
                <a:spcPct val="130000"/>
              </a:lnSpc>
            </a:pPr>
            <a:endParaRPr lang="zh-CN" altLang="x-none" sz="1600" b="1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x-none" sz="1600" b="1">
                <a:ea typeface="宋体" panose="02010600030101010101" pitchFamily="2" charset="-122"/>
              </a:rPr>
              <a:t>解决问题：</a:t>
            </a:r>
            <a:r>
              <a:rPr lang="zh-CN" altLang="x-none" sz="1600">
                <a:ea typeface="宋体" panose="02010600030101010101" pitchFamily="2" charset="-122"/>
              </a:rPr>
              <a:t>保证远距离拾音和双讲；</a:t>
            </a:r>
            <a:endParaRPr lang="x-none" altLang="zh-CN" sz="1400"/>
          </a:p>
          <a:p>
            <a:pPr>
              <a:lnSpc>
                <a:spcPct val="130000"/>
              </a:lnSpc>
            </a:pPr>
            <a:endParaRPr lang="x-none" altLang="zh-CN" sz="1400"/>
          </a:p>
          <a:p>
            <a:pPr>
              <a:lnSpc>
                <a:spcPct val="130000"/>
              </a:lnSpc>
            </a:pPr>
            <a:r>
              <a:rPr lang="zh-CN" altLang="x-none" sz="1600" b="1">
                <a:ea typeface="宋体" panose="02010600030101010101" pitchFamily="2" charset="-122"/>
              </a:rPr>
              <a:t>产业进展：</a:t>
            </a:r>
            <a:r>
              <a:rPr lang="x-none" altLang="zh-CN" sz="1400">
                <a:sym typeface="+mn-ea"/>
              </a:rPr>
              <a:t>远程拾音算法</a:t>
            </a:r>
            <a:r>
              <a:rPr lang="zh-CN" altLang="x-none" sz="1400">
                <a:ea typeface="宋体" panose="02010600030101010101" pitchFamily="2" charset="-122"/>
                <a:sym typeface="+mn-ea"/>
              </a:rPr>
              <a:t>主要是基于</a:t>
            </a:r>
            <a:r>
              <a:rPr lang="en-US" altLang="zh-CN" sz="1400">
                <a:ea typeface="宋体" panose="02010600030101010101" pitchFamily="2" charset="-122"/>
                <a:sym typeface="+mn-ea"/>
              </a:rPr>
              <a:t>WPD</a:t>
            </a:r>
            <a:r>
              <a:rPr lang="zh-CN" altLang="en-US" sz="1400">
                <a:ea typeface="宋体" panose="02010600030101010101" pitchFamily="2" charset="-122"/>
                <a:sym typeface="+mn-ea"/>
              </a:rPr>
              <a:t>算法，</a:t>
            </a:r>
            <a:r>
              <a:rPr lang="x-none" altLang="zh-CN" sz="1400">
                <a:sym typeface="+mn-ea"/>
              </a:rPr>
              <a:t>配合去混响算法共同优化 ，</a:t>
            </a:r>
            <a:r>
              <a:rPr lang="zh-CN" altLang="x-none" sz="1400">
                <a:ea typeface="宋体" panose="02010600030101010101" pitchFamily="2" charset="-122"/>
                <a:sym typeface="+mn-ea"/>
              </a:rPr>
              <a:t>通过去混响得到直达语音</a:t>
            </a:r>
            <a:r>
              <a:rPr lang="x-none" altLang="zh-CN" sz="1400">
                <a:sym typeface="+mn-ea"/>
              </a:rPr>
              <a:t>并对直达语音进行beamforming处理</a:t>
            </a:r>
            <a:r>
              <a:rPr lang="zh-CN" altLang="x-none" sz="1400">
                <a:ea typeface="宋体" panose="02010600030101010101" pitchFamily="2" charset="-122"/>
                <a:sym typeface="+mn-ea"/>
              </a:rPr>
              <a:t>得到远距离干净语音。</a:t>
            </a:r>
            <a:r>
              <a:rPr lang="x-none" altLang="zh-CN" sz="1400">
                <a:sym typeface="+mn-ea"/>
              </a:rPr>
              <a:t>单纯的wpd算法对直达语音的降噪没有很好的效果，</a:t>
            </a:r>
            <a:r>
              <a:rPr lang="zh-CN" altLang="x-none" sz="1400">
                <a:ea typeface="宋体" panose="02010600030101010101" pitchFamily="2" charset="-122"/>
                <a:sym typeface="+mn-ea"/>
              </a:rPr>
              <a:t>我们结合语音</a:t>
            </a:r>
            <a:r>
              <a:rPr lang="x-none" altLang="zh-CN" sz="1400">
                <a:sym typeface="+mn-ea"/>
              </a:rPr>
              <a:t>mask神经网络，区分噪声和语音，计算得到目标语音的能量期望后，</a:t>
            </a:r>
            <a:r>
              <a:rPr lang="zh-CN" altLang="x-none" sz="1400">
                <a:ea typeface="宋体" panose="02010600030101010101" pitchFamily="2" charset="-122"/>
                <a:sym typeface="+mn-ea"/>
              </a:rPr>
              <a:t>使远程语音更加清晰；</a:t>
            </a:r>
            <a:endParaRPr lang="zh-CN" altLang="en-US" sz="140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140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x-none" sz="1600" b="1">
                <a:ea typeface="宋体" panose="02010600030101010101" pitchFamily="2" charset="-122"/>
                <a:sym typeface="+mn-ea"/>
              </a:rPr>
              <a:t>方案优势：</a:t>
            </a:r>
            <a:endParaRPr lang="zh-CN" altLang="x-none" sz="140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x-none" sz="1400">
                <a:ea typeface="宋体" panose="02010600030101010101" pitchFamily="2" charset="-122"/>
              </a:rPr>
              <a:t>效果鲁棒；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x-none" sz="1400">
                <a:ea typeface="宋体" panose="02010600030101010101" pitchFamily="2" charset="-122"/>
              </a:rPr>
              <a:t>拾音距离远、可懂度高；</a:t>
            </a:r>
            <a:r>
              <a:rPr lang="x-none" altLang="zh-CN" sz="1400"/>
              <a:t>       </a:t>
            </a:r>
          </a:p>
        </p:txBody>
      </p:sp>
      <p:sp>
        <p:nvSpPr>
          <p:cNvPr id="346" name="TextShape 1"/>
          <p:cNvSpPr txBox="1"/>
          <p:nvPr/>
        </p:nvSpPr>
        <p:spPr>
          <a:xfrm>
            <a:off x="48260" y="116205"/>
            <a:ext cx="12089130" cy="79375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altLang="zh-CN" sz="4400" spc="-1">
                <a:solidFill>
                  <a:srgbClr val="5B9BD5"/>
                </a:solidFill>
                <a:latin typeface="Calibri Light" panose="020F0302020204030204"/>
                <a:sym typeface="+mn-ea"/>
              </a:rPr>
              <a:t>  </a:t>
            </a:r>
            <a:r>
              <a:rPr lang="zh-CN" altLang="en-US" sz="4400" spc="-1">
                <a:solidFill>
                  <a:srgbClr val="5B9BD5"/>
                </a:solidFill>
                <a:latin typeface="Calibri Light" panose="020F0302020204030204"/>
                <a:ea typeface="宋体" panose="02010600030101010101" pitchFamily="2" charset="-122"/>
                <a:sym typeface="+mn-ea"/>
              </a:rPr>
              <a:t>会议：远程拾音</a:t>
            </a:r>
            <a:endParaRPr lang="zh-CN" altLang="en-US" sz="4400" b="0" spc="-1">
              <a:solidFill>
                <a:srgbClr val="5B9BD5"/>
              </a:solidFill>
              <a:latin typeface="Calibri Light" panose="020F0302020204030204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16" y="619"/>
            <a:ext cx="1957388" cy="518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467360" y="75255"/>
            <a:ext cx="16644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-1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解决方案</a:t>
            </a: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9810" y="42545"/>
            <a:ext cx="936625" cy="3143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8260" y="116205"/>
            <a:ext cx="12089130" cy="79375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altLang="zh-CN" sz="4400" spc="-1">
                <a:solidFill>
                  <a:srgbClr val="5B9BD5"/>
                </a:solidFill>
                <a:latin typeface="Calibri Light" panose="020F0302020204030204"/>
                <a:sym typeface="+mn-ea"/>
              </a:rPr>
              <a:t>  </a:t>
            </a:r>
            <a:r>
              <a:rPr lang="zh-CN" altLang="en-US" sz="4400" spc="-1">
                <a:solidFill>
                  <a:srgbClr val="5B9BD5"/>
                </a:solidFill>
                <a:latin typeface="Calibri Light" panose="020F0302020204030204"/>
                <a:ea typeface="宋体" panose="02010600030101010101" pitchFamily="2" charset="-122"/>
                <a:sym typeface="+mn-ea"/>
              </a:rPr>
              <a:t>会议：远程拾音</a:t>
            </a:r>
            <a:endParaRPr lang="x-none" altLang="zh-CN" sz="4400" b="0" spc="-1">
              <a:solidFill>
                <a:srgbClr val="5B9BD5"/>
              </a:solidFill>
              <a:latin typeface="Calibri Light" panose="020F03020202040302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-2147482410" descr="17415143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4157980"/>
            <a:ext cx="5534025" cy="17049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文本框 3"/>
          <p:cNvSpPr txBox="1"/>
          <p:nvPr/>
        </p:nvSpPr>
        <p:spPr>
          <a:xfrm>
            <a:off x="1991360" y="6093460"/>
            <a:ext cx="1437005" cy="43370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x-none" altLang="zh-CN" sz="1400" b="0" i="1" spc="-1">
                <a:solidFill>
                  <a:schemeClr val="tx1"/>
                </a:solidFill>
                <a:latin typeface="Calibri Light" panose="020F0302020204030204"/>
              </a:rPr>
              <a:t>图2：远程拾音效果图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96000" y="1341120"/>
            <a:ext cx="5596255" cy="512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1400" dirty="0">
                <a:ea typeface="宋体" panose="02010600030101010101" pitchFamily="2" charset="-122"/>
                <a:sym typeface="+mn-ea"/>
              </a:rPr>
              <a:t>表1：</a:t>
            </a:r>
            <a:endParaRPr lang="x-none" altLang="zh-CN" sz="1400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sz="1400" dirty="0">
                <a:ea typeface="宋体" panose="02010600030101010101" pitchFamily="2" charset="-122"/>
                <a:sym typeface="+mn-ea"/>
              </a:rPr>
              <a:t>为</a:t>
            </a:r>
            <a:r>
              <a:rPr lang="zh-CN" sz="1400" dirty="0">
                <a:ea typeface="宋体" panose="02010600030101010101" pitchFamily="2" charset="-122"/>
                <a:sym typeface="+mn-ea"/>
              </a:rPr>
              <a:t>分别在混响值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&lt;0.6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和混响值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&gt;0.8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环境，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1,3,5,8,10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米距离下信噪比提升效果</a:t>
            </a:r>
            <a:endParaRPr lang="x-none" altLang="zh-CN" sz="1400" dirty="0"/>
          </a:p>
          <a:p>
            <a:pPr>
              <a:lnSpc>
                <a:spcPct val="130000"/>
              </a:lnSpc>
            </a:pPr>
            <a:endParaRPr lang="x-none" altLang="zh-CN" sz="1400" dirty="0"/>
          </a:p>
          <a:p>
            <a:pPr>
              <a:lnSpc>
                <a:spcPct val="130000"/>
              </a:lnSpc>
            </a:pPr>
            <a:endParaRPr lang="x-none" altLang="zh-CN" sz="1400" dirty="0"/>
          </a:p>
          <a:p>
            <a:pPr>
              <a:lnSpc>
                <a:spcPct val="130000"/>
              </a:lnSpc>
            </a:pPr>
            <a:endParaRPr lang="x-none" altLang="zh-CN" sz="1400" dirty="0"/>
          </a:p>
          <a:p>
            <a:pPr>
              <a:lnSpc>
                <a:spcPct val="130000"/>
              </a:lnSpc>
            </a:pPr>
            <a:endParaRPr lang="x-none" altLang="zh-CN" sz="1400" dirty="0"/>
          </a:p>
          <a:p>
            <a:pPr>
              <a:lnSpc>
                <a:spcPct val="130000"/>
              </a:lnSpc>
            </a:pPr>
            <a:r>
              <a:rPr lang="x-none" altLang="zh-CN" sz="1400" dirty="0"/>
              <a:t> </a:t>
            </a:r>
          </a:p>
          <a:p>
            <a:pPr>
              <a:lnSpc>
                <a:spcPct val="130000"/>
              </a:lnSpc>
            </a:pPr>
            <a:endParaRPr lang="x-none" altLang="zh-CN" sz="1400" dirty="0"/>
          </a:p>
          <a:p>
            <a:pPr>
              <a:lnSpc>
                <a:spcPct val="130000"/>
              </a:lnSpc>
            </a:pPr>
            <a:endParaRPr lang="x-none" altLang="zh-CN" sz="1400" dirty="0"/>
          </a:p>
          <a:p>
            <a:pPr>
              <a:lnSpc>
                <a:spcPct val="130000"/>
              </a:lnSpc>
            </a:pPr>
            <a:r>
              <a:rPr lang="x-none" altLang="zh-CN" sz="1400" dirty="0"/>
              <a:t>图2：</a:t>
            </a:r>
          </a:p>
          <a:p>
            <a:pPr>
              <a:lnSpc>
                <a:spcPct val="130000"/>
              </a:lnSpc>
            </a:pPr>
            <a:r>
              <a:rPr lang="x-none" altLang="zh-CN" sz="1400" dirty="0"/>
              <a:t>对比WPD算法，结合乐Mask神经网络的算法，具有更好的鲁棒性、拾音效果更远，声音更清晰，正常办公室场景5米距离麦克风拾音和算法处理后效果图</a:t>
            </a:r>
          </a:p>
          <a:p>
            <a:pPr>
              <a:lnSpc>
                <a:spcPct val="130000"/>
              </a:lnSpc>
            </a:pPr>
            <a:endParaRPr lang="x-none" altLang="zh-CN" sz="1400" dirty="0"/>
          </a:p>
          <a:p>
            <a:pPr>
              <a:lnSpc>
                <a:spcPct val="130000"/>
              </a:lnSpc>
            </a:pPr>
            <a:endParaRPr lang="x-none" altLang="zh-CN" sz="1400" dirty="0"/>
          </a:p>
          <a:p>
            <a:pPr>
              <a:lnSpc>
                <a:spcPct val="130000"/>
              </a:lnSpc>
            </a:pPr>
            <a:endParaRPr lang="x-none" altLang="zh-CN" sz="1400" dirty="0"/>
          </a:p>
          <a:p>
            <a:pPr>
              <a:lnSpc>
                <a:spcPct val="130000"/>
              </a:lnSpc>
            </a:pPr>
            <a:endParaRPr lang="x-none" altLang="zh-CN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2351405" y="3573145"/>
            <a:ext cx="1437005" cy="43370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x-none" altLang="zh-CN" sz="1400" b="0" i="1" spc="-1">
                <a:solidFill>
                  <a:schemeClr val="tx1"/>
                </a:solidFill>
                <a:latin typeface="Calibri Light" panose="020F0302020204030204"/>
              </a:rPr>
              <a:t>表1：</a:t>
            </a:r>
            <a:r>
              <a:rPr lang="zh-CN" altLang="x-none" sz="1400" b="0" i="1" spc="-1">
                <a:solidFill>
                  <a:schemeClr val="tx1"/>
                </a:solidFill>
                <a:latin typeface="Calibri Light" panose="020F0302020204030204"/>
                <a:ea typeface="宋体" panose="02010600030101010101" pitchFamily="2" charset="-122"/>
              </a:rPr>
              <a:t>远场拾音</a:t>
            </a:r>
            <a:r>
              <a:rPr lang="x-none" altLang="zh-CN" sz="1400" b="0" i="1" spc="-1">
                <a:solidFill>
                  <a:schemeClr val="tx1"/>
                </a:solidFill>
                <a:latin typeface="Calibri Light" panose="020F0302020204030204"/>
              </a:rPr>
              <a:t>性能指标</a:t>
            </a:r>
          </a:p>
        </p:txBody>
      </p:sp>
      <p:pic>
        <p:nvPicPr>
          <p:cNvPr id="2" name="图片 1" descr="1432230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" y="1153160"/>
            <a:ext cx="5534025" cy="21761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16" y="619"/>
            <a:ext cx="1957388" cy="518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467360" y="75255"/>
            <a:ext cx="16644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-1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解决方案</a:t>
            </a: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810" y="42545"/>
            <a:ext cx="936625" cy="3143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Q3NjQxYmZmN2ZkODIxYWNiNTEzMzQyMTZmNzQ1Mm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800</Words>
  <Application>Microsoft Office PowerPoint</Application>
  <PresentationFormat>宽屏</PresentationFormat>
  <Paragraphs>225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Bai Rong</cp:lastModifiedBy>
  <cp:revision>177</cp:revision>
  <dcterms:created xsi:type="dcterms:W3CDTF">2019-06-19T02:08:00Z</dcterms:created>
  <dcterms:modified xsi:type="dcterms:W3CDTF">2023-02-22T07:36:20Z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D9214C8CC4AE493D8297E5CF84D80C93</vt:lpwstr>
  </property>
</Properties>
</file>