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3" r:id="rId7"/>
    <p:sldId id="269" r:id="rId8"/>
    <p:sldId id="265" r:id="rId9"/>
    <p:sldId id="264" r:id="rId10"/>
    <p:sldId id="267" r:id="rId11"/>
    <p:sldId id="266" r:id="rId12"/>
    <p:sldId id="268" r:id="rId13"/>
    <p:sldId id="26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D71EC7C-F14E-48E7-AD22-4C22E8DEE0EA}">
          <p14:sldIdLst>
            <p14:sldId id="256"/>
            <p14:sldId id="257"/>
            <p14:sldId id="258"/>
            <p14:sldId id="259"/>
            <p14:sldId id="260"/>
            <p14:sldId id="263"/>
          </p14:sldIdLst>
        </p14:section>
        <p14:section name="其他" id="{8A617746-67CC-412A-8D60-E93BFB12D3E6}">
          <p14:sldIdLst>
            <p14:sldId id="269"/>
            <p14:sldId id="265"/>
          </p14:sldIdLst>
        </p14:section>
        <p14:section name="DSP后级音效处理" id="{0A015227-0AB1-4CE6-B4B6-DA0EBE417803}">
          <p14:sldIdLst>
            <p14:sldId id="264"/>
            <p14:sldId id="267"/>
            <p14:sldId id="266"/>
            <p14:sldId id="268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847C8-96F3-4CFC-9A88-327754BEA498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39D66-F890-47C5-84CD-B922ABA54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974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公司战略和产品目标短时间内不会变化，而用户需求和市场环境是瞬息万变，也是不可控的因素（这也是我们需要时刻去做用户分析、市场分析、数据分析、竞品分析的原因所在）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39D66-F890-47C5-84CD-B922ABA545E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652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Roadmap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主要有时间周期和项目事件（必备的工作项）和路标三部分组成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39D66-F890-47C5-84CD-B922ABA545E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087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如何卖出去，也参考此思路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39D66-F890-47C5-84CD-B922ABA545E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147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97063-A72A-C82D-0722-8803F8304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659F12-754E-8A74-0AB6-E319CD50D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F99D01-D5D2-A528-612D-A02130B24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2725-75A9-4B2C-8B43-46AA9EA70B3C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AFBA76-F677-74AA-C6A2-E0A7F032A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FA8C4B-61C4-399C-AE0B-BB8D1A601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0A49-C9D4-4EED-8BA0-48DC60E13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44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C6E16-9752-1B40-5F0A-3B0DA1956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13D80E-11AF-8E18-1B65-46C262A2A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BC3312-8FF0-7288-763E-AA9A74900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2725-75A9-4B2C-8B43-46AA9EA70B3C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9B1585-D42E-27C6-0AC1-5CF01A569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1C79CF-5282-C964-C191-F42A37A64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0A49-C9D4-4EED-8BA0-48DC60E13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027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BB9657-D7A0-4021-521C-7CBF2DC88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8529DC-11DF-5536-1735-828616115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09E9B3-95E9-AD48-6570-88BD90E25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2725-75A9-4B2C-8B43-46AA9EA70B3C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6E857F-DC0B-6061-EA5F-199277ABD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87F2C7-592F-4078-623A-7EACC2E6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0A49-C9D4-4EED-8BA0-48DC60E13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0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E4BE2-B03C-F167-552D-D3A05BE30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63B0CD-795A-F5E2-411F-5F4E29A02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7B975D-3CBC-97C8-1319-BBDCBF6B0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2725-75A9-4B2C-8B43-46AA9EA70B3C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E09F71-7AD7-376F-C5F0-61AB73368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76812D-898B-C404-A595-323FBA820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0A49-C9D4-4EED-8BA0-48DC60E13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439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9E077-13E4-3E4E-320E-6495883CD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87A85B-1922-33C2-C958-07D213854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76EF29-9C5C-B2C3-E321-82A393490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2725-75A9-4B2C-8B43-46AA9EA70B3C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AC27DD-6400-CF8B-82F5-F68A58FC7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ACED80-B547-6384-B615-2AAEF5C67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0A49-C9D4-4EED-8BA0-48DC60E13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314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778F5-08CD-11EA-844A-33E02238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27B898-0590-FE99-A2A2-D995DCDA8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D58CE2-D8FA-FD13-E7AF-E291C7250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DCD33A-AC4D-7876-1BE3-D9BC669F8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2725-75A9-4B2C-8B43-46AA9EA70B3C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9BE33C-EEBF-202C-A44F-D09FF7FE0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48C4A5-2D3E-7AE2-374B-AD726294F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0A49-C9D4-4EED-8BA0-48DC60E13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75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ACE2E-8B0B-73ED-98F2-2EC8D791A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FC82C8-82F4-6A83-718F-5725A1F37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B1A26F-CFCB-59E0-C2CD-8FE3F1826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0F789C-DE78-7E71-A530-71316311F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96F50D-2EC5-864C-DE25-300C508C2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AD5DE2-98CF-1100-8668-4A41BE69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2725-75A9-4B2C-8B43-46AA9EA70B3C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010AF4-3BD4-F41B-9894-A357FDB4C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0A9682-318E-2969-8176-075656853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0A49-C9D4-4EED-8BA0-48DC60E13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748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45905-6E6E-BC53-D69C-D38D5086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D2D63B-B36A-9B97-6EF9-B7EE483FA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2725-75A9-4B2C-8B43-46AA9EA70B3C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40754C-A5D4-7C77-C075-DD409C8D7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CBFCE1-029B-188C-A900-17693744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0A49-C9D4-4EED-8BA0-48DC60E13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81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8B7E4E-DFDD-F3BB-0506-CE56720DA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2725-75A9-4B2C-8B43-46AA9EA70B3C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1BD5D1-11E4-7F34-098C-4F3C9C117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B46347-D5C9-3546-AB92-950C076A8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0A49-C9D4-4EED-8BA0-48DC60E13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60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25F9B-FA95-D718-CDEC-9D727B61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3EEC4F-E42C-8114-F13F-0FC22F3A4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7534D2-65FA-75B9-C0DF-F1A194C8F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303E32-FA8A-6CD2-8ABD-BC78FF352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2725-75A9-4B2C-8B43-46AA9EA70B3C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1BB7AD-33B7-181B-5311-8C8FAF060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ABEB2F-2528-39D3-A437-DADDD58E2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0A49-C9D4-4EED-8BA0-48DC60E13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77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C9488-940C-60EB-7F32-EBF30734B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91E5F1-FBC5-7399-58C7-C3EBC7317D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7BB22F-8641-1178-BFCA-3C8C8642E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B380DA-F200-8043-1438-D2DB2DB38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2725-75A9-4B2C-8B43-46AA9EA70B3C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5B31DD-6103-C107-D2F9-271C97E3C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A3A539-763B-E335-F6F8-8FEDB7BD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0A49-C9D4-4EED-8BA0-48DC60E13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528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54D24E-178A-2E72-DDDE-1D194B29C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041A76-ADD2-D61E-6DD0-5B81970D1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B75B95-1E60-B735-9410-95A1AAE69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A2725-75A9-4B2C-8B43-46AA9EA70B3C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3126C8-8A4D-D984-2383-56B963F05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D944C9-2A65-B5CD-127E-941FB562D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80A49-C9D4-4EED-8BA0-48DC60E13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18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.sina.com.cn/h/2007-10-06/0102445452.s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F526C-FC8B-5447-B466-5494BC60B3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A700A9-24F3-3A9E-F283-135CD9899B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32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3E939-34DA-8367-9EE0-51B81760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F32D26-8DDF-0A82-5CA8-E650DE9B8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0855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953ECD1-4860-F4A6-C501-6B30CFFB0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5" y="3861021"/>
            <a:ext cx="12036829" cy="268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13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255A4-77B9-398F-1269-4B9F9A4BF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</a:t>
            </a:r>
            <a:r>
              <a:rPr lang="zh-CN" altLang="en-US" dirty="0"/>
              <a:t>）评估算法各单元的算力和内存占用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6D3D19-239A-04FF-EB9E-28EEF84439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693" y="2334342"/>
            <a:ext cx="3798107" cy="351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36CF71D-DD4F-89A3-E126-24B6D0BD327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5693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3C4353"/>
                </a:solidFill>
                <a:latin typeface="Helvetica Neue"/>
              </a:rPr>
              <a:t>DRAM</a:t>
            </a:r>
            <a:r>
              <a:rPr lang="zh-CN" altLang="en-US" dirty="0">
                <a:solidFill>
                  <a:srgbClr val="3C4353"/>
                </a:solidFill>
                <a:latin typeface="Helvetica Neue"/>
              </a:rPr>
              <a:t>空间目前全部功能打开的情况下还有</a:t>
            </a:r>
            <a:r>
              <a:rPr lang="en-US" altLang="zh-CN" dirty="0">
                <a:solidFill>
                  <a:srgbClr val="3C4353"/>
                </a:solidFill>
                <a:latin typeface="Helvetica Neue"/>
              </a:rPr>
              <a:t>168K</a:t>
            </a:r>
            <a:r>
              <a:rPr lang="zh-CN" altLang="en-US" dirty="0">
                <a:solidFill>
                  <a:srgbClr val="3C4353"/>
                </a:solidFill>
                <a:latin typeface="Helvetica Neue"/>
              </a:rPr>
              <a:t>剩余，余量充足。</a:t>
            </a:r>
          </a:p>
          <a:p>
            <a:r>
              <a:rPr lang="en-US" altLang="zh-CN" dirty="0">
                <a:solidFill>
                  <a:srgbClr val="3C4353"/>
                </a:solidFill>
                <a:latin typeface="Helvetica Neue"/>
              </a:rPr>
              <a:t>IRAM</a:t>
            </a:r>
            <a:r>
              <a:rPr lang="zh-CN" altLang="en-US" dirty="0">
                <a:solidFill>
                  <a:srgbClr val="3C4353"/>
                </a:solidFill>
                <a:latin typeface="Helvetica Neue"/>
              </a:rPr>
              <a:t>空间使用了</a:t>
            </a:r>
            <a:r>
              <a:rPr lang="en-US" altLang="zh-CN" dirty="0">
                <a:solidFill>
                  <a:srgbClr val="3C4353"/>
                </a:solidFill>
                <a:latin typeface="Helvetica Neue"/>
              </a:rPr>
              <a:t>121K</a:t>
            </a:r>
            <a:r>
              <a:rPr lang="zh-CN" altLang="en-US" dirty="0">
                <a:solidFill>
                  <a:srgbClr val="3C4353"/>
                </a:solidFill>
                <a:latin typeface="Helvetica Neue"/>
              </a:rPr>
              <a:t>，剩余</a:t>
            </a:r>
            <a:r>
              <a:rPr lang="en-US" altLang="zh-CN" dirty="0">
                <a:solidFill>
                  <a:srgbClr val="3C4353"/>
                </a:solidFill>
                <a:latin typeface="Helvetica Neue"/>
              </a:rPr>
              <a:t>135K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5752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0D544-6CAB-93CE-6309-5C9D26C48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AC1D9-3365-061B-58F3-135EFB98F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V2</a:t>
            </a:r>
            <a:r>
              <a:rPr lang="zh-CN" altLang="en-US" dirty="0"/>
              <a:t>版本</a:t>
            </a:r>
            <a:endParaRPr lang="en-US" altLang="zh-CN" dirty="0"/>
          </a:p>
          <a:p>
            <a:pPr lvl="1"/>
            <a:r>
              <a:rPr lang="zh-CN" altLang="en-US" dirty="0"/>
              <a:t>动态低音增强、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V3</a:t>
            </a:r>
            <a:r>
              <a:rPr lang="zh-CN" altLang="en-US" dirty="0"/>
              <a:t>版本</a:t>
            </a:r>
            <a:endParaRPr lang="en-US" altLang="zh-CN" dirty="0"/>
          </a:p>
          <a:p>
            <a:pPr lvl="1"/>
            <a:r>
              <a:rPr lang="zh-CN" altLang="en-US" b="0" dirty="0">
                <a:effectLst/>
                <a:latin typeface="Arial" panose="020B0604020202020204" pitchFamily="34" charset="0"/>
              </a:rPr>
              <a:t>杜比、</a:t>
            </a:r>
            <a:r>
              <a:rPr lang="en-US" altLang="zh-CN" b="0" dirty="0">
                <a:effectLst/>
                <a:latin typeface="Arial" panose="020B0604020202020204" pitchFamily="34" charset="0"/>
              </a:rPr>
              <a:t>DTS</a:t>
            </a:r>
            <a:r>
              <a:rPr lang="zh-CN" altLang="en-US" b="0" dirty="0">
                <a:effectLst/>
                <a:latin typeface="Arial" panose="020B0604020202020204" pitchFamily="34" charset="0"/>
              </a:rPr>
              <a:t>、</a:t>
            </a:r>
            <a:r>
              <a:rPr lang="en-US" altLang="zh-CN" b="0" dirty="0">
                <a:effectLst/>
                <a:latin typeface="Arial" panose="020B0604020202020204" pitchFamily="34" charset="0"/>
              </a:rPr>
              <a:t>THX</a:t>
            </a:r>
          </a:p>
          <a:p>
            <a:pPr lvl="2"/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Dolby Digital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音效</a:t>
            </a:r>
            <a:r>
              <a:rPr lang="zh-CN" altLang="en-US" i="0" dirty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，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可以是最简化的单声道，也可以是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5.1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声道，也有介于两者之间的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Dolby Digital Stereo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Dolby Digital 4.0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Dolby Digital 5.0......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等方式</a:t>
            </a:r>
            <a:endParaRPr lang="en-US" altLang="zh-CN" b="0" i="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2"/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DVD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中的声音储存方式，除了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Dolby Digital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外，也可以是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DTS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数码环绕音效、欧洲的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MPEG 2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SONY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发展的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SDDS,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，或以高音质立体声为诉求的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PCM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数码格式等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但目前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DVD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主要还是利用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Dolby Digital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来记录声音，营造丰富的环绕效果。下面就是几种可能在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DVD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上出现的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Dolby Digital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格式</a:t>
            </a:r>
            <a:r>
              <a:rPr lang="zh-CN" altLang="en-US" dirty="0">
                <a:hlinkClick r:id="rId2"/>
              </a:rPr>
              <a:t>杜比、</a:t>
            </a:r>
            <a:r>
              <a:rPr lang="en-US" altLang="zh-CN" dirty="0">
                <a:hlinkClick r:id="rId2"/>
              </a:rPr>
              <a:t>DTS</a:t>
            </a:r>
            <a:r>
              <a:rPr lang="zh-CN" altLang="en-US" dirty="0">
                <a:hlinkClick r:id="rId2"/>
              </a:rPr>
              <a:t>还是</a:t>
            </a:r>
            <a:r>
              <a:rPr lang="en-US" altLang="zh-CN" dirty="0">
                <a:hlinkClick r:id="rId2"/>
              </a:rPr>
              <a:t>THX</a:t>
            </a:r>
            <a:r>
              <a:rPr lang="zh-CN" altLang="en-US" dirty="0">
                <a:hlinkClick r:id="rId2"/>
              </a:rPr>
              <a:t>？各种常见音效详解</a:t>
            </a:r>
            <a:r>
              <a:rPr lang="en-US" altLang="zh-CN" dirty="0">
                <a:hlinkClick r:id="rId2"/>
              </a:rPr>
              <a:t>_</a:t>
            </a:r>
            <a:r>
              <a:rPr lang="zh-CN" altLang="en-US" dirty="0">
                <a:hlinkClick r:id="rId2"/>
              </a:rPr>
              <a:t>硬件</a:t>
            </a:r>
            <a:r>
              <a:rPr lang="en-US" altLang="zh-CN" dirty="0">
                <a:hlinkClick r:id="rId2"/>
              </a:rPr>
              <a:t>_</a:t>
            </a:r>
            <a:r>
              <a:rPr lang="zh-CN" altLang="en-US" dirty="0">
                <a:hlinkClick r:id="rId2"/>
              </a:rPr>
              <a:t>科技时代</a:t>
            </a:r>
            <a:r>
              <a:rPr lang="en-US" altLang="zh-CN" dirty="0">
                <a:hlinkClick r:id="rId2"/>
              </a:rPr>
              <a:t>_</a:t>
            </a:r>
            <a:r>
              <a:rPr lang="zh-CN" altLang="en-US" dirty="0">
                <a:hlinkClick r:id="rId2"/>
              </a:rPr>
              <a:t>新浪网 </a:t>
            </a:r>
            <a:r>
              <a:rPr lang="en-US" altLang="zh-CN" dirty="0">
                <a:hlinkClick r:id="rId2"/>
              </a:rPr>
              <a:t>(sina.com.cn)</a:t>
            </a:r>
            <a:endParaRPr lang="en-US" altLang="zh-CN" b="0" dirty="0">
              <a:effectLst/>
              <a:latin typeface="Arial" panose="020B0604020202020204" pitchFamily="34" charset="0"/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5743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52478-C3BC-EF08-1C31-2978E116C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待办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F06958-AC70-68FD-738B-0F3364EBF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SNC8600 </a:t>
            </a:r>
            <a:r>
              <a:rPr lang="zh-CN" altLang="en-US" dirty="0"/>
              <a:t>搭配蓝牙，蓝牙芯片的选型</a:t>
            </a:r>
            <a:endParaRPr lang="en-US" altLang="zh-CN" dirty="0"/>
          </a:p>
          <a:p>
            <a:pPr lvl="1"/>
            <a:r>
              <a:rPr lang="zh-CN" altLang="en-US" dirty="0"/>
              <a:t>蓝牙协议的优缺点</a:t>
            </a:r>
            <a:endParaRPr lang="en-US" altLang="zh-CN" dirty="0"/>
          </a:p>
          <a:p>
            <a:pPr lvl="1"/>
            <a:r>
              <a:rPr lang="zh-CN" altLang="en-US" dirty="0"/>
              <a:t>成本优势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）耳内拾音方案</a:t>
            </a:r>
            <a:endParaRPr lang="en-US" altLang="zh-CN" dirty="0"/>
          </a:p>
          <a:p>
            <a:pPr lvl="1"/>
            <a:r>
              <a:rPr lang="en-US" altLang="zh-CN" dirty="0"/>
              <a:t>SNC8600</a:t>
            </a:r>
            <a:r>
              <a:rPr lang="zh-CN" altLang="en-US" dirty="0"/>
              <a:t>方案的具体问题和解决方法</a:t>
            </a:r>
            <a:endParaRPr lang="en-US" altLang="zh-CN" dirty="0"/>
          </a:p>
          <a:p>
            <a:pPr lvl="1"/>
            <a:r>
              <a:rPr lang="zh-CN" altLang="en-US" dirty="0"/>
              <a:t>考虑是否选其他芯片方案落地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）高校合作</a:t>
            </a:r>
            <a:endParaRPr lang="en-US" altLang="zh-CN" dirty="0"/>
          </a:p>
          <a:p>
            <a:pPr lvl="1"/>
            <a:r>
              <a:rPr lang="zh-CN" altLang="en-US" dirty="0"/>
              <a:t>何老师：合作方式、内容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4022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FF1DC-4FEF-3D52-79BE-6C68EB8BB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公司战略主旨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81E222-DC40-F6DE-6D76-35D217570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？？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602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3AD6F-CFE9-824C-6796-AD31C2D36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年度主要工作规划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F2B6FC0-97CB-4DE4-F6E1-65A0381D32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9710239"/>
              </p:ext>
            </p:extLst>
          </p:nvPr>
        </p:nvGraphicFramePr>
        <p:xfrm>
          <a:off x="838200" y="1825625"/>
          <a:ext cx="105156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4182538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9355318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730351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500855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8479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890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汇总业务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当前业务分类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（二级分类）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97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筛选确认核心业务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筛选</a:t>
                      </a:r>
                      <a:r>
                        <a:rPr lang="en-US" altLang="zh-CN" dirty="0"/>
                        <a:t>-&gt;</a:t>
                      </a:r>
                      <a:r>
                        <a:rPr lang="zh-CN" altLang="en-US" dirty="0"/>
                        <a:t>确认</a:t>
                      </a:r>
                      <a:r>
                        <a:rPr lang="en-US" altLang="zh-CN" dirty="0"/>
                        <a:t>-&gt;</a:t>
                      </a:r>
                      <a:r>
                        <a:rPr lang="zh-CN" altLang="en-US" dirty="0"/>
                        <a:t>评估</a:t>
                      </a:r>
                      <a:r>
                        <a:rPr lang="en-US" altLang="zh-CN" dirty="0"/>
                        <a:t>-&gt;</a:t>
                      </a:r>
                      <a:r>
                        <a:rPr lang="zh-CN" altLang="en-US" dirty="0"/>
                        <a:t>立项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放弃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43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37351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95A2E19-AB71-8816-BE26-A63495ACF941}"/>
              </a:ext>
            </a:extLst>
          </p:cNvPr>
          <p:cNvSpPr txBox="1"/>
          <p:nvPr/>
        </p:nvSpPr>
        <p:spPr>
          <a:xfrm>
            <a:off x="923636" y="5375564"/>
            <a:ext cx="627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筛选依据：调研确实有市场、该市场有资源</a:t>
            </a:r>
            <a:r>
              <a:rPr lang="en-US" altLang="zh-CN" dirty="0"/>
              <a:t>/</a:t>
            </a:r>
            <a:r>
              <a:rPr lang="zh-CN" altLang="en-US" dirty="0"/>
              <a:t>值得投入资源</a:t>
            </a:r>
          </a:p>
        </p:txBody>
      </p:sp>
    </p:spTree>
    <p:extLst>
      <p:ext uri="{BB962C8B-B14F-4D97-AF65-F5344CB8AC3E}">
        <p14:creationId xmlns:p14="http://schemas.microsoft.com/office/powerpoint/2010/main" val="346514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5C185-54D6-40AA-2D40-62A5006A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竞品分析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6AB57B-BFAD-6D4D-CD94-782955669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国外大厂竞品分析</a:t>
            </a:r>
            <a:endParaRPr lang="en-US" altLang="zh-CN" dirty="0"/>
          </a:p>
          <a:p>
            <a:pPr lvl="1"/>
            <a:r>
              <a:rPr lang="zh-CN" altLang="en-US" dirty="0"/>
              <a:t>研究对象：</a:t>
            </a:r>
            <a:r>
              <a:rPr lang="en-US" altLang="zh-CN" dirty="0"/>
              <a:t>TI</a:t>
            </a:r>
            <a:r>
              <a:rPr lang="zh-CN" altLang="en-US" dirty="0"/>
              <a:t>、</a:t>
            </a:r>
            <a:r>
              <a:rPr lang="en-US" altLang="zh-CN" dirty="0"/>
              <a:t>ST</a:t>
            </a:r>
            <a:r>
              <a:rPr lang="zh-CN" altLang="en-US" dirty="0"/>
              <a:t>、</a:t>
            </a:r>
            <a:r>
              <a:rPr lang="en-US" altLang="zh-CN" dirty="0"/>
              <a:t>ADI</a:t>
            </a:r>
          </a:p>
          <a:p>
            <a:pPr lvl="2"/>
            <a:r>
              <a:rPr lang="zh-CN" altLang="en-US" dirty="0"/>
              <a:t>不考虑和对比价格等因素</a:t>
            </a:r>
            <a:endParaRPr lang="en-US" altLang="zh-CN" dirty="0"/>
          </a:p>
          <a:p>
            <a:pPr lvl="1"/>
            <a:r>
              <a:rPr lang="zh-CN" altLang="en-US" dirty="0"/>
              <a:t>分析音频产品线</a:t>
            </a:r>
            <a:endParaRPr lang="en-US" altLang="zh-CN" dirty="0"/>
          </a:p>
          <a:p>
            <a:pPr lvl="2"/>
            <a:r>
              <a:rPr lang="zh-CN" altLang="en-US" dirty="0"/>
              <a:t>找出所有相关应用（注意一些不亮眼的细分产品）</a:t>
            </a:r>
            <a:endParaRPr lang="en-US" altLang="zh-CN" dirty="0"/>
          </a:p>
          <a:p>
            <a:pPr lvl="2"/>
            <a:r>
              <a:rPr lang="zh-CN" altLang="en-US" dirty="0"/>
              <a:t>挖掘</a:t>
            </a:r>
            <a:r>
              <a:rPr lang="en-US" altLang="zh-CN" dirty="0"/>
              <a:t>SNC8600</a:t>
            </a:r>
            <a:r>
              <a:rPr lang="zh-CN" altLang="en-US" dirty="0"/>
              <a:t>可以覆盖的细分类目</a:t>
            </a:r>
            <a:r>
              <a:rPr lang="en-US" altLang="zh-CN" dirty="0"/>
              <a:t>/</a:t>
            </a:r>
            <a:r>
              <a:rPr lang="zh-CN" altLang="en-US" dirty="0"/>
              <a:t>具体产品型号</a:t>
            </a:r>
            <a:endParaRPr lang="en-US" altLang="zh-CN" dirty="0"/>
          </a:p>
          <a:p>
            <a:pPr lvl="2"/>
            <a:r>
              <a:rPr lang="zh-CN" altLang="en-US" dirty="0"/>
              <a:t>变着花样卖出去</a:t>
            </a:r>
            <a:endParaRPr lang="en-US" altLang="zh-CN" dirty="0"/>
          </a:p>
          <a:p>
            <a:r>
              <a:rPr lang="zh-CN" altLang="en-US" dirty="0"/>
              <a:t>国内小厂产品落地</a:t>
            </a:r>
            <a:endParaRPr lang="en-US" altLang="zh-CN" dirty="0"/>
          </a:p>
          <a:p>
            <a:pPr lvl="1"/>
            <a:r>
              <a:rPr lang="zh-CN" altLang="en-US" dirty="0"/>
              <a:t>调研哪些</a:t>
            </a:r>
            <a:r>
              <a:rPr lang="en-US" altLang="zh-CN" dirty="0"/>
              <a:t>DSP</a:t>
            </a:r>
            <a:r>
              <a:rPr lang="zh-CN" altLang="en-US" dirty="0"/>
              <a:t>应用正亟需国产替代方案</a:t>
            </a:r>
            <a:endParaRPr lang="en-US" altLang="zh-CN" dirty="0"/>
          </a:p>
          <a:p>
            <a:pPr lvl="1"/>
            <a:r>
              <a:rPr lang="zh-CN" altLang="en-US" dirty="0"/>
              <a:t>调研国产</a:t>
            </a:r>
            <a:r>
              <a:rPr lang="en-US" altLang="zh-CN" dirty="0"/>
              <a:t>DSP</a:t>
            </a:r>
            <a:r>
              <a:rPr lang="zh-CN" altLang="en-US" dirty="0"/>
              <a:t>芯片都在做什么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8691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547BAE-A590-D962-FF94-862C1E466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BD99CE-3553-2CE1-CD72-A99E65AF4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协助推进</a:t>
            </a:r>
            <a:endParaRPr lang="en-US" altLang="zh-CN" dirty="0"/>
          </a:p>
          <a:p>
            <a:pPr lvl="1"/>
            <a:r>
              <a:rPr lang="zh-CN" altLang="en-US" dirty="0"/>
              <a:t>跟随销售的主线规划，准备对应资料</a:t>
            </a:r>
            <a:endParaRPr lang="en-US" altLang="zh-CN" dirty="0"/>
          </a:p>
          <a:p>
            <a:pPr lvl="1"/>
            <a:r>
              <a:rPr lang="zh-CN" altLang="en-US" dirty="0"/>
              <a:t>处理研发端收到的客户需求，协助功能讨论和可行性分析</a:t>
            </a:r>
            <a:endParaRPr lang="en-US" altLang="zh-CN" dirty="0"/>
          </a:p>
          <a:p>
            <a:r>
              <a:rPr lang="en-US" altLang="zh-CN" dirty="0"/>
              <a:t>DSP</a:t>
            </a:r>
            <a:r>
              <a:rPr lang="zh-CN" altLang="en-US" dirty="0"/>
              <a:t>音频处理器类</a:t>
            </a:r>
            <a:endParaRPr lang="en-US" altLang="zh-CN" dirty="0"/>
          </a:p>
          <a:p>
            <a:pPr lvl="1"/>
            <a:r>
              <a:rPr lang="zh-CN" altLang="en-US" dirty="0"/>
              <a:t>可以酌情先走访确认，同时取经完善产品功能</a:t>
            </a:r>
            <a:endParaRPr lang="en-US" altLang="zh-CN" dirty="0"/>
          </a:p>
          <a:p>
            <a:r>
              <a:rPr lang="zh-CN" altLang="en-US" dirty="0"/>
              <a:t>其他类目</a:t>
            </a:r>
            <a:endParaRPr lang="en-US" altLang="zh-CN" dirty="0"/>
          </a:p>
          <a:p>
            <a:pPr lvl="1"/>
            <a:r>
              <a:rPr lang="zh-CN" altLang="en-US" dirty="0"/>
              <a:t>先调研同类产品，理清应用和产品线（</a:t>
            </a:r>
            <a:r>
              <a:rPr lang="en-US" altLang="zh-CN" dirty="0"/>
              <a:t>Q1</a:t>
            </a:r>
            <a:r>
              <a:rPr lang="zh-CN" altLang="en-US" dirty="0"/>
              <a:t>内完成）</a:t>
            </a:r>
            <a:endParaRPr lang="en-US" altLang="zh-CN" dirty="0"/>
          </a:p>
          <a:p>
            <a:pPr lvl="1"/>
            <a:r>
              <a:rPr lang="zh-CN" altLang="en-US" dirty="0"/>
              <a:t>列出优先级（</a:t>
            </a:r>
            <a:r>
              <a:rPr lang="en-US" altLang="zh-CN" dirty="0"/>
              <a:t>Q1</a:t>
            </a:r>
            <a:r>
              <a:rPr lang="zh-CN" altLang="en-US" dirty="0"/>
              <a:t>内完成）</a:t>
            </a:r>
            <a:endParaRPr lang="en-US" altLang="zh-CN" dirty="0"/>
          </a:p>
          <a:p>
            <a:pPr lvl="1"/>
            <a:r>
              <a:rPr lang="zh-CN" altLang="en-US" dirty="0"/>
              <a:t>针对性的走访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5184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2AA1F-35F6-7389-5514-ECB1AD2E2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9335F0-09D2-A049-7A13-C9D6AFB69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dirty="0"/>
              <a:t>Single Chip builds in codec with Headphone Amp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内置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Codec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与耳机放大器的单芯片</a:t>
            </a:r>
            <a:endParaRPr lang="en-US" altLang="zh-CN" b="0" i="0" dirty="0">
              <a:solidFill>
                <a:srgbClr val="2A2B2E"/>
              </a:solidFill>
              <a:effectLst/>
              <a:latin typeface="PingFang SC"/>
            </a:endParaRPr>
          </a:p>
          <a:p>
            <a:r>
              <a:rPr lang="en-US" altLang="zh-CN" dirty="0"/>
              <a:t>High Sample Rate and High Resolution(192KHz/24bit)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高采样率和高分辨率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(192KHz/24bit)</a:t>
            </a:r>
            <a:endParaRPr lang="zh-CN" altLang="en-US" b="0" i="0" dirty="0">
              <a:solidFill>
                <a:srgbClr val="2A2B2E"/>
              </a:solidFill>
              <a:effectLst/>
              <a:latin typeface="PingFang SC"/>
            </a:endParaRP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proxima-nova"/>
              </a:rPr>
              <a:t>Portable and Plug &amp; Play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便携式和即插即用</a:t>
            </a:r>
            <a:endParaRPr lang="en-US" altLang="zh-CN" b="0" i="0" dirty="0">
              <a:solidFill>
                <a:srgbClr val="4D4D4D"/>
              </a:solidFill>
              <a:effectLst/>
              <a:latin typeface="proxima-nova"/>
            </a:endParaRPr>
          </a:p>
          <a:p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6634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5047B-DE1F-6434-B3F6-C51553A3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FDC0BE-C6E1-8F0C-218E-B525FE98E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440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805EB-5157-F464-616E-87FA20772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45F598-3051-B243-552B-601D3494C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6333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5A8E1-64B8-6486-F99A-568F8085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DSP</a:t>
            </a:r>
            <a:r>
              <a:rPr lang="zh-CN" altLang="en-US" dirty="0"/>
              <a:t>后级音效处理</a:t>
            </a:r>
            <a:r>
              <a:rPr lang="en-US" altLang="zh-CN" dirty="0"/>
              <a:t>——</a:t>
            </a:r>
            <a:r>
              <a:rPr lang="zh-CN" altLang="en-US" dirty="0"/>
              <a:t>版本迭代计划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AE7ADC-DE39-F7A3-EFC9-B2609CADD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）市场调研</a:t>
            </a:r>
            <a:endParaRPr lang="en-US" altLang="zh-CN" dirty="0"/>
          </a:p>
          <a:p>
            <a:pPr lvl="1"/>
            <a:r>
              <a:rPr lang="en-US" altLang="zh-CN" dirty="0"/>
              <a:t>Bose</a:t>
            </a:r>
            <a:r>
              <a:rPr lang="zh-CN" altLang="en-US" dirty="0"/>
              <a:t>、</a:t>
            </a:r>
            <a:r>
              <a:rPr lang="en-US" altLang="zh-CN" dirty="0"/>
              <a:t>B&amp;O</a:t>
            </a:r>
            <a:r>
              <a:rPr lang="zh-CN" altLang="en-US" dirty="0"/>
              <a:t>、</a:t>
            </a:r>
            <a:r>
              <a:rPr lang="en-US" altLang="zh-CN" dirty="0" err="1"/>
              <a:t>Sonnos</a:t>
            </a:r>
            <a:r>
              <a:rPr lang="zh-CN" altLang="en-US" dirty="0"/>
              <a:t>、马歇尔、惠威最新产品功能</a:t>
            </a:r>
            <a:r>
              <a:rPr lang="en-US" altLang="zh-CN" dirty="0"/>
              <a:t>&amp;Key Features</a:t>
            </a:r>
            <a:r>
              <a:rPr lang="zh-CN" altLang="en-US" dirty="0"/>
              <a:t>；近三年音箱产品的出货及走势</a:t>
            </a:r>
            <a:endParaRPr lang="en-US" altLang="zh-CN" dirty="0"/>
          </a:p>
          <a:p>
            <a:pPr lvl="1"/>
            <a:r>
              <a:rPr lang="zh-CN" altLang="en-US" dirty="0"/>
              <a:t>定个产品</a:t>
            </a:r>
            <a:r>
              <a:rPr lang="en-US" altLang="zh-CN" dirty="0"/>
              <a:t>Roadmap</a:t>
            </a:r>
            <a:r>
              <a:rPr lang="zh-CN" altLang="en-US" dirty="0"/>
              <a:t>，往后列</a:t>
            </a:r>
            <a:r>
              <a:rPr lang="en-US" altLang="zh-CN" dirty="0"/>
              <a:t>2</a:t>
            </a:r>
            <a:r>
              <a:rPr lang="zh-CN" altLang="en-US" dirty="0"/>
              <a:t>个迭代版本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）功能分解</a:t>
            </a:r>
            <a:endParaRPr lang="en-US" altLang="zh-CN" dirty="0"/>
          </a:p>
          <a:p>
            <a:pPr lvl="1"/>
            <a:r>
              <a:rPr lang="en-US" altLang="zh-CN" dirty="0"/>
              <a:t>2.1</a:t>
            </a:r>
            <a:r>
              <a:rPr lang="zh-CN" altLang="en-US" dirty="0"/>
              <a:t>）</a:t>
            </a:r>
            <a:r>
              <a:rPr lang="en-US" altLang="zh-CN" dirty="0"/>
              <a:t>V2.0</a:t>
            </a:r>
            <a:r>
              <a:rPr lang="zh-CN" altLang="en-US" dirty="0"/>
              <a:t>、</a:t>
            </a:r>
            <a:r>
              <a:rPr lang="en-US" altLang="zh-CN" dirty="0"/>
              <a:t>V3.0</a:t>
            </a:r>
            <a:r>
              <a:rPr lang="zh-CN" altLang="en-US" dirty="0"/>
              <a:t>版本算法需求</a:t>
            </a:r>
            <a:endParaRPr lang="en-US" altLang="zh-CN" dirty="0"/>
          </a:p>
          <a:p>
            <a:pPr lvl="1"/>
            <a:r>
              <a:rPr lang="en-US" altLang="zh-CN" dirty="0"/>
              <a:t>2.2</a:t>
            </a:r>
            <a:r>
              <a:rPr lang="zh-CN" altLang="en-US" dirty="0"/>
              <a:t>）</a:t>
            </a:r>
            <a:r>
              <a:rPr lang="en-US" altLang="zh-CN" dirty="0"/>
              <a:t>V2.0</a:t>
            </a:r>
            <a:r>
              <a:rPr lang="zh-CN" altLang="en-US" dirty="0"/>
              <a:t>、</a:t>
            </a:r>
            <a:r>
              <a:rPr lang="en-US" altLang="zh-CN" dirty="0"/>
              <a:t>V3.0</a:t>
            </a:r>
            <a:r>
              <a:rPr lang="zh-CN" altLang="en-US" dirty="0"/>
              <a:t>版本其他指标需求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）算法评估</a:t>
            </a:r>
            <a:endParaRPr lang="en-US" altLang="zh-CN" dirty="0"/>
          </a:p>
          <a:p>
            <a:pPr lvl="1"/>
            <a:r>
              <a:rPr lang="en-US" altLang="zh-CN" dirty="0"/>
              <a:t>3.1</a:t>
            </a:r>
            <a:r>
              <a:rPr lang="zh-CN" altLang="en-US" dirty="0"/>
              <a:t>）寻找优秀的第三方算法资源</a:t>
            </a:r>
            <a:endParaRPr lang="en-US" altLang="zh-CN" dirty="0"/>
          </a:p>
          <a:p>
            <a:pPr lvl="1"/>
            <a:r>
              <a:rPr lang="en-US" altLang="zh-CN" dirty="0"/>
              <a:t>3.2</a:t>
            </a:r>
            <a:r>
              <a:rPr lang="zh-CN" altLang="en-US" dirty="0"/>
              <a:t>）寻找优秀的开源算法</a:t>
            </a:r>
            <a:endParaRPr lang="en-US" altLang="zh-CN" dirty="0"/>
          </a:p>
          <a:p>
            <a:pPr lvl="1"/>
            <a:r>
              <a:rPr lang="en-US" altLang="zh-CN" dirty="0"/>
              <a:t>3.3</a:t>
            </a:r>
            <a:r>
              <a:rPr lang="zh-CN" altLang="en-US" dirty="0"/>
              <a:t>）评估算法各单元的算力和内存占用</a:t>
            </a:r>
            <a:endParaRPr lang="en-US" altLang="zh-CN" dirty="0"/>
          </a:p>
          <a:p>
            <a:pPr lvl="1"/>
            <a:r>
              <a:rPr lang="en-US" altLang="zh-CN" dirty="0"/>
              <a:t>3.4</a:t>
            </a:r>
            <a:r>
              <a:rPr lang="zh-CN" altLang="en-US" dirty="0"/>
              <a:t>）算法优化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4550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674</Words>
  <Application>Microsoft Office PowerPoint</Application>
  <PresentationFormat>宽屏</PresentationFormat>
  <Paragraphs>75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-apple-system</vt:lpstr>
      <vt:lpstr>Helvetica Neue</vt:lpstr>
      <vt:lpstr>PingFang SC</vt:lpstr>
      <vt:lpstr>proxima-nova</vt:lpstr>
      <vt:lpstr>等线</vt:lpstr>
      <vt:lpstr>等线 Light</vt:lpstr>
      <vt:lpstr>Microsoft YaHei</vt:lpstr>
      <vt:lpstr>Arial</vt:lpstr>
      <vt:lpstr>Office 主题​​</vt:lpstr>
      <vt:lpstr>PowerPoint 演示文稿</vt:lpstr>
      <vt:lpstr>公司战略主旨</vt:lpstr>
      <vt:lpstr>年度主要工作规划</vt:lpstr>
      <vt:lpstr>竞品分析</vt:lpstr>
      <vt:lpstr>PowerPoint 演示文稿</vt:lpstr>
      <vt:lpstr>PowerPoint 演示文稿</vt:lpstr>
      <vt:lpstr>PowerPoint 演示文稿</vt:lpstr>
      <vt:lpstr>IoT</vt:lpstr>
      <vt:lpstr>DSP后级音效处理——版本迭代计划</vt:lpstr>
      <vt:lpstr>Schedule</vt:lpstr>
      <vt:lpstr>3.3）评估算法各单元的算力和内存占用</vt:lpstr>
      <vt:lpstr>PowerPoint 演示文稿</vt:lpstr>
      <vt:lpstr>待办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Rong</dc:creator>
  <cp:lastModifiedBy>Bai Rong</cp:lastModifiedBy>
  <cp:revision>101</cp:revision>
  <dcterms:created xsi:type="dcterms:W3CDTF">2023-02-07T01:28:20Z</dcterms:created>
  <dcterms:modified xsi:type="dcterms:W3CDTF">2023-02-21T02:12:35Z</dcterms:modified>
</cp:coreProperties>
</file>