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5" r:id="rId4"/>
    <p:sldId id="258" r:id="rId5"/>
    <p:sldId id="270" r:id="rId6"/>
    <p:sldId id="271" r:id="rId7"/>
    <p:sldId id="282" r:id="rId8"/>
    <p:sldId id="273" r:id="rId9"/>
    <p:sldId id="281" r:id="rId10"/>
    <p:sldId id="264" r:id="rId11"/>
    <p:sldId id="279" r:id="rId12"/>
    <p:sldId id="277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360A88-545B-F346-B8C8-BD3132B5D57F}">
          <p14:sldIdLst>
            <p14:sldId id="256"/>
            <p14:sldId id="274"/>
            <p14:sldId id="275"/>
            <p14:sldId id="258"/>
          </p14:sldIdLst>
        </p14:section>
        <p14:section name="音频编解码产品线" id="{CBB7A4E8-E55C-CC4B-BF7F-70E63E1FBC4F}">
          <p14:sldIdLst>
            <p14:sldId id="270"/>
            <p14:sldId id="271"/>
            <p14:sldId id="282"/>
            <p14:sldId id="273"/>
          </p14:sldIdLst>
        </p14:section>
        <p14:section name="蓝牙产品线" id="{ED3AB9BF-9B95-4931-9426-A1755EF33D80}">
          <p14:sldIdLst>
            <p14:sldId id="281"/>
            <p14:sldId id="264"/>
          </p14:sldIdLst>
        </p14:section>
        <p14:section name="无线产品线情况" id="{29BA8E00-06BC-6E42-862D-F28F0E84654B}">
          <p14:sldIdLst>
            <p14:sldId id="27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905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蓝牙音频</a:t>
            </a:r>
            <a:r>
              <a:rPr lang="en-US" altLang="zh-CN" dirty="0"/>
              <a:t> </a:t>
            </a:r>
            <a:r>
              <a:rPr lang="zh-CN" altLang="en-US" dirty="0"/>
              <a:t>产品线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386DE-A862-F346-C1DE-23E86B9D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410"/>
            <a:ext cx="8560249" cy="53647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7B22C9-2271-A175-18A0-73AEC5BD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277" y="2880024"/>
            <a:ext cx="3083723" cy="21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1D2DB-876A-3DFD-3730-A417E45F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Realtek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无线产品表现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F306E-AAE7-CC27-A8C2-8BDD8734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及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BLE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总出货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~8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亿，且维持了高速增长，排名非常考前；位列全球第四；</a:t>
            </a:r>
          </a:p>
          <a:p>
            <a:endParaRPr kumimoji="1"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7BEDB4-6C18-AB4D-7F7B-28CE05A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2794000"/>
            <a:ext cx="57658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6A6A-9F4E-C4A6-F59E-778946C7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产品线主攻的市场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EC64-2082-7F9A-904A-0B342C90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主要是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收发器，以及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WiFi&amp;BT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WiFi&amp;BLE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收发器，主要配合主处理器</a:t>
            </a:r>
            <a:endParaRPr lang="en-US" altLang="zh-CN" b="1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kumimoji="1" lang="zh-CN" altLang="en-US" dirty="0"/>
              <a:t>笔记本，市场出货量下降，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1.5</a:t>
            </a:r>
            <a:r>
              <a:rPr kumimoji="1" lang="zh-CN" altLang="en-US" dirty="0"/>
              <a:t>亿；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zh-CN" altLang="en-US" dirty="0"/>
              <a:t>平板电脑，市场出货基本稳定，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1.6</a:t>
            </a:r>
            <a:r>
              <a:rPr kumimoji="1" lang="zh-CN" altLang="en-US" dirty="0"/>
              <a:t>亿；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zh-CN" altLang="en-US" dirty="0"/>
              <a:t>路由器</a:t>
            </a:r>
            <a:r>
              <a:rPr kumimoji="1" lang="en-US" altLang="zh-CN" dirty="0"/>
              <a:t>/</a:t>
            </a:r>
            <a:r>
              <a:rPr kumimoji="1" lang="zh-CN" altLang="en-US" dirty="0"/>
              <a:t>网关，市场出货基本稳定，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3.2</a:t>
            </a:r>
            <a:r>
              <a:rPr kumimoji="1" lang="zh-CN" altLang="en-US" dirty="0"/>
              <a:t>亿；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en-US" altLang="zh-CN" dirty="0"/>
              <a:t>OTT</a:t>
            </a:r>
            <a:r>
              <a:rPr kumimoji="1" lang="zh-CN" altLang="en-US" dirty="0"/>
              <a:t>盒子，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年经过快速增长后，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年掉了</a:t>
            </a:r>
            <a:r>
              <a:rPr kumimoji="1" lang="en-US" altLang="zh-CN" dirty="0"/>
              <a:t>13%</a:t>
            </a:r>
            <a:r>
              <a:rPr kumimoji="1" lang="zh-CN" altLang="en-US" dirty="0"/>
              <a:t>左右，出货</a:t>
            </a:r>
            <a:r>
              <a:rPr kumimoji="1" lang="en-US" altLang="zh-CN" dirty="0"/>
              <a:t>1.3</a:t>
            </a:r>
            <a:r>
              <a:rPr kumimoji="1" lang="zh-CN" altLang="en-US" dirty="0"/>
              <a:t>亿元；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zh-CN" altLang="en-US" dirty="0"/>
              <a:t>智能音箱，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年接近翻番，出货</a:t>
            </a:r>
            <a:r>
              <a:rPr kumimoji="1" lang="en-US" altLang="zh-CN" dirty="0"/>
              <a:t>1.3</a:t>
            </a:r>
            <a:r>
              <a:rPr kumimoji="1" lang="zh-CN" altLang="en-US" dirty="0"/>
              <a:t>亿；</a:t>
            </a:r>
            <a:r>
              <a:rPr kumimoji="1" lang="en-US" altLang="zh-CN" dirty="0"/>
              <a:t>(2020</a:t>
            </a:r>
            <a:r>
              <a:rPr kumimoji="1" lang="zh-CN" altLang="en-US" dirty="0"/>
              <a:t>年不增反掉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zh-CN" altLang="en-US" dirty="0"/>
              <a:t>网络摄像机，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年持续增长，出货接近</a:t>
            </a:r>
            <a:r>
              <a:rPr kumimoji="1" lang="en-US" altLang="zh-CN" dirty="0"/>
              <a:t>1</a:t>
            </a:r>
            <a:r>
              <a:rPr kumimoji="1" lang="zh-CN" altLang="en-US" dirty="0"/>
              <a:t>亿元；</a:t>
            </a:r>
          </a:p>
        </p:txBody>
      </p:sp>
    </p:spTree>
    <p:extLst>
      <p:ext uri="{BB962C8B-B14F-4D97-AF65-F5344CB8AC3E}">
        <p14:creationId xmlns:p14="http://schemas.microsoft.com/office/powerpoint/2010/main" val="319799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5D9F-7FA6-6FC6-A3A2-B627A03B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IoT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5BADD-2F54-21F8-B339-5DAEF8BB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主要是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IoT 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&amp; IoT 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WiFi&amp;BLE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Combo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，主打的市场为智能照明，智能插座，智能家电，以为物联网网关等</a:t>
            </a:r>
            <a:endParaRPr lang="en-US" altLang="zh-CN" b="1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智能插座，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2100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4000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万；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 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智能照明，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3900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5900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万；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 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智能家电，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6600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年出货破亿；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1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6908-F871-AA56-9945-84255A37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F24EE-667C-7BA6-8C68-65E4A29E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哪些产品线比较好？包括未来考虑国产化替代的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27BC4B1-CC16-564C-0A14-7203D7B64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3"/>
          <a:stretch/>
        </p:blipFill>
        <p:spPr>
          <a:xfrm>
            <a:off x="0" y="112712"/>
            <a:ext cx="7562052" cy="66325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AA341-C4D5-8632-6C75-8829FEE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b="1" dirty="0"/>
              <a:t>瑞昱产品线汇总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AD996-19D1-798E-5C32-C1A96AAE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69" y="1690688"/>
            <a:ext cx="4545623" cy="4802187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瑞昱业务主要可分</a:t>
            </a:r>
            <a:r>
              <a:rPr lang="en-US" altLang="zh-CN" sz="1800" dirty="0"/>
              <a:t>PC</a:t>
            </a:r>
            <a:r>
              <a:rPr lang="zh-CN" altLang="en-US" sz="1800" dirty="0"/>
              <a:t>和非</a:t>
            </a:r>
            <a:r>
              <a:rPr lang="en-US" altLang="zh-CN" sz="1800" dirty="0"/>
              <a:t>PC</a:t>
            </a:r>
            <a:r>
              <a:rPr lang="zh-CN" altLang="en-US" sz="1800" dirty="0"/>
              <a:t>类</a:t>
            </a:r>
            <a:endParaRPr lang="en-US" altLang="zh-CN" sz="1800" dirty="0"/>
          </a:p>
          <a:p>
            <a:pPr lvl="1"/>
            <a:r>
              <a:rPr lang="en-US" altLang="zh-CN" sz="1600" dirty="0"/>
              <a:t>PC</a:t>
            </a:r>
            <a:r>
              <a:rPr lang="zh-CN" altLang="en-US" sz="1600" dirty="0"/>
              <a:t>相关约占</a:t>
            </a:r>
            <a:r>
              <a:rPr lang="en-US" altLang="zh-CN" sz="1600" dirty="0"/>
              <a:t>30~35%</a:t>
            </a:r>
            <a:r>
              <a:rPr lang="zh-CN" altLang="en-US" sz="1600" dirty="0"/>
              <a:t>、非</a:t>
            </a:r>
            <a:r>
              <a:rPr lang="en-US" altLang="zh-CN" sz="1600" dirty="0"/>
              <a:t>PC</a:t>
            </a:r>
            <a:r>
              <a:rPr lang="zh-CN" altLang="en-US" sz="1600" dirty="0"/>
              <a:t>相关约占</a:t>
            </a:r>
            <a:r>
              <a:rPr lang="en-US" altLang="zh-CN" sz="1600" dirty="0"/>
              <a:t>65~70%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/>
            <a:r>
              <a:rPr lang="zh-CN" altLang="en-US" sz="1600" dirty="0"/>
              <a:t>非</a:t>
            </a:r>
            <a:r>
              <a:rPr lang="en-US" altLang="zh-CN" sz="1600" dirty="0"/>
              <a:t>PC</a:t>
            </a:r>
            <a:r>
              <a:rPr lang="zh-CN" altLang="en-US" sz="1600" dirty="0"/>
              <a:t>相关，主要包含网通与多媒体产品。网通产品包含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芯片、以太网络 </a:t>
            </a:r>
            <a:r>
              <a:rPr lang="en-US" altLang="zh-CN" sz="1600" dirty="0"/>
              <a:t>(Ethernet)</a:t>
            </a:r>
            <a:r>
              <a:rPr lang="zh-CN" altLang="en-US" sz="1600" dirty="0"/>
              <a:t>芯片、宽频接取设备芯片、</a:t>
            </a:r>
            <a:r>
              <a:rPr lang="en-US" altLang="zh-CN" sz="1600" dirty="0"/>
              <a:t>Gateway</a:t>
            </a:r>
            <a:r>
              <a:rPr lang="zh-CN" altLang="en-US" sz="1600" dirty="0"/>
              <a:t>控制芯片、</a:t>
            </a:r>
            <a:r>
              <a:rPr lang="en-US" altLang="zh-CN" sz="1600" dirty="0"/>
              <a:t>Switch</a:t>
            </a:r>
            <a:r>
              <a:rPr lang="zh-CN" altLang="en-US" sz="1600" dirty="0"/>
              <a:t>控制芯片等，占瑞昱整体营收比重逾半。</a:t>
            </a:r>
            <a:endParaRPr lang="en-US" altLang="zh-CN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PC</a:t>
            </a:r>
            <a:r>
              <a:rPr lang="zh-CN" altLang="en-US" sz="1600" dirty="0"/>
              <a:t>相关产品部分，主要包含</a:t>
            </a:r>
            <a:r>
              <a:rPr lang="en-US" altLang="zh-CN" sz="1600" dirty="0"/>
              <a:t>Audio codec (</a:t>
            </a:r>
            <a:r>
              <a:rPr lang="zh-CN" altLang="en-US" sz="1600" dirty="0"/>
              <a:t>音频编解码器</a:t>
            </a:r>
            <a:r>
              <a:rPr lang="en-US" altLang="zh-CN" sz="1600" dirty="0"/>
              <a:t>)</a:t>
            </a:r>
            <a:r>
              <a:rPr lang="zh-CN" altLang="en-US" sz="1600" dirty="0"/>
              <a:t>、</a:t>
            </a:r>
            <a:r>
              <a:rPr lang="en-US" altLang="zh-CN" sz="1600" dirty="0"/>
              <a:t>PC cam</a:t>
            </a:r>
            <a:r>
              <a:rPr lang="zh-CN" altLang="en-US" sz="1600" dirty="0"/>
              <a:t>等相关芯片。</a:t>
            </a:r>
            <a:r>
              <a:rPr lang="en-US" altLang="zh-CN" sz="1600" dirty="0"/>
              <a:t>17</a:t>
            </a:r>
            <a:r>
              <a:rPr lang="zh-CN" altLang="en-US" sz="1600" dirty="0"/>
              <a:t>年开始</a:t>
            </a:r>
            <a:r>
              <a:rPr lang="en-US" altLang="zh-CN" sz="1600" dirty="0"/>
              <a:t>Audio</a:t>
            </a:r>
            <a:r>
              <a:rPr lang="zh-CN" altLang="en-US" sz="1600" dirty="0"/>
              <a:t>产品线于蓝牙耳机应用明显增长</a:t>
            </a:r>
            <a:endParaRPr lang="en-US" altLang="zh-CN" sz="1600" dirty="0"/>
          </a:p>
          <a:p>
            <a:r>
              <a:rPr lang="zh-CN" altLang="en-US" sz="1800" dirty="0"/>
              <a:t>与九音芯片相关的产品线</a:t>
            </a:r>
            <a:endParaRPr lang="en-US" altLang="zh-CN" sz="1800" dirty="0"/>
          </a:p>
          <a:p>
            <a:pPr lvl="1"/>
            <a:r>
              <a:rPr lang="en-US" altLang="zh-CN" sz="1600" dirty="0"/>
              <a:t>Audio Codecs </a:t>
            </a:r>
            <a:r>
              <a:rPr lang="zh-CN" altLang="en-US" sz="1600" dirty="0"/>
              <a:t>音频编解码器</a:t>
            </a:r>
            <a:endParaRPr lang="en-US" altLang="zh-CN" sz="1600" dirty="0"/>
          </a:p>
          <a:p>
            <a:pPr lvl="2"/>
            <a:r>
              <a:rPr lang="en-US" altLang="zh-CN" sz="1400" b="1" dirty="0">
                <a:highlight>
                  <a:srgbClr val="FFFF00"/>
                </a:highlight>
              </a:rPr>
              <a:t>I2S </a:t>
            </a:r>
            <a:r>
              <a:rPr lang="zh-CN" altLang="en-US" sz="1400" b="1" dirty="0">
                <a:highlight>
                  <a:srgbClr val="FFFF00"/>
                </a:highlight>
              </a:rPr>
              <a:t>接口系列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具体见</a:t>
            </a:r>
            <a:r>
              <a:rPr lang="en-US" altLang="zh-CN" sz="1400" b="1" dirty="0"/>
              <a:t>Audio</a:t>
            </a:r>
            <a:r>
              <a:rPr lang="zh-CN" altLang="en-US" sz="1400" b="1" dirty="0"/>
              <a:t>产品线详细分析</a:t>
            </a:r>
            <a:r>
              <a:rPr lang="en-US" altLang="zh-CN" sz="1400" b="1" dirty="0"/>
              <a:t>)</a:t>
            </a:r>
          </a:p>
          <a:p>
            <a:pPr lvl="1"/>
            <a:r>
              <a:rPr lang="zh-CN" altLang="en-US" sz="1600" dirty="0"/>
              <a:t>蓝牙</a:t>
            </a:r>
            <a:endParaRPr lang="en-US" altLang="zh-CN" sz="1600" dirty="0"/>
          </a:p>
          <a:p>
            <a:pPr lvl="2"/>
            <a:r>
              <a:rPr lang="zh-CN" altLang="en-US" sz="1400" b="1" dirty="0">
                <a:highlight>
                  <a:srgbClr val="FFFF00"/>
                </a:highlight>
              </a:rPr>
              <a:t>降噪部分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具体见蓝牙产品线详细分析</a:t>
            </a:r>
            <a:r>
              <a:rPr lang="en-US" altLang="zh-CN" sz="1400" b="1" dirty="0"/>
              <a:t>)</a:t>
            </a:r>
          </a:p>
          <a:p>
            <a:r>
              <a:rPr lang="zh-CN" altLang="en-US" sz="1800" dirty="0"/>
              <a:t>瑞昱各产品线的份额</a:t>
            </a:r>
            <a:endParaRPr lang="en-US" altLang="zh-CN" sz="1800" dirty="0"/>
          </a:p>
          <a:p>
            <a:pPr lvl="1"/>
            <a:r>
              <a:rPr lang="zh-CN" altLang="en-US" sz="1600" dirty="0"/>
              <a:t>见下一页</a:t>
            </a:r>
            <a:endParaRPr lang="en-US" altLang="zh-CN" sz="1600" dirty="0"/>
          </a:p>
          <a:p>
            <a:pPr marL="914400" lvl="2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2656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不同产品线的收入份额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0D0AECA-1837-2E0F-1B13-F17248B2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3224"/>
              </p:ext>
            </p:extLst>
          </p:nvPr>
        </p:nvGraphicFramePr>
        <p:xfrm>
          <a:off x="448408" y="1539484"/>
          <a:ext cx="11151577" cy="4953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846">
                  <a:extLst>
                    <a:ext uri="{9D8B030D-6E8A-4147-A177-3AD203B41FA5}">
                      <a16:colId xmlns:a16="http://schemas.microsoft.com/office/drawing/2014/main" val="1814172392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512596072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557116267"/>
                    </a:ext>
                  </a:extLst>
                </a:gridCol>
                <a:gridCol w="3156439">
                  <a:extLst>
                    <a:ext uri="{9D8B030D-6E8A-4147-A177-3AD203B41FA5}">
                      <a16:colId xmlns:a16="http://schemas.microsoft.com/office/drawing/2014/main" val="2691942684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738289224"/>
                    </a:ext>
                  </a:extLst>
                </a:gridCol>
                <a:gridCol w="3279531">
                  <a:extLst>
                    <a:ext uri="{9D8B030D-6E8A-4147-A177-3AD203B41FA5}">
                      <a16:colId xmlns:a16="http://schemas.microsoft.com/office/drawing/2014/main" val="1025831771"/>
                    </a:ext>
                  </a:extLst>
                </a:gridCol>
              </a:tblGrid>
              <a:tr h="5809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重点产品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占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20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财年的百分比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占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21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财年的百分比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业务更新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瑞昱股份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其他主要竞争对手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85690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无线上网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38%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11ac</a:t>
                      </a:r>
                      <a:r>
                        <a:rPr lang="zh-CN" altLang="en-US" sz="1400" u="none" strike="noStrike" dirty="0">
                          <a:effectLst/>
                        </a:rPr>
                        <a:t>的平均售价为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</a:rPr>
                        <a:t>美元，平均售价为</a:t>
                      </a:r>
                      <a:r>
                        <a:rPr lang="en-US" altLang="zh-CN" sz="1400" u="none" strike="noStrike" dirty="0">
                          <a:effectLst/>
                        </a:rPr>
                        <a:t>60%</a:t>
                      </a:r>
                      <a:r>
                        <a:rPr lang="zh-CN" altLang="en-US" sz="1400" u="none" strike="noStrike" dirty="0">
                          <a:effectLst/>
                        </a:rPr>
                        <a:t>，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Wif</a:t>
                      </a:r>
                      <a:r>
                        <a:rPr lang="en-US" altLang="zh-CN" sz="1400" u="none" strike="noStrike" dirty="0">
                          <a:effectLst/>
                        </a:rPr>
                        <a:t> 6</a:t>
                      </a:r>
                      <a:r>
                        <a:rPr lang="zh-CN" altLang="en-US" sz="1400" u="none" strike="noStrike" dirty="0">
                          <a:effectLst/>
                        </a:rPr>
                        <a:t>的价格为</a:t>
                      </a:r>
                      <a:r>
                        <a:rPr lang="en-US" altLang="zh-CN" sz="1400" u="none" strike="noStrike" dirty="0">
                          <a:effectLst/>
                        </a:rPr>
                        <a:t>2021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</a:t>
                      </a:r>
                      <a:r>
                        <a:rPr lang="en-US" altLang="zh-CN" sz="1400" u="none" strike="noStrike" dirty="0">
                          <a:effectLst/>
                        </a:rPr>
                        <a:t>4.50</a:t>
                      </a:r>
                      <a:r>
                        <a:rPr lang="zh-CN" altLang="en-US" sz="1400" u="none" strike="noStrike" dirty="0">
                          <a:effectLst/>
                        </a:rPr>
                        <a:t>美元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10-15%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Broadcom 32%，Qualcomm 30%，Marvell 15%，</a:t>
                      </a:r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751866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交换机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路由器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/DSL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网管型交换机</a:t>
                      </a:r>
                      <a:r>
                        <a:rPr lang="en-US" altLang="zh-CN" sz="1400" u="none" strike="noStrike">
                          <a:effectLst/>
                        </a:rPr>
                        <a:t>2000</a:t>
                      </a:r>
                      <a:r>
                        <a:rPr lang="zh-CN" altLang="en-US" sz="1400" u="none" strike="noStrike">
                          <a:effectLst/>
                        </a:rPr>
                        <a:t>万个单位</a:t>
                      </a:r>
                      <a:r>
                        <a:rPr lang="en-US" sz="1400" u="none" strike="noStrike">
                          <a:effectLst/>
                        </a:rPr>
                        <a:t>TAM X S 5ASP，10G PON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10-15%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Broadcom 40%，Qualcomm 20%，Marvell 15%，</a:t>
                      </a:r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01265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液晶电视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显示器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20%</a:t>
                      </a:r>
                      <a:r>
                        <a:rPr lang="zh-CN" altLang="en-US" sz="1400" u="none" strike="noStrike">
                          <a:effectLst/>
                        </a:rPr>
                        <a:t>的份额并在</a:t>
                      </a:r>
                      <a:r>
                        <a:rPr lang="en-US" altLang="zh-CN" sz="1400" u="none" strike="noStrike">
                          <a:effectLst/>
                        </a:rPr>
                        <a:t>4k</a:t>
                      </a:r>
                      <a:r>
                        <a:rPr lang="zh-CN" altLang="en-US" sz="1400" u="none" strike="noStrike">
                          <a:effectLst/>
                        </a:rPr>
                        <a:t>上赢得多个客户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/ </a:t>
                      </a:r>
                      <a:r>
                        <a:rPr lang="en-US" sz="1400" u="none" strike="noStrike" dirty="0" err="1">
                          <a:effectLst/>
                        </a:rPr>
                        <a:t>Mstar</a:t>
                      </a:r>
                      <a:r>
                        <a:rPr lang="en-US" sz="1400" u="none" strike="noStrike" dirty="0">
                          <a:effectLst/>
                        </a:rPr>
                        <a:t> 65%，</a:t>
                      </a:r>
                      <a:r>
                        <a:rPr lang="en-US" sz="1400" u="none" strike="noStrike" dirty="0" err="1">
                          <a:effectLst/>
                        </a:rPr>
                        <a:t>Novatek</a:t>
                      </a:r>
                      <a:r>
                        <a:rPr lang="en-US" sz="1400" u="none" strike="noStrike" dirty="0">
                          <a:effectLst/>
                        </a:rPr>
                        <a:t> 10%，Sigma Designs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56383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乙太网路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9%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2021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</a:t>
                      </a:r>
                      <a:r>
                        <a:rPr lang="en-US" altLang="zh-CN" sz="1400" u="none" strike="noStrike" dirty="0">
                          <a:effectLst/>
                        </a:rPr>
                        <a:t>2.5Gbps</a:t>
                      </a:r>
                      <a:r>
                        <a:rPr lang="zh-CN" altLang="en-US" sz="1400" u="none" strike="noStrike" dirty="0">
                          <a:effectLst/>
                        </a:rPr>
                        <a:t>，</a:t>
                      </a:r>
                      <a:r>
                        <a:rPr lang="en-US" altLang="zh-CN" sz="1400" u="none" strike="noStrike" dirty="0">
                          <a:effectLst/>
                        </a:rPr>
                        <a:t>2022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年为自动以太网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Marvell 15%，Broadcom 10%，Qualcomm 10%，Intel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74003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音频编解码器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音频编解码器渗透消费者</a:t>
                      </a:r>
                      <a:r>
                        <a:rPr lang="en-US" altLang="zh-CN" sz="1400" u="none" strike="noStrike" dirty="0">
                          <a:effectLst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</a:rPr>
                        <a:t>游戏机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70% (</a:t>
                      </a:r>
                      <a:r>
                        <a:rPr lang="zh-CN" altLang="en-US" sz="1400" u="none" strike="noStrike">
                          <a:effectLst/>
                        </a:rPr>
                        <a:t>非苹果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Cirrus Logic 10%</a:t>
                      </a:r>
                      <a:r>
                        <a:rPr lang="zh-CN" altLang="en-US" sz="1400" u="none" strike="noStrike" dirty="0">
                          <a:effectLst/>
                        </a:rPr>
                        <a:t>苹果，</a:t>
                      </a:r>
                      <a:r>
                        <a:rPr lang="en-US" sz="1400" u="none" strike="noStrike" dirty="0">
                          <a:effectLst/>
                        </a:rPr>
                        <a:t>Tempo Semi 10%，NXP 5%，ADI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71333"/>
                  </a:ext>
                </a:extLst>
              </a:tr>
              <a:tr h="6765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读卡器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满足对接需求的工作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70%</a:t>
                      </a:r>
                      <a:r>
                        <a:rPr lang="zh-CN" altLang="en-US" sz="1400" u="none" strike="noStrike" dirty="0">
                          <a:effectLst/>
                        </a:rPr>
                        <a:t>读卡器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德州仪器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TI)，</a:t>
                      </a:r>
                      <a:r>
                        <a:rPr lang="zh-CN" altLang="en-US" sz="1400" u="none" strike="noStrike" dirty="0">
                          <a:effectLst/>
                        </a:rPr>
                        <a:t>赛普拉斯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Cypress)，</a:t>
                      </a:r>
                      <a:r>
                        <a:rPr lang="zh-CN" altLang="en-US" sz="1400" u="none" strike="noStrike" dirty="0">
                          <a:effectLst/>
                        </a:rPr>
                        <a:t>准半导体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Semi)，</a:t>
                      </a:r>
                      <a:r>
                        <a:rPr lang="zh-CN" altLang="en-US" sz="1400" u="none" strike="noStrike" dirty="0">
                          <a:effectLst/>
                        </a:rPr>
                        <a:t>飞兆半导体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Fairchild)，</a:t>
                      </a:r>
                      <a:r>
                        <a:rPr lang="zh-CN" altLang="en-US" sz="1400" u="none" strike="noStrike" dirty="0">
                          <a:effectLst/>
                        </a:rPr>
                        <a:t>阅兵 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Parade)，AS Media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35376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相机控制器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在</a:t>
                      </a:r>
                      <a:r>
                        <a:rPr lang="en-US" altLang="zh-CN" sz="1400" u="none" strike="noStrike">
                          <a:effectLst/>
                        </a:rPr>
                        <a:t>PC</a:t>
                      </a:r>
                      <a:r>
                        <a:rPr lang="zh-CN" altLang="en-US" sz="1400" u="none" strike="noStrike">
                          <a:effectLst/>
                        </a:rPr>
                        <a:t>摄像头解决方案中获得份额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索尼克斯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593012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SSD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控制器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SSD</a:t>
                      </a:r>
                      <a:r>
                        <a:rPr lang="zh-CN" altLang="en-US" sz="1400" u="none" strike="noStrike" dirty="0">
                          <a:effectLst/>
                        </a:rPr>
                        <a:t>牵引力仍然有限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&lt;1%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Silicon Motion 30%，Marvell 30%，</a:t>
                      </a:r>
                      <a:r>
                        <a:rPr lang="zh-CN" altLang="en-US" sz="1400" u="none" strike="noStrike" dirty="0">
                          <a:effectLst/>
                        </a:rPr>
                        <a:t>俘房</a:t>
                      </a:r>
                      <a:r>
                        <a:rPr lang="en-US" altLang="zh-CN" sz="1400" u="none" strike="noStrike" dirty="0">
                          <a:effectLst/>
                        </a:rPr>
                        <a:t>40%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34439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物联网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蓝牙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12%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13%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交易平台将于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</a:rPr>
                        <a:t>季度增长，</a:t>
                      </a:r>
                      <a:r>
                        <a:rPr lang="en-US" altLang="zh-CN" sz="1400" u="none" strike="noStrike" dirty="0">
                          <a:effectLst/>
                        </a:rPr>
                        <a:t>ANC</a:t>
                      </a:r>
                      <a:r>
                        <a:rPr lang="zh-CN" altLang="en-US" sz="1400" u="none" strike="noStrike" dirty="0">
                          <a:effectLst/>
                        </a:rPr>
                        <a:t>将于</a:t>
                      </a:r>
                      <a:r>
                        <a:rPr lang="en-US" altLang="zh-CN" sz="1400" u="none" strike="noStrike" dirty="0">
                          <a:effectLst/>
                        </a:rPr>
                        <a:t>20 3</a:t>
                      </a:r>
                      <a:r>
                        <a:rPr lang="zh-CN" altLang="en-US" sz="1400" u="none" strike="noStrike" dirty="0">
                          <a:effectLst/>
                        </a:rPr>
                        <a:t>季度末增加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10-15%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高通，联发科技，赛普拉斯，英特尔，海思，三星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30998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全部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3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瑞昱音频产品线</a:t>
            </a:r>
            <a:r>
              <a:rPr lang="en-US" altLang="zh-CN" b="1" dirty="0"/>
              <a:t>—</a:t>
            </a:r>
            <a:r>
              <a:rPr lang="zh-CN" altLang="en-US" b="1" dirty="0"/>
              <a:t>音频编解码器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音频编解码器</a:t>
            </a:r>
            <a:endParaRPr lang="en-US" altLang="zh-CN" dirty="0"/>
          </a:p>
          <a:p>
            <a:pPr lvl="1"/>
            <a:r>
              <a:rPr lang="zh-CN" altLang="en-US" dirty="0"/>
              <a:t>主要集中在</a:t>
            </a:r>
            <a:r>
              <a:rPr lang="en-US" altLang="zh-CN" dirty="0"/>
              <a:t>PC</a:t>
            </a:r>
            <a:r>
              <a:rPr lang="zh-CN" altLang="en-US" dirty="0"/>
              <a:t>音频、声卡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r>
              <a:rPr lang="en-US" altLang="zh-CN" dirty="0"/>
              <a:t>20</a:t>
            </a:r>
            <a:r>
              <a:rPr lang="zh-CN" altLang="en-US" dirty="0"/>
              <a:t>年</a:t>
            </a:r>
            <a:r>
              <a:rPr lang="en-US" altLang="zh-CN" dirty="0"/>
              <a:t>2%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3%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市场份额占比：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lvl="3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瑞昱占据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网卡和声卡市场超过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70%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的份额；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其中音频编解码市占超过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成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3"/>
            <a:r>
              <a:rPr lang="en-US" altLang="zh-CN" sz="1900" dirty="0">
                <a:solidFill>
                  <a:srgbClr val="333333"/>
                </a:solidFill>
                <a:latin typeface="PingFang SC"/>
              </a:rPr>
              <a:t>20</a:t>
            </a:r>
            <a:r>
              <a:rPr lang="zh-CN" altLang="en-US" sz="1900" dirty="0">
                <a:solidFill>
                  <a:srgbClr val="333333"/>
                </a:solidFill>
                <a:latin typeface="PingFang SC"/>
              </a:rPr>
              <a:t>年第三季以来</a:t>
            </a:r>
            <a:r>
              <a:rPr lang="en-US" altLang="zh-CN" sz="1900" dirty="0">
                <a:solidFill>
                  <a:srgbClr val="333333"/>
                </a:solidFill>
                <a:latin typeface="PingFang SC"/>
              </a:rPr>
              <a:t>,</a:t>
            </a:r>
            <a:r>
              <a:rPr lang="zh-CN" altLang="en-US" sz="1900" dirty="0">
                <a:solidFill>
                  <a:srgbClr val="333333"/>
                </a:solidFill>
                <a:latin typeface="PingFang SC"/>
              </a:rPr>
              <a:t> 音频编解码芯片已不在前五大产品线上</a:t>
            </a:r>
            <a:endParaRPr lang="en-US" altLang="zh-CN" sz="1900" dirty="0">
              <a:solidFill>
                <a:srgbClr val="333333"/>
              </a:solidFill>
              <a:latin typeface="PingFang SC"/>
            </a:endParaRPr>
          </a:p>
          <a:p>
            <a:pPr lvl="2"/>
            <a:r>
              <a:rPr lang="zh-CN" altLang="en-US" dirty="0"/>
              <a:t>竞争对手：</a:t>
            </a:r>
            <a:r>
              <a:rPr lang="en-US" altLang="zh-CN" dirty="0"/>
              <a:t>Cirrus Logic(10%)</a:t>
            </a:r>
            <a:r>
              <a:rPr lang="zh-CN" altLang="en-US" dirty="0"/>
              <a:t>、</a:t>
            </a:r>
            <a:r>
              <a:rPr lang="en-US" altLang="zh-CN" dirty="0"/>
              <a:t>Tempo-Semi (10%) </a:t>
            </a:r>
            <a:r>
              <a:rPr lang="zh-CN" altLang="en-US" dirty="0"/>
              <a:t>、</a:t>
            </a:r>
            <a:r>
              <a:rPr lang="en-US" altLang="zh-CN" dirty="0"/>
              <a:t>NXP (5%) </a:t>
            </a:r>
            <a:r>
              <a:rPr lang="zh-CN" altLang="en-US" dirty="0"/>
              <a:t>、</a:t>
            </a:r>
            <a:r>
              <a:rPr lang="en-US" altLang="zh-CN" dirty="0"/>
              <a:t>ADI (5%)</a:t>
            </a:r>
          </a:p>
          <a:p>
            <a:pPr lvl="1"/>
            <a:r>
              <a:rPr lang="zh-CN" altLang="en-US" dirty="0"/>
              <a:t>产品应用：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、笔电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6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98A0-7370-0D33-7C78-970F41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5F199-452D-834B-8B38-6F9D37E2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HD Audio</a:t>
            </a:r>
            <a:r>
              <a:rPr lang="zh-CN" altLang="en-US" dirty="0"/>
              <a:t>音频技术规范 </a:t>
            </a:r>
            <a:endParaRPr lang="en-US" altLang="zh-CN" dirty="0"/>
          </a:p>
          <a:p>
            <a:pPr lvl="1"/>
            <a:r>
              <a:rPr lang="en-US" altLang="zh-CN" dirty="0"/>
              <a:t>HD Audio</a:t>
            </a:r>
          </a:p>
          <a:p>
            <a:pPr lvl="2"/>
            <a:r>
              <a:rPr lang="en-US" altLang="zh-CN" dirty="0"/>
              <a:t>High Definition Audio Codecs</a:t>
            </a:r>
          </a:p>
          <a:p>
            <a:pPr lvl="1"/>
            <a:r>
              <a:rPr lang="zh-CN" altLang="en-US" dirty="0"/>
              <a:t>符合</a:t>
            </a:r>
            <a:r>
              <a:rPr lang="en-US" altLang="zh-CN" dirty="0"/>
              <a:t>HD Audio</a:t>
            </a:r>
            <a:r>
              <a:rPr lang="zh-CN" altLang="en-US" dirty="0"/>
              <a:t>规范的芯片：</a:t>
            </a:r>
            <a:endParaRPr lang="en-US" altLang="zh-CN" dirty="0"/>
          </a:p>
          <a:p>
            <a:pPr lvl="2"/>
            <a:r>
              <a:rPr lang="en-US" altLang="zh-CN" dirty="0"/>
              <a:t>Realtek</a:t>
            </a:r>
            <a:r>
              <a:rPr lang="zh-CN" altLang="en-US" dirty="0"/>
              <a:t>瑞昱：</a:t>
            </a:r>
            <a:r>
              <a:rPr lang="en-US" altLang="zh-CN" dirty="0"/>
              <a:t>ALC880</a:t>
            </a:r>
            <a:r>
              <a:rPr lang="zh-CN" altLang="en-US" dirty="0"/>
              <a:t>、</a:t>
            </a:r>
            <a:r>
              <a:rPr lang="en-US" altLang="zh-CN" dirty="0"/>
              <a:t>ALC882</a:t>
            </a:r>
            <a:r>
              <a:rPr lang="zh-CN" altLang="en-US" dirty="0"/>
              <a:t>、</a:t>
            </a:r>
            <a:r>
              <a:rPr lang="en-US" altLang="zh-CN" dirty="0"/>
              <a:t>ALC883</a:t>
            </a:r>
            <a:r>
              <a:rPr lang="zh-CN" altLang="en-US" dirty="0"/>
              <a:t>、</a:t>
            </a:r>
            <a:r>
              <a:rPr lang="en-US" altLang="zh-CN" dirty="0"/>
              <a:t>ALC885</a:t>
            </a:r>
            <a:r>
              <a:rPr lang="zh-CN" altLang="en-US" dirty="0"/>
              <a:t>、</a:t>
            </a:r>
            <a:r>
              <a:rPr lang="en-US" altLang="zh-CN" dirty="0"/>
              <a:t>ALC888</a:t>
            </a:r>
            <a:r>
              <a:rPr lang="zh-CN" altLang="en-US" dirty="0"/>
              <a:t>、</a:t>
            </a:r>
            <a:r>
              <a:rPr lang="en-US" altLang="zh-CN" dirty="0"/>
              <a:t>ALC260</a:t>
            </a:r>
            <a:r>
              <a:rPr lang="zh-CN" altLang="en-US" dirty="0"/>
              <a:t>、</a:t>
            </a:r>
            <a:r>
              <a:rPr lang="en-US" altLang="zh-CN" dirty="0"/>
              <a:t>ALC262</a:t>
            </a:r>
            <a:r>
              <a:rPr lang="zh-CN" altLang="en-US" dirty="0"/>
              <a:t>、</a:t>
            </a:r>
            <a:r>
              <a:rPr lang="en-US" altLang="zh-CN" dirty="0"/>
              <a:t>ALC268</a:t>
            </a:r>
            <a:r>
              <a:rPr lang="zh-CN" altLang="en-US" dirty="0"/>
              <a:t>、</a:t>
            </a:r>
            <a:r>
              <a:rPr lang="en-US" altLang="zh-CN" dirty="0"/>
              <a:t>ALC861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其他厂商：</a:t>
            </a:r>
            <a:r>
              <a:rPr lang="en-US" altLang="zh-CN" dirty="0" err="1"/>
              <a:t>Cmedia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Sigmatel</a:t>
            </a:r>
            <a:r>
              <a:rPr lang="zh-CN" altLang="en-US" dirty="0"/>
              <a:t>、</a:t>
            </a:r>
            <a:r>
              <a:rPr lang="en-US" altLang="zh-CN" dirty="0"/>
              <a:t>VIA</a:t>
            </a:r>
          </a:p>
          <a:p>
            <a:pPr lvl="1"/>
            <a:r>
              <a:rPr lang="zh-CN" altLang="en-US" dirty="0"/>
              <a:t>主要应用</a:t>
            </a:r>
            <a:endParaRPr lang="en-US" altLang="zh-CN" dirty="0"/>
          </a:p>
          <a:p>
            <a:pPr lvl="2"/>
            <a:r>
              <a:rPr lang="zh-CN" altLang="en-US" dirty="0"/>
              <a:t>笔记本电脑</a:t>
            </a:r>
            <a:endParaRPr lang="en-US" altLang="zh-CN" dirty="0"/>
          </a:p>
          <a:p>
            <a:pPr lvl="2"/>
            <a:r>
              <a:rPr lang="en-US" altLang="zh-CN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PCI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声卡？？</a:t>
            </a:r>
            <a:endParaRPr lang="en-US" altLang="zh-CN" dirty="0"/>
          </a:p>
          <a:p>
            <a:pPr lvl="1"/>
            <a:r>
              <a:rPr lang="zh-CN" altLang="en-US" dirty="0"/>
              <a:t>出货占比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9019F7-38B4-BAEB-8DCE-1325BE638516}"/>
              </a:ext>
            </a:extLst>
          </p:cNvPr>
          <p:cNvSpPr txBox="1">
            <a:spLocks/>
          </p:cNvSpPr>
          <p:nvPr/>
        </p:nvSpPr>
        <p:spPr>
          <a:xfrm>
            <a:off x="640373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AC'97</a:t>
            </a:r>
            <a:r>
              <a:rPr lang="zh-CN" altLang="en-US" dirty="0"/>
              <a:t>音频技术规范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1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B050-E3FE-3FE9-92D1-1612E32F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线形</a:t>
            </a:r>
            <a:r>
              <a:rPr lang="zh-CN" altLang="en-US" i="0" dirty="0">
                <a:solidFill>
                  <a:srgbClr val="2A2A2A"/>
                </a:solidFill>
                <a:effectLst/>
                <a:latin typeface="+mn-lt"/>
              </a:rPr>
              <a:t>声卡 </a:t>
            </a:r>
            <a:r>
              <a:rPr lang="en-US" altLang="zh-CN" i="0" dirty="0">
                <a:solidFill>
                  <a:srgbClr val="2A2A2A"/>
                </a:solidFill>
                <a:effectLst/>
                <a:latin typeface="+mn-lt"/>
              </a:rPr>
              <a:t>(USB</a:t>
            </a:r>
            <a:r>
              <a:rPr lang="zh-CN" altLang="en-US" i="0" dirty="0">
                <a:solidFill>
                  <a:srgbClr val="2A2A2A"/>
                </a:solidFill>
                <a:effectLst/>
                <a:latin typeface="+mn-lt"/>
              </a:rPr>
              <a:t> 耳放</a:t>
            </a:r>
            <a:r>
              <a:rPr lang="en-US" altLang="zh-CN" i="0" dirty="0">
                <a:solidFill>
                  <a:srgbClr val="2A2A2A"/>
                </a:solidFill>
                <a:effectLst/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6C053-F826-D025-C511-8427A4C5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耳放系列应用，根据不同的受众，功能定位不一样，解决方案厂商也很多</a:t>
            </a:r>
            <a:endParaRPr lang="en-US" altLang="zh-CN" dirty="0"/>
          </a:p>
          <a:p>
            <a:r>
              <a:rPr lang="zh-CN" altLang="en-US" dirty="0"/>
              <a:t>根据功能参数和受众，可以分为以下</a:t>
            </a:r>
            <a:r>
              <a:rPr lang="en-US" altLang="zh-CN" dirty="0"/>
              <a:t>3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1"/>
            <a:r>
              <a:rPr lang="zh-CN" altLang="en-US" dirty="0"/>
              <a:t>基础音频转换器：</a:t>
            </a:r>
            <a:r>
              <a:rPr lang="en-US" altLang="zh-CN" dirty="0"/>
              <a:t>USB</a:t>
            </a:r>
            <a:r>
              <a:rPr lang="zh-CN" altLang="en-US" dirty="0"/>
              <a:t>转</a:t>
            </a:r>
            <a:r>
              <a:rPr lang="en-US" altLang="zh-CN" dirty="0"/>
              <a:t>3.5mm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USB</a:t>
            </a:r>
            <a:r>
              <a:rPr lang="zh-CN" altLang="en-US" dirty="0"/>
              <a:t>耳放竞品分析见以下</a:t>
            </a:r>
          </a:p>
        </p:txBody>
      </p:sp>
    </p:spTree>
    <p:extLst>
      <p:ext uri="{BB962C8B-B14F-4D97-AF65-F5344CB8AC3E}">
        <p14:creationId xmlns:p14="http://schemas.microsoft.com/office/powerpoint/2010/main" val="121882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28AD8-A3DA-2BC4-91C6-76CDE60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5EBA6-94AB-8FE6-8809-FCD1CFA9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市场规模：</a:t>
            </a:r>
            <a:endParaRPr lang="en-US" altLang="zh-CN" dirty="0"/>
          </a:p>
          <a:p>
            <a:pPr lvl="1"/>
            <a:r>
              <a:rPr lang="zh-CN" altLang="en-US" dirty="0"/>
              <a:t>全球游戏声卡市场规模</a:t>
            </a:r>
            <a:r>
              <a:rPr lang="en-US" altLang="zh-CN" dirty="0"/>
              <a:t>2021</a:t>
            </a:r>
            <a:r>
              <a:rPr lang="zh-CN" altLang="en-US" dirty="0"/>
              <a:t>年达</a:t>
            </a:r>
            <a:r>
              <a:rPr lang="en-US" altLang="zh-CN" dirty="0"/>
              <a:t>24.06</a:t>
            </a:r>
            <a:r>
              <a:rPr lang="zh-CN" altLang="en-US" dirty="0"/>
              <a:t>亿元（人民币）。</a:t>
            </a:r>
            <a:endParaRPr lang="en-US" altLang="zh-CN" dirty="0"/>
          </a:p>
          <a:p>
            <a:pPr lvl="1"/>
            <a:r>
              <a:rPr lang="zh-CN" altLang="en-US" dirty="0"/>
              <a:t>主要区域（北美、欧洲、以及亚太等主要地区）在全球游戏声卡市场中的份额占比。其中，</a:t>
            </a:r>
            <a:r>
              <a:rPr lang="en-US" altLang="zh-CN" dirty="0"/>
              <a:t>2021</a:t>
            </a:r>
            <a:r>
              <a:rPr lang="zh-CN" altLang="en-US" dirty="0"/>
              <a:t>年中国占全球游戏声卡市场的</a:t>
            </a:r>
            <a:r>
              <a:rPr lang="en-US" altLang="zh-CN" dirty="0"/>
              <a:t>34.58%</a:t>
            </a:r>
            <a:r>
              <a:rPr lang="zh-CN" altLang="en-US" dirty="0"/>
              <a:t>。贝哲斯咨询预测，至</a:t>
            </a:r>
            <a:r>
              <a:rPr lang="en-US" altLang="zh-CN" dirty="0"/>
              <a:t>2027</a:t>
            </a:r>
            <a:r>
              <a:rPr lang="zh-CN" altLang="en-US" dirty="0"/>
              <a:t>年全球游戏声卡市场规模将以</a:t>
            </a:r>
            <a:r>
              <a:rPr lang="en-US" altLang="zh-CN" dirty="0"/>
              <a:t>6.75%</a:t>
            </a:r>
            <a:r>
              <a:rPr lang="zh-CN" altLang="en-US" dirty="0"/>
              <a:t>的</a:t>
            </a:r>
            <a:r>
              <a:rPr lang="en-US" altLang="zh-CN" dirty="0"/>
              <a:t>CAGR</a:t>
            </a:r>
            <a:r>
              <a:rPr lang="zh-CN" altLang="en-US" dirty="0"/>
              <a:t>达到</a:t>
            </a:r>
            <a:r>
              <a:rPr lang="en-US" altLang="zh-CN" dirty="0"/>
              <a:t>35.69</a:t>
            </a:r>
            <a:r>
              <a:rPr lang="zh-CN" altLang="en-US" dirty="0"/>
              <a:t>亿元。</a:t>
            </a:r>
          </a:p>
          <a:p>
            <a:pPr lvl="1"/>
            <a:r>
              <a:rPr lang="zh-CN" altLang="en-US" dirty="0"/>
              <a:t>报告出版商</a:t>
            </a:r>
            <a:r>
              <a:rPr lang="en-US" altLang="zh-CN" dirty="0"/>
              <a:t>: </a:t>
            </a:r>
            <a:r>
              <a:rPr lang="zh-CN" altLang="en-US" dirty="0"/>
              <a:t>湖南贝哲斯信息咨询有限公司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年游戏用</a:t>
            </a:r>
            <a:r>
              <a:rPr lang="en-US" altLang="zh-CN" dirty="0"/>
              <a:t>USB</a:t>
            </a:r>
            <a:r>
              <a:rPr lang="zh-CN" altLang="en-US" dirty="0"/>
              <a:t>声卡可行性行业调研报告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E0554-8265-FF93-3DD2-1D94BDFA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3709255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02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瑞昱音频相关产品线情况 </a:t>
            </a:r>
            <a:r>
              <a:rPr lang="en-US" altLang="zh-CN" b="1" dirty="0"/>
              <a:t>—</a:t>
            </a:r>
            <a:r>
              <a:rPr lang="zh-CN" altLang="en-US" b="1" dirty="0"/>
              <a:t> 蓝牙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蓝牙</a:t>
            </a:r>
            <a:endParaRPr lang="en-US" altLang="zh-CN" dirty="0"/>
          </a:p>
          <a:p>
            <a:pPr lvl="1"/>
            <a:r>
              <a:rPr lang="zh-CN" altLang="en-US" dirty="0"/>
              <a:t>主要应用在</a:t>
            </a:r>
            <a:r>
              <a:rPr lang="en-US" altLang="zh-CN" dirty="0"/>
              <a:t>TWS</a:t>
            </a:r>
            <a:r>
              <a:rPr lang="zh-CN" altLang="en-US" dirty="0"/>
              <a:t>耳机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endParaRPr lang="en-US" altLang="zh-CN" dirty="0"/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市场份额占比：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lvl="2"/>
            <a:r>
              <a:rPr lang="zh-CN" altLang="en-US" dirty="0"/>
              <a:t>竞争对手：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蓝牙产品线主攻的市场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pPr lvl="2"/>
            <a:r>
              <a:rPr lang="zh-CN" altLang="en-US" dirty="0"/>
              <a:t>蓝牙遥控器 ，这是一个亿级市场，</a:t>
            </a:r>
            <a:r>
              <a:rPr lang="en-US" altLang="zh-CN" dirty="0"/>
              <a:t>2018</a:t>
            </a:r>
            <a:r>
              <a:rPr lang="zh-CN" altLang="en-US" dirty="0"/>
              <a:t>市场出货</a:t>
            </a:r>
            <a:r>
              <a:rPr lang="en-US" altLang="zh-CN" dirty="0"/>
              <a:t>1.3</a:t>
            </a:r>
            <a:r>
              <a:rPr lang="zh-CN" altLang="en-US" dirty="0"/>
              <a:t>亿颗，</a:t>
            </a:r>
            <a:r>
              <a:rPr lang="en-US" altLang="zh-CN" dirty="0"/>
              <a:t>2019</a:t>
            </a:r>
            <a:r>
              <a:rPr lang="zh-CN" altLang="en-US" dirty="0"/>
              <a:t>市场出货</a:t>
            </a:r>
            <a:r>
              <a:rPr lang="en-US" altLang="zh-CN" dirty="0"/>
              <a:t>1.6</a:t>
            </a:r>
            <a:r>
              <a:rPr lang="zh-CN" altLang="en-US" dirty="0"/>
              <a:t>亿颗；</a:t>
            </a:r>
            <a:endParaRPr lang="en-US" altLang="zh-CN" dirty="0"/>
          </a:p>
          <a:p>
            <a:pPr lvl="2"/>
            <a:r>
              <a:rPr lang="en-US" altLang="zh-CN" sz="2100" dirty="0"/>
              <a:t>HID</a:t>
            </a:r>
            <a:r>
              <a:rPr lang="zh-CN" altLang="en-US" sz="2100" dirty="0"/>
              <a:t>设备</a:t>
            </a:r>
            <a:r>
              <a:rPr lang="en-US" altLang="zh-CN" sz="2100" dirty="0"/>
              <a:t>(</a:t>
            </a:r>
            <a:r>
              <a:rPr lang="zh-CN" altLang="en-US" sz="2100" dirty="0"/>
              <a:t>鼠标，键盘等</a:t>
            </a:r>
            <a:r>
              <a:rPr lang="en-US" altLang="zh-CN" sz="2100" dirty="0"/>
              <a:t>) </a:t>
            </a:r>
            <a:r>
              <a:rPr lang="zh-CN" altLang="en-US" sz="2100" dirty="0"/>
              <a:t>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5300</a:t>
            </a:r>
            <a:r>
              <a:rPr lang="zh-CN" altLang="en-US" sz="2100" dirty="0"/>
              <a:t>万颗，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6530</a:t>
            </a:r>
            <a:r>
              <a:rPr lang="zh-CN" altLang="en-US" sz="2100" dirty="0"/>
              <a:t>万颗；</a:t>
            </a:r>
            <a:endParaRPr lang="en-US" altLang="zh-CN" sz="2100" dirty="0"/>
          </a:p>
          <a:p>
            <a:pPr lvl="2"/>
            <a:r>
              <a:rPr lang="en-US" altLang="zh-CN" sz="2100" dirty="0"/>
              <a:t>BLE </a:t>
            </a:r>
            <a:r>
              <a:rPr lang="zh-CN" altLang="en-US" sz="2100" dirty="0"/>
              <a:t>照明，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1000</a:t>
            </a:r>
            <a:r>
              <a:rPr lang="zh-CN" altLang="en-US" sz="2100" dirty="0"/>
              <a:t>万，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2300</a:t>
            </a:r>
            <a:r>
              <a:rPr lang="zh-CN" altLang="en-US" sz="2100" dirty="0"/>
              <a:t>万；</a:t>
            </a:r>
            <a:endParaRPr lang="en-US" altLang="zh-CN" sz="2100" dirty="0"/>
          </a:p>
          <a:p>
            <a:pPr lvl="2"/>
            <a:r>
              <a:rPr lang="zh-CN" altLang="en-US" sz="2100" dirty="0">
                <a:solidFill>
                  <a:srgbClr val="FF0000"/>
                </a:solidFill>
              </a:rPr>
              <a:t>耳机 ，整个耳机市场，</a:t>
            </a:r>
            <a:r>
              <a:rPr lang="en-US" altLang="zh-CN" sz="2100" dirty="0">
                <a:solidFill>
                  <a:srgbClr val="FF0000"/>
                </a:solidFill>
              </a:rPr>
              <a:t>2018</a:t>
            </a:r>
            <a:r>
              <a:rPr lang="zh-CN" altLang="en-US" sz="2100" dirty="0">
                <a:solidFill>
                  <a:srgbClr val="FF0000"/>
                </a:solidFill>
              </a:rPr>
              <a:t>市场出货</a:t>
            </a:r>
            <a:r>
              <a:rPr lang="en-US" altLang="zh-CN" sz="2100" dirty="0">
                <a:solidFill>
                  <a:srgbClr val="FF0000"/>
                </a:solidFill>
              </a:rPr>
              <a:t>7.1</a:t>
            </a:r>
            <a:r>
              <a:rPr lang="zh-CN" altLang="en-US" sz="2100" dirty="0">
                <a:solidFill>
                  <a:srgbClr val="FF0000"/>
                </a:solidFill>
              </a:rPr>
              <a:t>亿，</a:t>
            </a:r>
            <a:r>
              <a:rPr lang="en-US" altLang="zh-CN" sz="2100" dirty="0">
                <a:solidFill>
                  <a:srgbClr val="FF0000"/>
                </a:solidFill>
              </a:rPr>
              <a:t>2019</a:t>
            </a:r>
            <a:r>
              <a:rPr lang="zh-CN" altLang="en-US" sz="2100" dirty="0">
                <a:solidFill>
                  <a:srgbClr val="FF0000"/>
                </a:solidFill>
              </a:rPr>
              <a:t>市场出货</a:t>
            </a:r>
            <a:r>
              <a:rPr lang="en-US" altLang="zh-CN" sz="2100" dirty="0">
                <a:solidFill>
                  <a:srgbClr val="FF0000"/>
                </a:solidFill>
              </a:rPr>
              <a:t>11.9</a:t>
            </a:r>
            <a:r>
              <a:rPr lang="zh-CN" altLang="en-US" sz="2100" dirty="0">
                <a:solidFill>
                  <a:srgbClr val="FF0000"/>
                </a:solidFill>
              </a:rPr>
              <a:t>亿；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2"/>
            <a:r>
              <a:rPr lang="zh-CN" altLang="en-US" sz="2100" dirty="0"/>
              <a:t>智能手表 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8000</a:t>
            </a:r>
            <a:r>
              <a:rPr lang="zh-CN" altLang="en-US" sz="2100" dirty="0"/>
              <a:t>万，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10,000</a:t>
            </a:r>
            <a:r>
              <a:rPr lang="zh-CN" altLang="en-US" sz="2100" dirty="0"/>
              <a:t>万；</a:t>
            </a:r>
            <a:endParaRPr lang="en-US" altLang="zh-CN" sz="2100" dirty="0"/>
          </a:p>
          <a:p>
            <a:pPr lvl="2"/>
            <a:r>
              <a:rPr lang="zh-CN" altLang="en-US" sz="2100" dirty="0"/>
              <a:t>追踪器 ，追踪器市场以海外为主，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1.3</a:t>
            </a:r>
            <a:r>
              <a:rPr lang="zh-CN" altLang="en-US" sz="2100" dirty="0"/>
              <a:t>亿，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1.4</a:t>
            </a:r>
            <a:r>
              <a:rPr lang="zh-CN" altLang="en-US" sz="2100" dirty="0"/>
              <a:t>亿；</a:t>
            </a:r>
            <a:endParaRPr lang="en-US" altLang="zh-CN" sz="2100" dirty="0"/>
          </a:p>
          <a:p>
            <a:pPr lvl="1"/>
            <a:r>
              <a:rPr lang="zh-CN" altLang="en-US" sz="2500" dirty="0"/>
              <a:t>主要客户</a:t>
            </a:r>
            <a:endParaRPr lang="en-US" altLang="zh-CN" sz="2500" dirty="0"/>
          </a:p>
          <a:p>
            <a:pPr lvl="2"/>
            <a:r>
              <a:rPr lang="zh-CN" altLang="en-US" sz="2100" dirty="0"/>
              <a:t>小米、漫步者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B13C352-FABF-9867-D3E3-131D377453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A236F6-7D3C-E16A-AD26-61FF3077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374421"/>
            <a:ext cx="4015154" cy="24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4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1382</Words>
  <Application>Microsoft Office PowerPoint</Application>
  <PresentationFormat>宽屏</PresentationFormat>
  <Paragraphs>160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PingFang SC</vt:lpstr>
      <vt:lpstr>ui-sans-serif</vt:lpstr>
      <vt:lpstr>等线</vt:lpstr>
      <vt:lpstr>等线 Light</vt:lpstr>
      <vt:lpstr>Microsoft YaHei</vt:lpstr>
      <vt:lpstr>Arial</vt:lpstr>
      <vt:lpstr>Ubuntu</vt:lpstr>
      <vt:lpstr>Office 主题​​</vt:lpstr>
      <vt:lpstr>PowerPoint 演示文稿</vt:lpstr>
      <vt:lpstr>PowerPoint 演示文稿</vt:lpstr>
      <vt:lpstr>瑞昱产品线汇总</vt:lpstr>
      <vt:lpstr>不同产品线的收入份额</vt:lpstr>
      <vt:lpstr>瑞昱音频产品线—音频编解码器</vt:lpstr>
      <vt:lpstr>PC声卡</vt:lpstr>
      <vt:lpstr>线形声卡 (USB 耳放)</vt:lpstr>
      <vt:lpstr>游戏声卡</vt:lpstr>
      <vt:lpstr>瑞昱音频相关产品线情况 — 蓝牙</vt:lpstr>
      <vt:lpstr>蓝牙音频 产品线</vt:lpstr>
      <vt:lpstr>Realtek无线产品表现</vt:lpstr>
      <vt:lpstr>WiFi产品线主攻的市场</vt:lpstr>
      <vt:lpstr> IoT产品线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175</cp:revision>
  <dcterms:created xsi:type="dcterms:W3CDTF">2023-05-16T01:26:54Z</dcterms:created>
  <dcterms:modified xsi:type="dcterms:W3CDTF">2023-05-23T04:02:35Z</dcterms:modified>
</cp:coreProperties>
</file>