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59" r:id="rId6"/>
    <p:sldId id="260" r:id="rId7"/>
    <p:sldId id="258" r:id="rId8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1C33-4274-4B32-A41B-0E898CD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628AD-2EE8-4675-8149-0FA6432F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6884-E330-4A2A-8D82-E0D7B3B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53EB-4FB6-42F2-8C8D-658B413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451A-F97F-4084-AB64-0C0B27C1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0380-0B3A-41D2-B003-A1675FB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D1224-BD97-4B07-83DA-DECF7CB2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4E5F-A902-427E-BF0F-A567D0E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302D-9056-4794-98CE-DCA118C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0E27-4193-4FDD-887C-061D2F9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F6F17-DAAD-4384-A731-52E950F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FC319-CE92-4B55-BDA7-9C1C6123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8FC61-CA51-461B-8165-DECD5FCC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B0-7ECA-46E6-A1A6-2F8208B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0DE3-4E3C-434A-8D1C-767302B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6122-924B-4AE3-A396-D52F61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E474-CD0B-4BB1-A599-9A85459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7194B-7E82-4EF0-819E-5267F545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591-632F-4EC0-9C57-53915DA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1F1D-004C-4608-A01C-A0A2695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4E2F-D239-4F59-94A0-5F09113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5364-B734-40F8-9D56-2EBD935E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D1B-7079-4D84-AE4D-AE62DE3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A877-6530-4D55-9EA0-68BC890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9F28-693B-49DE-ACB2-CFC8FA6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9916-2EA8-413A-AE27-D5F20D1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C0D7-1444-49AB-84B0-D4E7C5AF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81ED-DA7D-4526-A047-B2C3505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F18E2-B399-475A-801C-129F211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21D64-1CBE-4474-A59E-F9DF4ED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E0B-FF01-46F6-8807-B4F604E5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85BF-C577-40A6-BDFC-242A01F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DA5C-4FED-42B7-AE6F-AB79BC5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CBCD5-5509-4F5B-AC5D-A27C6E95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36991-61A0-40D8-8AD9-CB689A63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77DC8-B277-4B60-9C61-F5BE72A8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00724-5111-44DE-9A54-DE39AA88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83C6F-331C-4E6F-8643-41A661B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D04A-A831-46E1-91F8-D69E7AB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92F7-163E-41FF-A45F-D405F2D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1D755-5D48-4AA0-8D84-A853F9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0B6DF-DB19-4C4E-B86E-DDBA049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A2CE8-1D58-4D11-8210-525285C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2A747-7280-465C-A8FE-CCFB4EB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C05F4-FA2B-4B7F-B533-052890D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3B470-8A76-4A3B-8918-70B3823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940B-570C-4BA3-B6B8-A9C8A7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1B2-B076-44A4-9CFE-DD5CD43E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6095B-869A-4309-A8D3-797E7F4A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D4DC-3ECE-4025-B4BD-4B11FBA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4747-5152-44C9-99EA-B713B86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12968-23A0-4C2A-8989-6B584AE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19D4-01BC-4CBD-B59D-4777B42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8063-F0A4-4CD8-82D0-7C766305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63715-7F7D-4266-B520-7B837929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F0D8-8DF0-4BCB-AF4C-EBC1CA4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3C64A-6EC0-4FE8-8E2E-2EBADD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54C6-78B1-4F6F-9872-52D6C23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CDB7B-C80E-493F-8F0D-562E5788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43FB8-8363-4600-B3DE-DF2BA48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8A4AF-F4D1-4FEB-9EC0-56F15DCBB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E9E-7058-4153-B589-BB533707F3EF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77D0-8FB5-49C1-97EF-AD55FF18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E5AE-36FC-4AE3-9B85-8F76E764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EC07-7364-4DD4-84F3-956A4A7F5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蓝牙耳机</a:t>
            </a:r>
            <a:r>
              <a:rPr lang="en-US" altLang="zh-CN" dirty="0"/>
              <a:t>ENC</a:t>
            </a:r>
            <a:r>
              <a:rPr lang="zh-CN" altLang="en-US" dirty="0"/>
              <a:t>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F1F42-3400-4AFA-9C4C-484FB71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颈挂蓝牙耳机麦克风拓扑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158A-E8C6-49D3-A644-434B520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439" y="1778491"/>
            <a:ext cx="4490545" cy="4351338"/>
          </a:xfrm>
        </p:spPr>
        <p:txBody>
          <a:bodyPr/>
          <a:lstStyle/>
          <a:p>
            <a:r>
              <a:rPr lang="en-US" altLang="zh-CN" dirty="0"/>
              <a:t>FB Mic x 2</a:t>
            </a:r>
          </a:p>
          <a:p>
            <a:pPr lvl="1"/>
            <a:r>
              <a:rPr lang="zh-CN" altLang="en-US" dirty="0"/>
              <a:t>左声道</a:t>
            </a:r>
            <a:endParaRPr lang="en-US" altLang="zh-CN" dirty="0"/>
          </a:p>
          <a:p>
            <a:pPr lvl="1"/>
            <a:r>
              <a:rPr lang="zh-CN" altLang="en-US" dirty="0"/>
              <a:t>右声道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Talk Mic x 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A5204BC-EC15-4506-8591-FDEC23FA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1937192"/>
            <a:ext cx="3925326" cy="382467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E9193CC-DBCA-4561-85B9-6795196CD03D}"/>
              </a:ext>
            </a:extLst>
          </p:cNvPr>
          <p:cNvSpPr/>
          <p:nvPr/>
        </p:nvSpPr>
        <p:spPr>
          <a:xfrm>
            <a:off x="1407738" y="1690687"/>
            <a:ext cx="4581427" cy="2636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7FAF0D-B377-47B4-A64D-5A95D52B94A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989165" y="2064471"/>
            <a:ext cx="1253764" cy="944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28B538B-58F4-429A-B84A-B2DD01ECA6EA}"/>
              </a:ext>
            </a:extLst>
          </p:cNvPr>
          <p:cNvSpPr/>
          <p:nvPr/>
        </p:nvSpPr>
        <p:spPr>
          <a:xfrm>
            <a:off x="3082564" y="4930218"/>
            <a:ext cx="920685" cy="609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F1F5E5F-F667-4F1B-9A62-061A72FAB6BC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4003249" y="3849530"/>
            <a:ext cx="3239680" cy="1385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DEA6C07-BE52-48C6-8F79-791148181000}"/>
              </a:ext>
            </a:extLst>
          </p:cNvPr>
          <p:cNvSpPr/>
          <p:nvPr/>
        </p:nvSpPr>
        <p:spPr>
          <a:xfrm>
            <a:off x="1896234" y="2108437"/>
            <a:ext cx="1084083" cy="45248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左声道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40AE26-2412-4934-A820-AE28BDDFF045}"/>
              </a:ext>
            </a:extLst>
          </p:cNvPr>
          <p:cNvSpPr/>
          <p:nvPr/>
        </p:nvSpPr>
        <p:spPr>
          <a:xfrm>
            <a:off x="4308445" y="2064471"/>
            <a:ext cx="1084083" cy="45248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右声道</a:t>
            </a:r>
          </a:p>
        </p:txBody>
      </p:sp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BAC0DEF-F7AA-4C4D-ACE6-7D0347E8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97" y="1005925"/>
            <a:ext cx="3468243" cy="270698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37F11E-6500-4D3F-A877-3E848120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2506" y="1827628"/>
            <a:ext cx="2673527" cy="2526711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FF2FBF6-C51D-440C-BED6-4CA2DE5459B4}"/>
              </a:ext>
            </a:extLst>
          </p:cNvPr>
          <p:cNvSpPr/>
          <p:nvPr/>
        </p:nvSpPr>
        <p:spPr>
          <a:xfrm>
            <a:off x="9307533" y="1700382"/>
            <a:ext cx="1697146" cy="888145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9671EBF-1D84-40B6-80F1-31B33E7D734D}"/>
              </a:ext>
            </a:extLst>
          </p:cNvPr>
          <p:cNvSpPr/>
          <p:nvPr/>
        </p:nvSpPr>
        <p:spPr>
          <a:xfrm>
            <a:off x="7131627" y="4369693"/>
            <a:ext cx="449480" cy="7081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80D97DE-0A4A-40BE-B76E-1F1F66F62982}"/>
              </a:ext>
            </a:extLst>
          </p:cNvPr>
          <p:cNvSpPr/>
          <p:nvPr/>
        </p:nvSpPr>
        <p:spPr>
          <a:xfrm>
            <a:off x="6219063" y="3962866"/>
            <a:ext cx="2837833" cy="26010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endParaRPr lang="en-US" altLang="zh-CN" sz="2000" b="1" dirty="0"/>
          </a:p>
          <a:p>
            <a:pPr algn="r"/>
            <a:r>
              <a:rPr lang="en-US" altLang="zh-CN" sz="2000" b="1" dirty="0"/>
              <a:t>Bluetooth </a:t>
            </a:r>
          </a:p>
          <a:p>
            <a:pPr algn="r"/>
            <a:r>
              <a:rPr lang="en-US" altLang="zh-CN" sz="2000" b="1" dirty="0"/>
              <a:t>Solution</a:t>
            </a:r>
            <a:endParaRPr lang="en-US" altLang="zh-CN" sz="1600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267" name="箭头: 五边形 266">
            <a:extLst>
              <a:ext uri="{FF2B5EF4-FFF2-40B4-BE49-F238E27FC236}">
                <a16:creationId xmlns:a16="http://schemas.microsoft.com/office/drawing/2014/main" id="{802E7941-BFF6-410A-9ACA-00308EDA6CAE}"/>
              </a:ext>
            </a:extLst>
          </p:cNvPr>
          <p:cNvSpPr/>
          <p:nvPr/>
        </p:nvSpPr>
        <p:spPr>
          <a:xfrm flipH="1">
            <a:off x="6202412" y="4874820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68" name="连接符: 曲线 267">
            <a:extLst>
              <a:ext uri="{FF2B5EF4-FFF2-40B4-BE49-F238E27FC236}">
                <a16:creationId xmlns:a16="http://schemas.microsoft.com/office/drawing/2014/main" id="{C3F6B555-69F4-42B5-BE6B-8B85C5237B03}"/>
              </a:ext>
            </a:extLst>
          </p:cNvPr>
          <p:cNvCxnSpPr>
            <a:cxnSpLocks/>
            <a:stCxn id="223" idx="3"/>
            <a:endCxn id="267" idx="3"/>
          </p:cNvCxnSpPr>
          <p:nvPr/>
        </p:nvCxnSpPr>
        <p:spPr>
          <a:xfrm>
            <a:off x="3550174" y="4983514"/>
            <a:ext cx="2652238" cy="15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D01A1E72-FCCD-4DE5-808A-0FDE49F07C2A}"/>
              </a:ext>
            </a:extLst>
          </p:cNvPr>
          <p:cNvSpPr/>
          <p:nvPr/>
        </p:nvSpPr>
        <p:spPr>
          <a:xfrm>
            <a:off x="10695053" y="3362498"/>
            <a:ext cx="1137693" cy="446101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CE808FE0-6824-4457-AB1C-E884AFC702BB}"/>
              </a:ext>
            </a:extLst>
          </p:cNvPr>
          <p:cNvCxnSpPr>
            <a:cxnSpLocks/>
            <a:stCxn id="273" idx="2"/>
            <a:endCxn id="266" idx="0"/>
          </p:cNvCxnSpPr>
          <p:nvPr/>
        </p:nvCxnSpPr>
        <p:spPr>
          <a:xfrm rot="10800000" flipV="1">
            <a:off x="7637981" y="3585548"/>
            <a:ext cx="3057073" cy="37731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4" name="箭头: 五边形 283">
            <a:extLst>
              <a:ext uri="{FF2B5EF4-FFF2-40B4-BE49-F238E27FC236}">
                <a16:creationId xmlns:a16="http://schemas.microsoft.com/office/drawing/2014/main" id="{BA91CDB3-394F-4AD6-A1E2-BF287A95F2EF}"/>
              </a:ext>
            </a:extLst>
          </p:cNvPr>
          <p:cNvSpPr/>
          <p:nvPr/>
        </p:nvSpPr>
        <p:spPr>
          <a:xfrm flipH="1">
            <a:off x="6202412" y="5490560"/>
            <a:ext cx="905764" cy="247845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B1E3929-B95B-4ABD-88EB-9B7A95DFFA6C}"/>
              </a:ext>
            </a:extLst>
          </p:cNvPr>
          <p:cNvGrpSpPr/>
          <p:nvPr/>
        </p:nvGrpSpPr>
        <p:grpSpPr>
          <a:xfrm>
            <a:off x="486052" y="1700230"/>
            <a:ext cx="3066749" cy="4863663"/>
            <a:chOff x="1008000" y="1856792"/>
            <a:chExt cx="3096369" cy="48712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474C48-C682-4976-9C85-99AA32425C26}"/>
                </a:ext>
              </a:extLst>
            </p:cNvPr>
            <p:cNvSpPr/>
            <p:nvPr/>
          </p:nvSpPr>
          <p:spPr>
            <a:xfrm>
              <a:off x="1008000" y="1856792"/>
              <a:ext cx="3096369" cy="4871261"/>
            </a:xfrm>
            <a:prstGeom prst="roundRect">
              <a:avLst>
                <a:gd name="adj" fmla="val 1169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SNC8600</a:t>
              </a: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b="1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809997B-8A5F-495A-84FA-630AC64B14D5}"/>
                </a:ext>
              </a:extLst>
            </p:cNvPr>
            <p:cNvSpPr/>
            <p:nvPr/>
          </p:nvSpPr>
          <p:spPr>
            <a:xfrm>
              <a:off x="2761383" y="3804176"/>
              <a:ext cx="1336102" cy="113387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/>
                <a:t>参考信号</a:t>
              </a:r>
              <a:r>
                <a:rPr lang="en-US" altLang="zh-CN" sz="1200" dirty="0"/>
                <a:t>(AEC Reference signal)</a:t>
              </a:r>
            </a:p>
            <a:p>
              <a:endParaRPr lang="en-US" altLang="zh-CN" sz="1200" dirty="0"/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F515321-E965-4B6C-ADD0-ED6B65D3BC99}"/>
                </a:ext>
              </a:extLst>
            </p:cNvPr>
            <p:cNvSpPr/>
            <p:nvPr/>
          </p:nvSpPr>
          <p:spPr>
            <a:xfrm>
              <a:off x="2764176" y="2754468"/>
              <a:ext cx="1336256" cy="96979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/>
                <a:t>FB Mic PDM</a:t>
              </a:r>
              <a:r>
                <a:rPr lang="zh-CN" altLang="en-US" sz="1200" dirty="0"/>
                <a:t>数据</a:t>
              </a:r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zh-CN" altLang="en-US" sz="1200" dirty="0"/>
            </a:p>
          </p:txBody>
        </p: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32C715B8-479E-4412-8F36-382483ECDF07}"/>
                </a:ext>
              </a:extLst>
            </p:cNvPr>
            <p:cNvSpPr/>
            <p:nvPr/>
          </p:nvSpPr>
          <p:spPr>
            <a:xfrm>
              <a:off x="1150166" y="3741063"/>
              <a:ext cx="1156098" cy="105355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AEC</a:t>
              </a:r>
            </a:p>
            <a:p>
              <a:pPr algn="ctr"/>
              <a:r>
                <a:rPr lang="en-US" altLang="zh-CN" sz="1600" dirty="0"/>
                <a:t>&amp;</a:t>
              </a:r>
            </a:p>
            <a:p>
              <a:pPr algn="ctr"/>
              <a:r>
                <a:rPr lang="en-US" altLang="zh-CN" sz="1600" dirty="0"/>
                <a:t>ENC</a:t>
              </a:r>
              <a:endParaRPr lang="zh-CN" altLang="en-US" sz="1600" dirty="0"/>
            </a:p>
          </p:txBody>
        </p: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DE547417-B325-4120-A14B-A3520A6B8FE0}"/>
                </a:ext>
              </a:extLst>
            </p:cNvPr>
            <p:cNvCxnSpPr>
              <a:cxnSpLocks/>
              <a:stCxn id="186" idx="1"/>
              <a:endCxn id="1083" idx="6"/>
            </p:cNvCxnSpPr>
            <p:nvPr/>
          </p:nvCxnSpPr>
          <p:spPr>
            <a:xfrm rot="10800000">
              <a:off x="2306265" y="4267842"/>
              <a:ext cx="455119" cy="103272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连接符: 曲线 193">
              <a:extLst>
                <a:ext uri="{FF2B5EF4-FFF2-40B4-BE49-F238E27FC236}">
                  <a16:creationId xmlns:a16="http://schemas.microsoft.com/office/drawing/2014/main" id="{9757F577-2025-44F5-9CB8-3BB0155FE582}"/>
                </a:ext>
              </a:extLst>
            </p:cNvPr>
            <p:cNvCxnSpPr>
              <a:cxnSpLocks/>
              <a:stCxn id="188" idx="1"/>
              <a:endCxn id="1083" idx="0"/>
            </p:cNvCxnSpPr>
            <p:nvPr/>
          </p:nvCxnSpPr>
          <p:spPr>
            <a:xfrm rot="10800000" flipV="1">
              <a:off x="1728216" y="3239366"/>
              <a:ext cx="1035961" cy="501696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箭头: 五边形 129">
              <a:extLst>
                <a:ext uri="{FF2B5EF4-FFF2-40B4-BE49-F238E27FC236}">
                  <a16:creationId xmlns:a16="http://schemas.microsoft.com/office/drawing/2014/main" id="{7715FFA5-B323-488C-A3E1-9C2BD7B4069C}"/>
                </a:ext>
              </a:extLst>
            </p:cNvPr>
            <p:cNvSpPr/>
            <p:nvPr/>
          </p:nvSpPr>
          <p:spPr>
            <a:xfrm>
              <a:off x="3166843" y="5335402"/>
              <a:ext cx="923752" cy="248233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I2S_SDI</a:t>
              </a:r>
              <a:endParaRPr lang="zh-CN" altLang="en-US" sz="1200" dirty="0"/>
            </a:p>
          </p:txBody>
        </p:sp>
        <p:sp>
          <p:nvSpPr>
            <p:cNvPr id="201" name="箭头: 五边形 200">
              <a:extLst>
                <a:ext uri="{FF2B5EF4-FFF2-40B4-BE49-F238E27FC236}">
                  <a16:creationId xmlns:a16="http://schemas.microsoft.com/office/drawing/2014/main" id="{D26A3467-447E-49AC-BE4E-EC5F900CD8CC}"/>
                </a:ext>
              </a:extLst>
            </p:cNvPr>
            <p:cNvSpPr/>
            <p:nvPr/>
          </p:nvSpPr>
          <p:spPr>
            <a:xfrm flipH="1">
              <a:off x="3175257" y="3379000"/>
              <a:ext cx="920077" cy="231946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DMIC1_IN</a:t>
              </a:r>
              <a:endParaRPr lang="zh-CN" altLang="en-US" sz="1200" dirty="0"/>
            </a:p>
          </p:txBody>
        </p:sp>
        <p:sp>
          <p:nvSpPr>
            <p:cNvPr id="203" name="箭头: 五边形 202">
              <a:extLst>
                <a:ext uri="{FF2B5EF4-FFF2-40B4-BE49-F238E27FC236}">
                  <a16:creationId xmlns:a16="http://schemas.microsoft.com/office/drawing/2014/main" id="{29C0E01D-7177-49D4-BE4E-014EE35D4E0B}"/>
                </a:ext>
              </a:extLst>
            </p:cNvPr>
            <p:cNvSpPr/>
            <p:nvPr/>
          </p:nvSpPr>
          <p:spPr>
            <a:xfrm flipH="1">
              <a:off x="3172386" y="3011801"/>
              <a:ext cx="920077" cy="231946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DMIC2_IN</a:t>
              </a:r>
              <a:endParaRPr lang="zh-CN" altLang="en-US" sz="1200" dirty="0"/>
            </a:p>
          </p:txBody>
        </p:sp>
        <p:sp>
          <p:nvSpPr>
            <p:cNvPr id="205" name="箭头: 五边形 204">
              <a:extLst>
                <a:ext uri="{FF2B5EF4-FFF2-40B4-BE49-F238E27FC236}">
                  <a16:creationId xmlns:a16="http://schemas.microsoft.com/office/drawing/2014/main" id="{25F34BFF-C2C1-4A17-A694-59B5AD641EC2}"/>
                </a:ext>
              </a:extLst>
            </p:cNvPr>
            <p:cNvSpPr/>
            <p:nvPr/>
          </p:nvSpPr>
          <p:spPr>
            <a:xfrm flipH="1">
              <a:off x="3164516" y="4660428"/>
              <a:ext cx="920077" cy="231946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AMIC1_IN</a:t>
              </a:r>
              <a:endParaRPr lang="zh-CN" altLang="en-US" sz="1200" dirty="0"/>
            </a:p>
          </p:txBody>
        </p:sp>
        <p:sp>
          <p:nvSpPr>
            <p:cNvPr id="206" name="箭头: 五边形 205">
              <a:extLst>
                <a:ext uri="{FF2B5EF4-FFF2-40B4-BE49-F238E27FC236}">
                  <a16:creationId xmlns:a16="http://schemas.microsoft.com/office/drawing/2014/main" id="{E8DCB887-A384-47E8-8D3D-B9217F913FA8}"/>
                </a:ext>
              </a:extLst>
            </p:cNvPr>
            <p:cNvSpPr/>
            <p:nvPr/>
          </p:nvSpPr>
          <p:spPr>
            <a:xfrm flipH="1">
              <a:off x="3169603" y="4318970"/>
              <a:ext cx="920077" cy="231946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AMIC2_IN</a:t>
              </a:r>
              <a:endParaRPr lang="zh-CN" altLang="en-US" sz="1200" dirty="0"/>
            </a:p>
          </p:txBody>
        </p: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B24D551C-5F0C-4567-B9CD-788328CE63E9}"/>
                </a:ext>
              </a:extLst>
            </p:cNvPr>
            <p:cNvCxnSpPr>
              <a:cxnSpLocks/>
              <a:stCxn id="1083" idx="4"/>
              <a:endCxn id="223" idx="1"/>
            </p:cNvCxnSpPr>
            <p:nvPr/>
          </p:nvCxnSpPr>
          <p:spPr>
            <a:xfrm rot="16200000" flipH="1">
              <a:off x="2277796" y="4245036"/>
              <a:ext cx="350588" cy="1449749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0" name="箭头: 五边形 289">
              <a:extLst>
                <a:ext uri="{FF2B5EF4-FFF2-40B4-BE49-F238E27FC236}">
                  <a16:creationId xmlns:a16="http://schemas.microsoft.com/office/drawing/2014/main" id="{41BC51AF-BA40-45B0-A1E0-1230DE71250A}"/>
                </a:ext>
              </a:extLst>
            </p:cNvPr>
            <p:cNvSpPr/>
            <p:nvPr/>
          </p:nvSpPr>
          <p:spPr>
            <a:xfrm>
              <a:off x="3177965" y="5628610"/>
              <a:ext cx="923752" cy="231001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UART</a:t>
              </a:r>
              <a:endParaRPr lang="zh-CN" altLang="en-US" sz="1200" dirty="0"/>
            </a:p>
          </p:txBody>
        </p:sp>
        <p:sp>
          <p:nvSpPr>
            <p:cNvPr id="386" name="箭头: 五边形 385">
              <a:extLst>
                <a:ext uri="{FF2B5EF4-FFF2-40B4-BE49-F238E27FC236}">
                  <a16:creationId xmlns:a16="http://schemas.microsoft.com/office/drawing/2014/main" id="{5F7D1439-EAC8-4118-83AA-99489148A9C7}"/>
                </a:ext>
              </a:extLst>
            </p:cNvPr>
            <p:cNvSpPr/>
            <p:nvPr/>
          </p:nvSpPr>
          <p:spPr>
            <a:xfrm flipH="1">
              <a:off x="3176106" y="5914487"/>
              <a:ext cx="920078" cy="231946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Power</a:t>
              </a:r>
              <a:endParaRPr lang="zh-CN" altLang="en-US" sz="1200" dirty="0"/>
            </a:p>
          </p:txBody>
        </p:sp>
        <p:sp>
          <p:nvSpPr>
            <p:cNvPr id="398" name="箭头: 五边形 397">
              <a:extLst>
                <a:ext uri="{FF2B5EF4-FFF2-40B4-BE49-F238E27FC236}">
                  <a16:creationId xmlns:a16="http://schemas.microsoft.com/office/drawing/2014/main" id="{C4BFA2D9-9D0A-4E5E-9224-BC83EF26A6CC}"/>
                </a:ext>
              </a:extLst>
            </p:cNvPr>
            <p:cNvSpPr/>
            <p:nvPr/>
          </p:nvSpPr>
          <p:spPr>
            <a:xfrm flipH="1">
              <a:off x="2963490" y="6235230"/>
              <a:ext cx="1118555" cy="231946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DFU_Trigger</a:t>
              </a:r>
              <a:endParaRPr lang="zh-CN" altLang="en-US" sz="1200" dirty="0"/>
            </a:p>
          </p:txBody>
        </p:sp>
        <p:sp>
          <p:nvSpPr>
            <p:cNvPr id="223" name="箭头: 五边形 222">
              <a:extLst>
                <a:ext uri="{FF2B5EF4-FFF2-40B4-BE49-F238E27FC236}">
                  <a16:creationId xmlns:a16="http://schemas.microsoft.com/office/drawing/2014/main" id="{BD774960-DB7C-479E-BCE4-814A658B4234}"/>
                </a:ext>
              </a:extLst>
            </p:cNvPr>
            <p:cNvSpPr/>
            <p:nvPr/>
          </p:nvSpPr>
          <p:spPr>
            <a:xfrm>
              <a:off x="3177965" y="5021089"/>
              <a:ext cx="923752" cy="248233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I2S_SDO</a:t>
              </a:r>
              <a:endParaRPr lang="zh-CN" altLang="en-US" sz="1200" dirty="0"/>
            </a:p>
          </p:txBody>
        </p:sp>
      </p:grp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C6C5E6A1-0D25-4EDE-A109-D661E84CBC5E}"/>
              </a:ext>
            </a:extLst>
          </p:cNvPr>
          <p:cNvCxnSpPr>
            <a:cxnSpLocks/>
            <a:stCxn id="290" idx="3"/>
            <a:endCxn id="284" idx="3"/>
          </p:cNvCxnSpPr>
          <p:nvPr/>
        </p:nvCxnSpPr>
        <p:spPr>
          <a:xfrm>
            <a:off x="3550174" y="5581486"/>
            <a:ext cx="2652238" cy="32997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箭头: 五边形 329">
            <a:extLst>
              <a:ext uri="{FF2B5EF4-FFF2-40B4-BE49-F238E27FC236}">
                <a16:creationId xmlns:a16="http://schemas.microsoft.com/office/drawing/2014/main" id="{09A88449-6DF0-4CE2-84F7-EB1A1852BA58}"/>
              </a:ext>
            </a:extLst>
          </p:cNvPr>
          <p:cNvSpPr/>
          <p:nvPr/>
        </p:nvSpPr>
        <p:spPr>
          <a:xfrm flipH="1">
            <a:off x="6223661" y="455050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L</a:t>
            </a:r>
            <a:endParaRPr lang="zh-CN" altLang="en-US" sz="1200" dirty="0"/>
          </a:p>
        </p:txBody>
      </p:sp>
      <p:sp>
        <p:nvSpPr>
          <p:cNvPr id="370" name="箭头: 五边形 369">
            <a:extLst>
              <a:ext uri="{FF2B5EF4-FFF2-40B4-BE49-F238E27FC236}">
                <a16:creationId xmlns:a16="http://schemas.microsoft.com/office/drawing/2014/main" id="{2D01E26A-0202-4215-BB5C-49E62C76EA2F}"/>
              </a:ext>
            </a:extLst>
          </p:cNvPr>
          <p:cNvSpPr/>
          <p:nvPr/>
        </p:nvSpPr>
        <p:spPr>
          <a:xfrm flipH="1">
            <a:off x="8222142" y="5337559"/>
            <a:ext cx="834756" cy="247847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MIC_IN</a:t>
            </a:r>
            <a:endParaRPr lang="zh-CN" altLang="en-US" sz="1200" dirty="0"/>
          </a:p>
        </p:txBody>
      </p:sp>
      <p:pic>
        <p:nvPicPr>
          <p:cNvPr id="302" name="图片 301">
            <a:extLst>
              <a:ext uri="{FF2B5EF4-FFF2-40B4-BE49-F238E27FC236}">
                <a16:creationId xmlns:a16="http://schemas.microsoft.com/office/drawing/2014/main" id="{484DBB1D-0B9E-422D-BED3-EDCEA15D7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7" r="8373" b="6890"/>
          <a:stretch/>
        </p:blipFill>
        <p:spPr>
          <a:xfrm>
            <a:off x="9522042" y="4982401"/>
            <a:ext cx="518452" cy="762358"/>
          </a:xfrm>
          <a:prstGeom prst="rect">
            <a:avLst/>
          </a:prstGeom>
        </p:spPr>
      </p:pic>
      <p:cxnSp>
        <p:nvCxnSpPr>
          <p:cNvPr id="304" name="连接符: 曲线 303">
            <a:extLst>
              <a:ext uri="{FF2B5EF4-FFF2-40B4-BE49-F238E27FC236}">
                <a16:creationId xmlns:a16="http://schemas.microsoft.com/office/drawing/2014/main" id="{DA1CD4C5-5C0F-4898-8AE5-F9676C853E4D}"/>
              </a:ext>
            </a:extLst>
          </p:cNvPr>
          <p:cNvCxnSpPr>
            <a:cxnSpLocks/>
            <a:endCxn id="370" idx="1"/>
          </p:cNvCxnSpPr>
          <p:nvPr/>
        </p:nvCxnSpPr>
        <p:spPr>
          <a:xfrm rot="10800000" flipV="1">
            <a:off x="9056898" y="5461481"/>
            <a:ext cx="44169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连接符: 曲线 387">
            <a:extLst>
              <a:ext uri="{FF2B5EF4-FFF2-40B4-BE49-F238E27FC236}">
                <a16:creationId xmlns:a16="http://schemas.microsoft.com/office/drawing/2014/main" id="{A2010A5D-4465-4F29-A714-5DC5AE98A7CC}"/>
              </a:ext>
            </a:extLst>
          </p:cNvPr>
          <p:cNvCxnSpPr>
            <a:cxnSpLocks/>
            <a:stCxn id="427" idx="3"/>
          </p:cNvCxnSpPr>
          <p:nvPr/>
        </p:nvCxnSpPr>
        <p:spPr>
          <a:xfrm rot="10800000">
            <a:off x="3548187" y="5872128"/>
            <a:ext cx="2658019" cy="613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9" name="连接符: 曲线 398">
            <a:extLst>
              <a:ext uri="{FF2B5EF4-FFF2-40B4-BE49-F238E27FC236}">
                <a16:creationId xmlns:a16="http://schemas.microsoft.com/office/drawing/2014/main" id="{B48AE318-6D12-4510-AD14-A24B63535F55}"/>
              </a:ext>
            </a:extLst>
          </p:cNvPr>
          <p:cNvCxnSpPr>
            <a:cxnSpLocks/>
            <a:stCxn id="428" idx="3"/>
            <a:endCxn id="398" idx="1"/>
          </p:cNvCxnSpPr>
          <p:nvPr/>
        </p:nvCxnSpPr>
        <p:spPr>
          <a:xfrm rot="10800000">
            <a:off x="3530692" y="6187631"/>
            <a:ext cx="2666209" cy="70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7" name="箭头: 五边形 426">
            <a:extLst>
              <a:ext uri="{FF2B5EF4-FFF2-40B4-BE49-F238E27FC236}">
                <a16:creationId xmlns:a16="http://schemas.microsoft.com/office/drawing/2014/main" id="{608AA6E5-2342-4D8B-B20C-C2230363D52C}"/>
              </a:ext>
            </a:extLst>
          </p:cNvPr>
          <p:cNvSpPr/>
          <p:nvPr/>
        </p:nvSpPr>
        <p:spPr>
          <a:xfrm flipH="1">
            <a:off x="6206205" y="5817654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GPIO1</a:t>
            </a:r>
            <a:endParaRPr lang="zh-CN" altLang="en-US" sz="1200" dirty="0"/>
          </a:p>
        </p:txBody>
      </p:sp>
      <p:sp>
        <p:nvSpPr>
          <p:cNvPr id="428" name="箭头: 五边形 427">
            <a:extLst>
              <a:ext uri="{FF2B5EF4-FFF2-40B4-BE49-F238E27FC236}">
                <a16:creationId xmlns:a16="http://schemas.microsoft.com/office/drawing/2014/main" id="{B78A7708-092B-4953-A35E-E067C9E0051E}"/>
              </a:ext>
            </a:extLst>
          </p:cNvPr>
          <p:cNvSpPr/>
          <p:nvPr/>
        </p:nvSpPr>
        <p:spPr>
          <a:xfrm flipH="1">
            <a:off x="6196900" y="6141967"/>
            <a:ext cx="911275" cy="231584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GPIO2</a:t>
            </a:r>
            <a:endParaRPr lang="zh-CN" altLang="en-US" sz="1200" dirty="0"/>
          </a:p>
        </p:txBody>
      </p:sp>
      <p:cxnSp>
        <p:nvCxnSpPr>
          <p:cNvPr id="436" name="连接符: 曲线 435">
            <a:extLst>
              <a:ext uri="{FF2B5EF4-FFF2-40B4-BE49-F238E27FC236}">
                <a16:creationId xmlns:a16="http://schemas.microsoft.com/office/drawing/2014/main" id="{30CF155D-1444-446E-84B6-216D40558CC4}"/>
              </a:ext>
            </a:extLst>
          </p:cNvPr>
          <p:cNvCxnSpPr>
            <a:cxnSpLocks/>
            <a:stCxn id="267" idx="1"/>
            <a:endCxn id="439" idx="1"/>
          </p:cNvCxnSpPr>
          <p:nvPr/>
        </p:nvCxnSpPr>
        <p:spPr>
          <a:xfrm>
            <a:off x="7108176" y="4998743"/>
            <a:ext cx="1136129" cy="76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9" name="箭头: 五边形 438">
            <a:extLst>
              <a:ext uri="{FF2B5EF4-FFF2-40B4-BE49-F238E27FC236}">
                <a16:creationId xmlns:a16="http://schemas.microsoft.com/office/drawing/2014/main" id="{DDFF1044-F767-4339-A28E-E1CF6B666E3A}"/>
              </a:ext>
            </a:extLst>
          </p:cNvPr>
          <p:cNvSpPr/>
          <p:nvPr/>
        </p:nvSpPr>
        <p:spPr>
          <a:xfrm>
            <a:off x="8244305" y="4882502"/>
            <a:ext cx="834754" cy="247847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RF</a:t>
            </a:r>
            <a:endParaRPr lang="zh-CN" altLang="en-US" sz="1200" dirty="0"/>
          </a:p>
        </p:txBody>
      </p:sp>
      <p:sp>
        <p:nvSpPr>
          <p:cNvPr id="442" name="椭圆 441">
            <a:extLst>
              <a:ext uri="{FF2B5EF4-FFF2-40B4-BE49-F238E27FC236}">
                <a16:creationId xmlns:a16="http://schemas.microsoft.com/office/drawing/2014/main" id="{6C72108B-A5AA-4983-823B-4724E3520D85}"/>
              </a:ext>
            </a:extLst>
          </p:cNvPr>
          <p:cNvSpPr/>
          <p:nvPr/>
        </p:nvSpPr>
        <p:spPr>
          <a:xfrm>
            <a:off x="4913435" y="932659"/>
            <a:ext cx="3342438" cy="280776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BEACF-C180-44A0-8C13-BBBFF3D7F1FF}"/>
              </a:ext>
            </a:extLst>
          </p:cNvPr>
          <p:cNvSpPr txBox="1"/>
          <p:nvPr/>
        </p:nvSpPr>
        <p:spPr>
          <a:xfrm>
            <a:off x="4043855" y="4201782"/>
            <a:ext cx="133721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2B7E391-1B2A-4A22-9DEB-013E3C0873F3}"/>
              </a:ext>
            </a:extLst>
          </p:cNvPr>
          <p:cNvSpPr txBox="1"/>
          <p:nvPr/>
        </p:nvSpPr>
        <p:spPr>
          <a:xfrm>
            <a:off x="4057597" y="4543101"/>
            <a:ext cx="132347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Π(</a:t>
            </a:r>
            <a:r>
              <a:rPr lang="zh-CN" altLang="en-US" sz="1200" dirty="0"/>
              <a:t>派</a:t>
            </a:r>
            <a:r>
              <a:rPr lang="en-US" altLang="zh-CN" sz="1200" dirty="0"/>
              <a:t>)</a:t>
            </a:r>
            <a:r>
              <a:rPr lang="zh-CN" altLang="en-US" sz="1200" dirty="0"/>
              <a:t>型衰减电路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C8FF003-9AAD-410C-8DE7-6F4059884E8D}"/>
              </a:ext>
            </a:extLst>
          </p:cNvPr>
          <p:cNvCxnSpPr>
            <a:cxnSpLocks/>
            <a:stCxn id="7" idx="2"/>
            <a:endCxn id="442" idx="6"/>
          </p:cNvCxnSpPr>
          <p:nvPr/>
        </p:nvCxnSpPr>
        <p:spPr>
          <a:xfrm flipH="1">
            <a:off x="8255873" y="2144455"/>
            <a:ext cx="1051660" cy="192088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AD16FFC-4FC1-4965-9B4B-B76E1921BD32}"/>
              </a:ext>
            </a:extLst>
          </p:cNvPr>
          <p:cNvSpPr/>
          <p:nvPr/>
        </p:nvSpPr>
        <p:spPr>
          <a:xfrm>
            <a:off x="5814380" y="2330336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1E081BD-47F7-4932-968D-576C2E4C955A}"/>
              </a:ext>
            </a:extLst>
          </p:cNvPr>
          <p:cNvSpPr/>
          <p:nvPr/>
        </p:nvSpPr>
        <p:spPr>
          <a:xfrm>
            <a:off x="6966510" y="2300573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五边形 90">
            <a:extLst>
              <a:ext uri="{FF2B5EF4-FFF2-40B4-BE49-F238E27FC236}">
                <a16:creationId xmlns:a16="http://schemas.microsoft.com/office/drawing/2014/main" id="{9332C829-11CA-474C-A095-436D385B130D}"/>
              </a:ext>
            </a:extLst>
          </p:cNvPr>
          <p:cNvSpPr/>
          <p:nvPr/>
        </p:nvSpPr>
        <p:spPr>
          <a:xfrm flipH="1">
            <a:off x="6235279" y="4215327"/>
            <a:ext cx="867864" cy="2527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R</a:t>
            </a:r>
            <a:endParaRPr lang="zh-CN" altLang="en-US" sz="12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002E486-5B15-4309-8474-632617F7E3BB}"/>
              </a:ext>
            </a:extLst>
          </p:cNvPr>
          <p:cNvSpPr/>
          <p:nvPr/>
        </p:nvSpPr>
        <p:spPr>
          <a:xfrm>
            <a:off x="5384316" y="2143964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0394324-458D-4603-A955-8208F4FB153D}"/>
              </a:ext>
            </a:extLst>
          </p:cNvPr>
          <p:cNvSpPr/>
          <p:nvPr/>
        </p:nvSpPr>
        <p:spPr>
          <a:xfrm>
            <a:off x="7410429" y="2152748"/>
            <a:ext cx="404683" cy="3919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AB28B5C-3F32-44AD-976B-E9C28401E629}"/>
              </a:ext>
            </a:extLst>
          </p:cNvPr>
          <p:cNvCxnSpPr>
            <a:cxnSpLocks/>
            <a:stCxn id="25" idx="0"/>
            <a:endCxn id="201" idx="1"/>
          </p:cNvCxnSpPr>
          <p:nvPr/>
        </p:nvCxnSpPr>
        <p:spPr>
          <a:xfrm rot="16200000" flipH="1" flipV="1">
            <a:off x="4277527" y="1596661"/>
            <a:ext cx="1005520" cy="2472870"/>
          </a:xfrm>
          <a:prstGeom prst="bentConnector4">
            <a:avLst>
              <a:gd name="adj1" fmla="val -22735"/>
              <a:gd name="adj2" fmla="val 5409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7A83E123-73D5-4A26-A025-C5A645CEB60E}"/>
              </a:ext>
            </a:extLst>
          </p:cNvPr>
          <p:cNvCxnSpPr>
            <a:cxnSpLocks/>
            <a:stCxn id="79" idx="0"/>
            <a:endCxn id="203" idx="1"/>
          </p:cNvCxnSpPr>
          <p:nvPr/>
        </p:nvCxnSpPr>
        <p:spPr>
          <a:xfrm rot="16200000" flipH="1" flipV="1">
            <a:off x="5020602" y="820979"/>
            <a:ext cx="668656" cy="3627844"/>
          </a:xfrm>
          <a:prstGeom prst="bentConnector4">
            <a:avLst>
              <a:gd name="adj1" fmla="val -58945"/>
              <a:gd name="adj2" fmla="val 7386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10D79F98-3539-4A84-B965-53EF310A785B}"/>
              </a:ext>
            </a:extLst>
          </p:cNvPr>
          <p:cNvCxnSpPr>
            <a:cxnSpLocks/>
            <a:stCxn id="91" idx="3"/>
            <a:endCxn id="156" idx="4"/>
          </p:cNvCxnSpPr>
          <p:nvPr/>
        </p:nvCxnSpPr>
        <p:spPr>
          <a:xfrm rot="10800000" flipH="1">
            <a:off x="6235279" y="2544683"/>
            <a:ext cx="1377492" cy="1797020"/>
          </a:xfrm>
          <a:prstGeom prst="bentConnector4">
            <a:avLst>
              <a:gd name="adj1" fmla="val -16595"/>
              <a:gd name="adj2" fmla="val 5351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DCAA363-B6DC-437E-8DF5-DE32BD08017E}"/>
              </a:ext>
            </a:extLst>
          </p:cNvPr>
          <p:cNvCxnSpPr>
            <a:cxnSpLocks/>
            <a:stCxn id="330" idx="3"/>
            <a:endCxn id="154" idx="4"/>
          </p:cNvCxnSpPr>
          <p:nvPr/>
        </p:nvCxnSpPr>
        <p:spPr>
          <a:xfrm rot="10800000">
            <a:off x="5586659" y="2535899"/>
            <a:ext cx="637003" cy="2140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54E89E04-EFF9-44F8-9F21-46E72A0683E5}"/>
              </a:ext>
            </a:extLst>
          </p:cNvPr>
          <p:cNvCxnSpPr>
            <a:cxnSpLocks/>
            <a:stCxn id="330" idx="3"/>
            <a:endCxn id="78" idx="3"/>
          </p:cNvCxnSpPr>
          <p:nvPr/>
        </p:nvCxnSpPr>
        <p:spPr>
          <a:xfrm rot="10800000" flipV="1">
            <a:off x="5381071" y="4676883"/>
            <a:ext cx="842591" cy="4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283758F0-1EAD-4DAE-AAEB-525F8B797535}"/>
              </a:ext>
            </a:extLst>
          </p:cNvPr>
          <p:cNvCxnSpPr>
            <a:cxnSpLocks/>
            <a:stCxn id="91" idx="3"/>
            <a:endCxn id="30" idx="3"/>
          </p:cNvCxnSpPr>
          <p:nvPr/>
        </p:nvCxnSpPr>
        <p:spPr>
          <a:xfrm rot="10800000">
            <a:off x="5381071" y="4340283"/>
            <a:ext cx="854209" cy="1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87211522-2B2C-47CB-8238-3E797096DD64}"/>
              </a:ext>
            </a:extLst>
          </p:cNvPr>
          <p:cNvCxnSpPr>
            <a:cxnSpLocks/>
            <a:stCxn id="30" idx="1"/>
            <a:endCxn id="206" idx="1"/>
          </p:cNvCxnSpPr>
          <p:nvPr/>
        </p:nvCxnSpPr>
        <p:spPr>
          <a:xfrm rot="10800000">
            <a:off x="3538253" y="4274360"/>
            <a:ext cx="505603" cy="65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6625D1D5-D992-4892-9C94-E087142EDA74}"/>
              </a:ext>
            </a:extLst>
          </p:cNvPr>
          <p:cNvCxnSpPr>
            <a:cxnSpLocks/>
            <a:stCxn id="78" idx="1"/>
            <a:endCxn id="205" idx="1"/>
          </p:cNvCxnSpPr>
          <p:nvPr/>
        </p:nvCxnSpPr>
        <p:spPr>
          <a:xfrm rot="10800000">
            <a:off x="3533213" y="4615285"/>
            <a:ext cx="524384" cy="6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2" name="箭头: 五边形 231">
            <a:extLst>
              <a:ext uri="{FF2B5EF4-FFF2-40B4-BE49-F238E27FC236}">
                <a16:creationId xmlns:a16="http://schemas.microsoft.com/office/drawing/2014/main" id="{AC06B9B8-DD3B-4F36-8944-04478F043B60}"/>
              </a:ext>
            </a:extLst>
          </p:cNvPr>
          <p:cNvSpPr/>
          <p:nvPr/>
        </p:nvSpPr>
        <p:spPr>
          <a:xfrm flipH="1">
            <a:off x="6202412" y="5188707"/>
            <a:ext cx="905764" cy="24784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35" name="连接符: 曲线 234">
            <a:extLst>
              <a:ext uri="{FF2B5EF4-FFF2-40B4-BE49-F238E27FC236}">
                <a16:creationId xmlns:a16="http://schemas.microsoft.com/office/drawing/2014/main" id="{55EDA91C-398F-46D8-9E81-383214EFB336}"/>
              </a:ext>
            </a:extLst>
          </p:cNvPr>
          <p:cNvCxnSpPr>
            <a:cxnSpLocks/>
            <a:stCxn id="232" idx="3"/>
            <a:endCxn id="130" idx="3"/>
          </p:cNvCxnSpPr>
          <p:nvPr/>
        </p:nvCxnSpPr>
        <p:spPr>
          <a:xfrm rot="10800000">
            <a:off x="3539158" y="5297338"/>
            <a:ext cx="2663254" cy="1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9" name="连接符: 曲线 238">
            <a:extLst>
              <a:ext uri="{FF2B5EF4-FFF2-40B4-BE49-F238E27FC236}">
                <a16:creationId xmlns:a16="http://schemas.microsoft.com/office/drawing/2014/main" id="{27EC2CDB-0A7D-4500-8CC2-A02ABCD2D0D8}"/>
              </a:ext>
            </a:extLst>
          </p:cNvPr>
          <p:cNvCxnSpPr>
            <a:cxnSpLocks/>
            <a:stCxn id="370" idx="3"/>
            <a:endCxn id="232" idx="1"/>
          </p:cNvCxnSpPr>
          <p:nvPr/>
        </p:nvCxnSpPr>
        <p:spPr>
          <a:xfrm rot="10800000">
            <a:off x="7108176" y="5312631"/>
            <a:ext cx="1113966" cy="148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方案框图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35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14A84-7971-427C-98E7-E3A1820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6999E7-E89D-4735-8FF9-0544E3E4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36564"/>
              </p:ext>
            </p:extLst>
          </p:nvPr>
        </p:nvGraphicFramePr>
        <p:xfrm>
          <a:off x="838201" y="1821435"/>
          <a:ext cx="10192514" cy="46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88">
                  <a:extLst>
                    <a:ext uri="{9D8B030D-6E8A-4147-A177-3AD203B41FA5}">
                      <a16:colId xmlns:a16="http://schemas.microsoft.com/office/drawing/2014/main" val="4069705053"/>
                    </a:ext>
                  </a:extLst>
                </a:gridCol>
                <a:gridCol w="2158247">
                  <a:extLst>
                    <a:ext uri="{9D8B030D-6E8A-4147-A177-3AD203B41FA5}">
                      <a16:colId xmlns:a16="http://schemas.microsoft.com/office/drawing/2014/main" val="3575633809"/>
                    </a:ext>
                  </a:extLst>
                </a:gridCol>
                <a:gridCol w="1223899">
                  <a:extLst>
                    <a:ext uri="{9D8B030D-6E8A-4147-A177-3AD203B41FA5}">
                      <a16:colId xmlns:a16="http://schemas.microsoft.com/office/drawing/2014/main" val="1410338656"/>
                    </a:ext>
                  </a:extLst>
                </a:gridCol>
                <a:gridCol w="1223899">
                  <a:extLst>
                    <a:ext uri="{9D8B030D-6E8A-4147-A177-3AD203B41FA5}">
                      <a16:colId xmlns:a16="http://schemas.microsoft.com/office/drawing/2014/main" val="1113476076"/>
                    </a:ext>
                  </a:extLst>
                </a:gridCol>
                <a:gridCol w="844264">
                  <a:extLst>
                    <a:ext uri="{9D8B030D-6E8A-4147-A177-3AD203B41FA5}">
                      <a16:colId xmlns:a16="http://schemas.microsoft.com/office/drawing/2014/main" val="1239097444"/>
                    </a:ext>
                  </a:extLst>
                </a:gridCol>
                <a:gridCol w="776270">
                  <a:extLst>
                    <a:ext uri="{9D8B030D-6E8A-4147-A177-3AD203B41FA5}">
                      <a16:colId xmlns:a16="http://schemas.microsoft.com/office/drawing/2014/main" val="3705121929"/>
                    </a:ext>
                  </a:extLst>
                </a:gridCol>
                <a:gridCol w="1946888">
                  <a:extLst>
                    <a:ext uri="{9D8B030D-6E8A-4147-A177-3AD203B41FA5}">
                      <a16:colId xmlns:a16="http://schemas.microsoft.com/office/drawing/2014/main" val="1585209915"/>
                    </a:ext>
                  </a:extLst>
                </a:gridCol>
                <a:gridCol w="687859">
                  <a:extLst>
                    <a:ext uri="{9D8B030D-6E8A-4147-A177-3AD203B41FA5}">
                      <a16:colId xmlns:a16="http://schemas.microsoft.com/office/drawing/2014/main" val="483361451"/>
                    </a:ext>
                  </a:extLst>
                </a:gridCol>
              </a:tblGrid>
              <a:tr h="195955">
                <a:tc rowSpan="2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明细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颈挂式蓝牙耳机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000" dirty="0"/>
                        <a:t>TWS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56572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SNC8600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明细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资源支持及说明</a:t>
                      </a:r>
                    </a:p>
                  </a:txBody>
                  <a:tcPr marL="72000" marR="0" marT="0" marB="0"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实现主体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086362087"/>
                  </a:ext>
                </a:extLst>
              </a:tr>
              <a:tr h="195955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算法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ENC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FB Mic ANC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FB Mic ANC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056449935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Speaker ANC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×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必须要蓝牙支持并实现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25629782"/>
                  </a:ext>
                </a:extLst>
              </a:tr>
              <a:tr h="195955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Mic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FB Mic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015907506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FF Mic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×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不支持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130204921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Talk Mic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494050829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Speaker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立体声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94073002"/>
                  </a:ext>
                </a:extLst>
              </a:tr>
              <a:tr h="195955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蓝牙连接状态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提示音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连接状态提示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754618803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指示灯（蓝色</a:t>
                      </a:r>
                      <a:r>
                        <a:rPr lang="en-US" altLang="zh-CN" sz="1000" dirty="0"/>
                        <a:t>LED</a:t>
                      </a:r>
                      <a:r>
                        <a:rPr lang="zh-CN" altLang="en-US" sz="1000" dirty="0"/>
                        <a:t>）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063540"/>
                  </a:ext>
                </a:extLst>
              </a:tr>
              <a:tr h="195955">
                <a:tc rowSpan="5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按键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配对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113609818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音量加减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8282814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播放暂停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685929088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电源开关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充电仓霍尔开关实现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782992601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ENC</a:t>
                      </a:r>
                      <a:r>
                        <a:rPr lang="zh-CN" altLang="en-US" sz="1000" dirty="0"/>
                        <a:t>模式切换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404341501"/>
                  </a:ext>
                </a:extLst>
              </a:tr>
              <a:tr h="195955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电池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充电指示灯（红色 </a:t>
                      </a:r>
                      <a:r>
                        <a:rPr lang="en-US" altLang="zh-CN" sz="1000" dirty="0"/>
                        <a:t>LED</a:t>
                      </a:r>
                      <a:r>
                        <a:rPr lang="zh-CN" altLang="en-US" sz="1000" dirty="0"/>
                        <a:t>）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555957298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提示音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886436669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电量检测（</a:t>
                      </a:r>
                      <a:r>
                        <a:rPr lang="en-US" altLang="zh-CN" sz="1000" dirty="0"/>
                        <a:t>ADC</a:t>
                      </a:r>
                      <a:r>
                        <a:rPr lang="zh-CN" altLang="en-US" sz="1000" dirty="0"/>
                        <a:t>）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耳机和充电仓都要实现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723619382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其他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默认修正</a:t>
                      </a:r>
                      <a:r>
                        <a:rPr lang="en-US" altLang="zh-CN" sz="1000" dirty="0"/>
                        <a:t>Speaker</a:t>
                      </a:r>
                      <a:r>
                        <a:rPr lang="zh-CN" altLang="en-US" sz="1000" dirty="0"/>
                        <a:t>频响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078573943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动态低频调整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47078450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26MHz</a:t>
                      </a:r>
                      <a:r>
                        <a:rPr lang="zh-CN" altLang="en-US" sz="1000" dirty="0"/>
                        <a:t>晶振共享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80733380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58796750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9191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9D520-91E7-4506-9C80-F38BCA29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降噪算法对比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74AD1D-56D5-4CB3-9A5F-D8313C772F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8" y="1855441"/>
          <a:ext cx="10300857" cy="398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67">
                  <a:extLst>
                    <a:ext uri="{9D8B030D-6E8A-4147-A177-3AD203B41FA5}">
                      <a16:colId xmlns:a16="http://schemas.microsoft.com/office/drawing/2014/main" val="1901370550"/>
                    </a:ext>
                  </a:extLst>
                </a:gridCol>
                <a:gridCol w="1773551">
                  <a:extLst>
                    <a:ext uri="{9D8B030D-6E8A-4147-A177-3AD203B41FA5}">
                      <a16:colId xmlns:a16="http://schemas.microsoft.com/office/drawing/2014/main" val="593617969"/>
                    </a:ext>
                  </a:extLst>
                </a:gridCol>
                <a:gridCol w="994661">
                  <a:extLst>
                    <a:ext uri="{9D8B030D-6E8A-4147-A177-3AD203B41FA5}">
                      <a16:colId xmlns:a16="http://schemas.microsoft.com/office/drawing/2014/main" val="4022641576"/>
                    </a:ext>
                  </a:extLst>
                </a:gridCol>
                <a:gridCol w="843285">
                  <a:extLst>
                    <a:ext uri="{9D8B030D-6E8A-4147-A177-3AD203B41FA5}">
                      <a16:colId xmlns:a16="http://schemas.microsoft.com/office/drawing/2014/main" val="223514154"/>
                    </a:ext>
                  </a:extLst>
                </a:gridCol>
                <a:gridCol w="1192645">
                  <a:extLst>
                    <a:ext uri="{9D8B030D-6E8A-4147-A177-3AD203B41FA5}">
                      <a16:colId xmlns:a16="http://schemas.microsoft.com/office/drawing/2014/main" val="3217782772"/>
                    </a:ext>
                  </a:extLst>
                </a:gridCol>
                <a:gridCol w="1313116">
                  <a:extLst>
                    <a:ext uri="{9D8B030D-6E8A-4147-A177-3AD203B41FA5}">
                      <a16:colId xmlns:a16="http://schemas.microsoft.com/office/drawing/2014/main" val="2257315544"/>
                    </a:ext>
                  </a:extLst>
                </a:gridCol>
                <a:gridCol w="2131032">
                  <a:extLst>
                    <a:ext uri="{9D8B030D-6E8A-4147-A177-3AD203B41FA5}">
                      <a16:colId xmlns:a16="http://schemas.microsoft.com/office/drawing/2014/main" val="1662997220"/>
                    </a:ext>
                  </a:extLst>
                </a:gridCol>
              </a:tblGrid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Tmic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降噪深度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88573"/>
                  </a:ext>
                </a:extLst>
              </a:tr>
              <a:tr h="4004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SPK ANC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BT(Brand?)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22~25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13153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30~40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33161"/>
                  </a:ext>
                </a:extLst>
              </a:tr>
              <a:tr h="40045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ENC/Mic ANC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BT(Brand?)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5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82215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SNC8600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2625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45677"/>
                  </a:ext>
                </a:extLst>
              </a:tr>
              <a:tr h="40045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33055"/>
                  </a:ext>
                </a:extLst>
              </a:tr>
              <a:tr h="400454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13560"/>
                  </a:ext>
                </a:extLst>
              </a:tr>
              <a:tr h="400454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7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EBC9-C578-41E3-B9E4-72C08D6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颈挂蓝牙功能规格</a:t>
            </a:r>
            <a:r>
              <a:rPr lang="en-US" altLang="zh-CN" dirty="0"/>
              <a:t>——UI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ACD26-458A-43F0-BB0A-DB45F130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按键</a:t>
            </a:r>
            <a:endParaRPr lang="en-US" altLang="zh-CN" dirty="0"/>
          </a:p>
          <a:p>
            <a:pPr lvl="1"/>
            <a:r>
              <a:rPr lang="zh-CN" altLang="en-US" dirty="0"/>
              <a:t>音量</a:t>
            </a:r>
            <a:r>
              <a:rPr lang="en-US" altLang="zh-CN" dirty="0"/>
              <a:t>+</a:t>
            </a:r>
          </a:p>
          <a:p>
            <a:pPr lvl="2"/>
            <a:r>
              <a:rPr lang="zh-CN" altLang="en-US" dirty="0"/>
              <a:t>短按音量加</a:t>
            </a:r>
            <a:r>
              <a:rPr lang="en-US" altLang="zh-CN" dirty="0"/>
              <a:t>1</a:t>
            </a:r>
            <a:r>
              <a:rPr lang="zh-CN" altLang="en-US" dirty="0"/>
              <a:t>；长按持续递增；音量最大时有语音提示</a:t>
            </a:r>
            <a:endParaRPr lang="en-US" altLang="zh-CN" dirty="0"/>
          </a:p>
          <a:p>
            <a:pPr lvl="1"/>
            <a:r>
              <a:rPr lang="zh-CN" altLang="en-US" dirty="0"/>
              <a:t>音量</a:t>
            </a:r>
            <a:r>
              <a:rPr lang="en-US" altLang="zh-CN" dirty="0"/>
              <a:t>-</a:t>
            </a:r>
          </a:p>
          <a:p>
            <a:pPr lvl="2"/>
            <a:r>
              <a:rPr lang="zh-CN" altLang="en-US" dirty="0"/>
              <a:t>短按音量减</a:t>
            </a:r>
            <a:r>
              <a:rPr lang="en-US" altLang="zh-CN" dirty="0"/>
              <a:t>1</a:t>
            </a:r>
            <a:r>
              <a:rPr lang="zh-CN" altLang="en-US" dirty="0"/>
              <a:t>；长按持续递减；音量最小时有语音提示</a:t>
            </a:r>
            <a:endParaRPr lang="en-US" altLang="zh-CN" dirty="0"/>
          </a:p>
          <a:p>
            <a:pPr lvl="1"/>
            <a:r>
              <a:rPr lang="zh-CN" altLang="en-US" dirty="0"/>
              <a:t>播放</a:t>
            </a:r>
            <a:r>
              <a:rPr lang="en-US" altLang="zh-CN" dirty="0"/>
              <a:t>/</a:t>
            </a:r>
            <a:r>
              <a:rPr lang="zh-CN" altLang="en-US" dirty="0"/>
              <a:t>暂停</a:t>
            </a:r>
            <a:endParaRPr lang="en-US" altLang="zh-CN" dirty="0"/>
          </a:p>
          <a:p>
            <a:pPr lvl="1"/>
            <a:r>
              <a:rPr lang="zh-CN" altLang="en-US" dirty="0"/>
              <a:t>开关</a:t>
            </a:r>
            <a:r>
              <a:rPr lang="en-US" altLang="zh-CN" dirty="0"/>
              <a:t>/ENC</a:t>
            </a:r>
            <a:r>
              <a:rPr lang="zh-CN" altLang="en-US" dirty="0"/>
              <a:t>模式切换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开关</a:t>
            </a:r>
            <a:r>
              <a:rPr lang="en-US" altLang="zh-CN" dirty="0"/>
              <a:t>]</a:t>
            </a:r>
            <a:r>
              <a:rPr lang="zh-CN" altLang="en-US" dirty="0"/>
              <a:t> 关机状态长按：开机；开机状态长按：关机</a:t>
            </a:r>
            <a:endParaRPr lang="en-US" altLang="zh-CN" dirty="0"/>
          </a:p>
          <a:p>
            <a:pPr lvl="2"/>
            <a:r>
              <a:rPr lang="en-US" altLang="zh-CN" dirty="0"/>
              <a:t>[ENC</a:t>
            </a:r>
            <a:r>
              <a:rPr lang="zh-CN" altLang="en-US" dirty="0"/>
              <a:t>模式切换</a:t>
            </a:r>
            <a:r>
              <a:rPr lang="en-US" altLang="zh-CN" dirty="0"/>
              <a:t>] </a:t>
            </a:r>
            <a:r>
              <a:rPr lang="zh-CN" altLang="en-US" dirty="0"/>
              <a:t>切换模式下：短按切换</a:t>
            </a:r>
            <a:r>
              <a:rPr lang="en-US" altLang="zh-CN" dirty="0"/>
              <a:t>ENC</a:t>
            </a:r>
            <a:r>
              <a:rPr lang="zh-CN" altLang="en-US" dirty="0"/>
              <a:t>模式（</a:t>
            </a:r>
            <a:r>
              <a:rPr lang="en-US" altLang="zh-CN" dirty="0" err="1"/>
              <a:t>FB</a:t>
            </a:r>
            <a:r>
              <a:rPr lang="en-US" altLang="zh-CN" dirty="0" err="1">
                <a:sym typeface="Wingdings" panose="05000000000000000000" pitchFamily="2" charset="2"/>
              </a:rPr>
              <a:t>Tmic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关闭</a:t>
            </a:r>
            <a:r>
              <a:rPr lang="zh-CN" altLang="en-US" dirty="0"/>
              <a:t>）</a:t>
            </a:r>
            <a:r>
              <a:rPr lang="en-US" altLang="zh-CN" dirty="0"/>
              <a:t>; </a:t>
            </a:r>
            <a:r>
              <a:rPr lang="zh-CN" altLang="en-US" dirty="0"/>
              <a:t>非切换模式下：短按进入切换模式（语音提示当前模式）</a:t>
            </a:r>
            <a:endParaRPr lang="en-US" altLang="zh-CN" dirty="0"/>
          </a:p>
          <a:p>
            <a:r>
              <a:rPr lang="en-US" altLang="zh-CN" dirty="0"/>
              <a:t>LED</a:t>
            </a:r>
          </a:p>
          <a:p>
            <a:pPr lvl="1"/>
            <a:r>
              <a:rPr lang="zh-CN" altLang="en-US" dirty="0"/>
              <a:t>红灯：电量指示（电池满电：</a:t>
            </a:r>
            <a:r>
              <a:rPr lang="en-US" altLang="zh-CN" dirty="0"/>
              <a:t>4.2V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充电指示</a:t>
            </a:r>
            <a:r>
              <a:rPr lang="en-US" altLang="zh-CN" dirty="0"/>
              <a:t>] </a:t>
            </a:r>
            <a:r>
              <a:rPr lang="zh-CN" altLang="en-US" dirty="0"/>
              <a:t>电量</a:t>
            </a:r>
            <a:r>
              <a:rPr lang="en-US" altLang="zh-CN" dirty="0"/>
              <a:t>&lt;=95%</a:t>
            </a:r>
            <a:r>
              <a:rPr lang="zh-CN" altLang="en-US" dirty="0"/>
              <a:t>：常亮；电量</a:t>
            </a:r>
            <a:r>
              <a:rPr lang="en-US" altLang="zh-CN" dirty="0"/>
              <a:t>&gt;95%</a:t>
            </a:r>
            <a:r>
              <a:rPr lang="zh-CN" altLang="en-US" dirty="0"/>
              <a:t>：常灭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电量提示</a:t>
            </a:r>
            <a:r>
              <a:rPr lang="en-US" altLang="zh-CN" dirty="0"/>
              <a:t>] </a:t>
            </a:r>
            <a:r>
              <a:rPr lang="zh-CN" altLang="en-US" dirty="0"/>
              <a:t>电量</a:t>
            </a:r>
            <a:r>
              <a:rPr lang="en-US" altLang="zh-CN" dirty="0"/>
              <a:t>&gt;95%</a:t>
            </a:r>
            <a:r>
              <a:rPr lang="zh-CN" altLang="en-US" dirty="0"/>
              <a:t>：常灭；电量</a:t>
            </a:r>
            <a:r>
              <a:rPr lang="en-US" altLang="zh-CN" dirty="0"/>
              <a:t>&lt;=3.3V:</a:t>
            </a:r>
            <a:r>
              <a:rPr lang="zh-CN" altLang="en-US" dirty="0"/>
              <a:t>闪烁提示低电；电量</a:t>
            </a:r>
            <a:r>
              <a:rPr lang="en-US" altLang="zh-CN" dirty="0"/>
              <a:t>&lt;=3.1V:</a:t>
            </a:r>
            <a:r>
              <a:rPr lang="zh-CN" altLang="en-US" dirty="0"/>
              <a:t>关机；</a:t>
            </a:r>
            <a:endParaRPr lang="en-US" altLang="zh-CN" dirty="0"/>
          </a:p>
          <a:p>
            <a:pPr lvl="1"/>
            <a:r>
              <a:rPr lang="zh-CN" altLang="en-US" dirty="0"/>
              <a:t>蓝灯：</a:t>
            </a:r>
            <a:r>
              <a:rPr lang="en-US" altLang="zh-CN" dirty="0"/>
              <a:t>BT</a:t>
            </a:r>
            <a:r>
              <a:rPr lang="zh-CN" altLang="en-US" dirty="0"/>
              <a:t>连接状态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配对</a:t>
            </a:r>
            <a:r>
              <a:rPr lang="en-US" altLang="zh-CN" dirty="0"/>
              <a:t>] 2Hz</a:t>
            </a:r>
            <a:r>
              <a:rPr lang="zh-CN" altLang="en-US" dirty="0"/>
              <a:t>快闪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连接</a:t>
            </a:r>
            <a:r>
              <a:rPr lang="en-US" altLang="zh-CN" dirty="0"/>
              <a:t>] 1Hz</a:t>
            </a:r>
            <a:r>
              <a:rPr lang="zh-CN" altLang="en-US" dirty="0"/>
              <a:t>慢闪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82DBC-BB20-4278-BAE9-F8EE8487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521</Words>
  <Application>Microsoft Office PowerPoint</Application>
  <PresentationFormat>宽屏</PresentationFormat>
  <Paragraphs>195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SNC8600 蓝牙耳机ENC解决方案</vt:lpstr>
      <vt:lpstr>颈挂蓝牙耳机麦克风拓扑</vt:lpstr>
      <vt:lpstr>方案框图</vt:lpstr>
      <vt:lpstr>PowerPoint 演示文稿</vt:lpstr>
      <vt:lpstr>降噪算法对比</vt:lpstr>
      <vt:lpstr>颈挂蓝牙功能规格——UI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180</cp:revision>
  <cp:lastPrinted>2021-06-25T07:13:41Z</cp:lastPrinted>
  <dcterms:created xsi:type="dcterms:W3CDTF">2021-06-10T03:38:30Z</dcterms:created>
  <dcterms:modified xsi:type="dcterms:W3CDTF">2022-10-18T11:34:54Z</dcterms:modified>
</cp:coreProperties>
</file>