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73" r:id="rId4"/>
    <p:sldId id="268" r:id="rId5"/>
    <p:sldId id="275" r:id="rId6"/>
    <p:sldId id="257" r:id="rId7"/>
    <p:sldId id="267" r:id="rId8"/>
    <p:sldId id="259" r:id="rId9"/>
    <p:sldId id="266" r:id="rId10"/>
    <p:sldId id="276" r:id="rId11"/>
    <p:sldId id="263" r:id="rId12"/>
    <p:sldId id="262" r:id="rId13"/>
    <p:sldId id="264" r:id="rId14"/>
    <p:sldId id="282" r:id="rId15"/>
    <p:sldId id="277" r:id="rId16"/>
    <p:sldId id="271" r:id="rId17"/>
    <p:sldId id="272" r:id="rId18"/>
    <p:sldId id="278" r:id="rId19"/>
    <p:sldId id="270" r:id="rId20"/>
    <p:sldId id="279" r:id="rId21"/>
    <p:sldId id="258" r:id="rId22"/>
    <p:sldId id="280" r:id="rId23"/>
    <p:sldId id="269" r:id="rId24"/>
    <p:sldId id="281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8AB9C-311A-4397-9A4C-122E9F8221E0}">
          <p14:sldIdLst>
            <p14:sldId id="256"/>
            <p14:sldId id="265"/>
            <p14:sldId id="273"/>
            <p14:sldId id="268"/>
          </p14:sldIdLst>
        </p14:section>
        <p14:section name="系统架构" id="{858FF78A-4419-45B0-9141-4CABCB0AA513}">
          <p14:sldIdLst>
            <p14:sldId id="275"/>
            <p14:sldId id="257"/>
            <p14:sldId id="267"/>
            <p14:sldId id="259"/>
            <p14:sldId id="266"/>
          </p14:sldIdLst>
        </p14:section>
        <p14:section name="音效工具" id="{97B3B18C-8C16-4667-930F-266698649BCB}">
          <p14:sldIdLst>
            <p14:sldId id="276"/>
            <p14:sldId id="263"/>
            <p14:sldId id="262"/>
            <p14:sldId id="264"/>
            <p14:sldId id="282"/>
          </p14:sldIdLst>
        </p14:section>
        <p14:section name="EVB调试板" id="{3977F358-0C38-4D65-A3C7-FDC420764A54}">
          <p14:sldIdLst>
            <p14:sldId id="277"/>
            <p14:sldId id="271"/>
            <p14:sldId id="272"/>
          </p14:sldIdLst>
        </p14:section>
        <p14:section name="性能测试" id="{1D53A199-00FA-4AAA-A459-983434E512E0}">
          <p14:sldIdLst>
            <p14:sldId id="278"/>
            <p14:sldId id="270"/>
          </p14:sldIdLst>
        </p14:section>
        <p14:section name="规格书" id="{D5DB29A3-9DA3-4188-9B5A-33B134D56955}">
          <p14:sldIdLst>
            <p14:sldId id="279"/>
            <p14:sldId id="258"/>
          </p14:sldIdLst>
        </p14:section>
        <p14:section name="其他" id="{260CED5B-BC81-4243-BE9E-735F370FE243}">
          <p14:sldIdLst>
            <p14:sldId id="280"/>
            <p14:sldId id="269"/>
          </p14:sldIdLst>
        </p14:section>
        <p14:section name="附录" id="{5D635FEF-74EF-42C3-A562-F9772D73AF8D}">
          <p14:sldIdLst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82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CF07-B64A-4BE9-B986-5E8445F3B62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56883-F0CB-4DAF-9D9A-25591C7F7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6883-F0CB-4DAF-9D9A-25591C7F7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多路路由确认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6883-F0CB-4DAF-9D9A-25591C7F7D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2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PEQ : 6</a:t>
            </a:r>
            <a:r>
              <a:rPr lang="zh-CN" altLang="en-US" dirty="0"/>
              <a:t>段硬件</a:t>
            </a:r>
            <a:r>
              <a:rPr lang="en-US" altLang="zh-CN" dirty="0"/>
              <a:t>EQ</a:t>
            </a:r>
            <a:r>
              <a:rPr lang="zh-CN" altLang="en-US" dirty="0"/>
              <a:t>实现</a:t>
            </a:r>
            <a:br>
              <a:rPr lang="en-US" altLang="zh-CN" dirty="0"/>
            </a:br>
            <a:r>
              <a:rPr lang="en-US" altLang="zh-CN" dirty="0"/>
              <a:t>Treble 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段</a:t>
            </a:r>
            <a:r>
              <a:rPr lang="en-US" altLang="zh-CN" dirty="0"/>
              <a:t>EQ</a:t>
            </a:r>
          </a:p>
          <a:p>
            <a:r>
              <a:rPr lang="en-US" altLang="zh-CN" dirty="0"/>
              <a:t>Bass 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段</a:t>
            </a:r>
            <a:r>
              <a:rPr lang="en-US" altLang="zh-CN" dirty="0"/>
              <a:t>EQ</a:t>
            </a:r>
          </a:p>
          <a:p>
            <a:r>
              <a:rPr lang="en-US" altLang="zh-CN" dirty="0"/>
              <a:t>3D surround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Dynamic Bass Boost</a:t>
            </a: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2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2DCCC-4D46-4338-8281-D539E94DDE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考虑完整音效，</a:t>
            </a:r>
            <a:r>
              <a:rPr lang="en-US" altLang="zh-CN" dirty="0"/>
              <a:t>EQ</a:t>
            </a:r>
            <a:r>
              <a:rPr lang="zh-CN" altLang="en-US" dirty="0"/>
              <a:t>等其他单元的</a:t>
            </a:r>
            <a:r>
              <a:rPr lang="zh-CN" altLang="en-US"/>
              <a:t>通路位置待确认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6883-F0CB-4DAF-9D9A-25591C7F7D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8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2DCCC-4D46-4338-8281-D539E94DDE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6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6883-F0CB-4DAF-9D9A-25591C7F7DA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5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DSP</a:t>
            </a:r>
            <a:r>
              <a:rPr lang="zh-CN" altLang="en-US" dirty="0"/>
              <a:t>类应用，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6883-F0CB-4DAF-9D9A-25591C7F7D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9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9A906-C725-4374-852D-F84030CE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98F29-F3F2-4837-A656-1517ED9F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D2AA7-6780-463A-87EC-98A14317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6C09-F4F9-4EB9-BBEA-3ED317C71E0C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FEF22-6B5F-467D-9E22-B6BE2E4C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EA639-7101-4C58-A8E3-E699DE53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B253F-2323-40BE-8FBE-3E72BA5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D4A47-2F66-4C06-8BB2-A23E135D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EB43-E735-4F4B-A5AB-ACCA2E39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066-AA9E-4E1C-B1C5-51FD8D638E43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76245-319F-4FC7-8B74-D2590B85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D0DB-4C01-43EB-B114-8739DE4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4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0CFB6-6F08-4C2D-9899-93EE72D2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24224-8234-4961-AB5C-5052ED1A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6E5F-11D7-47FA-AAB7-B35C6603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ECC-DCD7-463D-A834-5EB8CC8473A7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CFE22-0E98-4E0B-AE07-857F5AEB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7637-E685-424A-89E7-4B04E89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6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983D-6CF2-435F-BD51-68652F8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FB791-1170-4FCB-B11B-13AE5DE4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9E9FA-B515-4C87-83CE-967945F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E247-B759-470C-8317-67F6E18CE5F3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D249B-5EC5-4AA8-96B5-C4D438B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CE9D4-13E9-4932-8665-7D7E9E7B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79CE-4C7B-48C2-97A5-6601B68A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4ECD6-60D6-4855-8E4A-05BB321C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4C0AA-B379-4608-B835-05097F9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78C4-E9BB-41BB-8C41-3124D1EB45CC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F72CF-2BED-4CA7-90C5-F46FEE8D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4DDAC-5390-4632-9C65-F360C626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6556-853A-498D-A222-58C0EEBA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48381-E4C5-4798-B357-E262FB20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43709-4A5F-4EFF-9E88-013B867D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7F82B-901D-4A29-8B60-528E359B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B566-2EBF-493F-B78B-412D9E0A4A61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31871-68AA-4841-97DB-8EFCA491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AF194-F63B-4609-8593-57123853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CBB3-BD6C-4BC9-A191-585DCFBB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782ED-13E4-44F0-9821-2A1F6A05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57E4-E348-45AB-9CBD-91E04B38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C37C-C04B-485D-BBED-7FDB41D28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B29131-383D-4BBE-A74F-618DD104B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18F534-D8B2-4A2D-8B2B-029C286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6804-B97B-483D-A544-E100CE288B6B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DB8787-EA7D-4D84-90C3-C5763CF7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BCD58-07BB-495E-B3E4-4E7A2176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92CFC-6F9C-4F5E-BAA5-18796696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4C2EE-3F31-44A2-A9C9-213174D7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A931-8743-4D0A-88A9-9470CAE9D10F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66D4B-D924-496C-B977-D72BC4F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1BFDB-CAC6-497B-B153-126DEC0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3FDFE-DE6D-4E04-9455-2A4BE2B1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35B2-5719-45EB-A3BE-A5069D844D8D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81D8E0-B3CE-4F29-8C0D-339D7F0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A3D43-7EAC-4EA7-BCAD-F520347D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2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916A-9CFA-461A-9F3D-FEC28B5A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1EBDB-493A-413E-ACA7-D8BD7FB9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3438E-6A1F-4D2F-9ADE-5A20E608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0C883-A06E-40BD-8261-C5175F45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F403-A59A-4F78-9190-6121C97232D5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B70B-F73F-449D-B833-F1CD820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4A535-278B-4A1E-8CBC-0251F67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9696-F5D9-4BC0-A3B4-F23928F0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EE9CA-FA42-4A6F-B9EB-8100E0A3B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03408-C543-49A6-85B7-6E86A0C1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B3F33-55E2-4EDC-BA99-4D91DF6D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3EB-AECF-409F-AA57-CFBAA2CF1B2F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F82DF-37C5-4988-BD51-5EBE9E6E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739-42BC-44D1-8C4F-26CDD963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CFDA6F-988D-4EEB-B299-7FC232DE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9E88B-44DF-4287-81FF-6F43D3F9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AAEA-6EFF-43D4-A51C-3547F379B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1508-DD23-4D20-9F2E-680448A61B91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60E4E-4DC0-43B8-9FE8-841B3F206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D70C5-7894-4E98-9D47-90F64E448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75B2-9587-4AEC-9F86-6D51E6F31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C26F2-E596-4235-BB5E-57315EE8A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SNCxxxx</a:t>
            </a:r>
            <a:r>
              <a:rPr lang="en-US" altLang="zh-CN" dirty="0"/>
              <a:t> Audio DSP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78A7E-9993-48F6-83E1-16B8AD8F6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solution</a:t>
            </a:r>
          </a:p>
          <a:p>
            <a:r>
              <a:rPr lang="zh-CN" altLang="en-US" dirty="0"/>
              <a:t>设计方案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D67F36-843E-4E0E-8F27-CE3DB042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音效工具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221326-C875-4601-BDA0-728724CD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F8F58-4AB4-49AA-B848-B74E74EA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5D9A-B390-485F-836A-A661CBCAFB55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8E65-D0F7-48C9-A3FA-138DE8F9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6B908-7E70-4F6C-B5EC-86FFE4F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EE2D-926D-42A5-863D-1CCE7FA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 </a:t>
            </a:r>
            <a:r>
              <a:rPr lang="zh-CN" altLang="en-US" dirty="0"/>
              <a:t>音效调试工具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73CD00-A572-44EA-B04C-A81285E2D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1474"/>
              </p:ext>
            </p:extLst>
          </p:nvPr>
        </p:nvGraphicFramePr>
        <p:xfrm>
          <a:off x="838200" y="1585593"/>
          <a:ext cx="10515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064">
                  <a:extLst>
                    <a:ext uri="{9D8B030D-6E8A-4147-A177-3AD203B41FA5}">
                      <a16:colId xmlns:a16="http://schemas.microsoft.com/office/drawing/2014/main" val="696415537"/>
                    </a:ext>
                  </a:extLst>
                </a:gridCol>
                <a:gridCol w="932835">
                  <a:extLst>
                    <a:ext uri="{9D8B030D-6E8A-4147-A177-3AD203B41FA5}">
                      <a16:colId xmlns:a16="http://schemas.microsoft.com/office/drawing/2014/main" val="1390550187"/>
                    </a:ext>
                  </a:extLst>
                </a:gridCol>
                <a:gridCol w="1060041">
                  <a:extLst>
                    <a:ext uri="{9D8B030D-6E8A-4147-A177-3AD203B41FA5}">
                      <a16:colId xmlns:a16="http://schemas.microsoft.com/office/drawing/2014/main" val="2552155861"/>
                    </a:ext>
                  </a:extLst>
                </a:gridCol>
                <a:gridCol w="2226084">
                  <a:extLst>
                    <a:ext uri="{9D8B030D-6E8A-4147-A177-3AD203B41FA5}">
                      <a16:colId xmlns:a16="http://schemas.microsoft.com/office/drawing/2014/main" val="4262648638"/>
                    </a:ext>
                  </a:extLst>
                </a:gridCol>
                <a:gridCol w="1123643">
                  <a:extLst>
                    <a:ext uri="{9D8B030D-6E8A-4147-A177-3AD203B41FA5}">
                      <a16:colId xmlns:a16="http://schemas.microsoft.com/office/drawing/2014/main" val="3516004543"/>
                    </a:ext>
                  </a:extLst>
                </a:gridCol>
                <a:gridCol w="3384785">
                  <a:extLst>
                    <a:ext uri="{9D8B030D-6E8A-4147-A177-3AD203B41FA5}">
                      <a16:colId xmlns:a16="http://schemas.microsoft.com/office/drawing/2014/main" val="591257932"/>
                    </a:ext>
                  </a:extLst>
                </a:gridCol>
                <a:gridCol w="1016148">
                  <a:extLst>
                    <a:ext uri="{9D8B030D-6E8A-4147-A177-3AD203B41FA5}">
                      <a16:colId xmlns:a16="http://schemas.microsoft.com/office/drawing/2014/main" val="456506309"/>
                    </a:ext>
                  </a:extLst>
                </a:gridCol>
              </a:tblGrid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页面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功能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BQ</a:t>
                      </a:r>
                      <a:r>
                        <a:rPr lang="zh-CN" altLang="en-US" sz="1600" b="1" dirty="0"/>
                        <a:t>数量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明细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可调参数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范围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步进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43743"/>
                  </a:ext>
                </a:extLst>
              </a:tr>
              <a:tr h="248608"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均衡器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参量</a:t>
                      </a:r>
                      <a:r>
                        <a:rPr lang="en-US" altLang="zh-CN" sz="1400" dirty="0"/>
                        <a:t>EQ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 err="1"/>
                        <a:t>peakingPEQ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中心频率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2993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054677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r>
                        <a:rPr lang="zh-CN" altLang="en-US" sz="1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060384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高架，</a:t>
                      </a:r>
                      <a:r>
                        <a:rPr lang="en-US" altLang="zh-CN" sz="1400" dirty="0" err="1"/>
                        <a:t>HighShelf</a:t>
                      </a:r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中心频率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146975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756442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r>
                        <a:rPr lang="zh-CN" altLang="en-US" sz="1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62822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低架，</a:t>
                      </a:r>
                      <a:r>
                        <a:rPr lang="en-US" altLang="zh-CN" sz="1400" dirty="0" err="1"/>
                        <a:t>LowShelf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中心频率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096388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0819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r>
                        <a:rPr lang="zh-CN" altLang="en-US" sz="1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6405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高通滤波器，</a:t>
                      </a:r>
                      <a:r>
                        <a:rPr lang="en-US" altLang="zh-CN" sz="1400" dirty="0" err="1"/>
                        <a:t>HighPass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中心频率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32480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438079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r>
                        <a:rPr lang="zh-CN" altLang="en-US" sz="1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68816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低通滤波器，</a:t>
                      </a:r>
                      <a:r>
                        <a:rPr lang="en-US" altLang="zh-CN" sz="1400" dirty="0" err="1"/>
                        <a:t>LowPass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中心频率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50792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574243"/>
                  </a:ext>
                </a:extLst>
              </a:tr>
              <a:tr h="2486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低通滤波器，</a:t>
                      </a:r>
                      <a:r>
                        <a:rPr lang="en-US" altLang="zh-CN" sz="1400" dirty="0" err="1"/>
                        <a:t>LowPass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r>
                        <a:rPr lang="zh-CN" altLang="en-US" sz="14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09386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C535653-0288-4EB5-B1E8-05D512F8B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F19CD-D121-44A2-AC42-E06C1680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FFAB-2B96-41EA-8C39-1A791AFBEED8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0846238-A52F-45F8-9789-6D769E68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A2DBFF1-EE6A-46F7-88C1-8D37253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EC23-7984-4707-8BB6-6AE434C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 </a:t>
            </a:r>
            <a:r>
              <a:rPr lang="zh-CN" altLang="en-US" dirty="0"/>
              <a:t>音效调试工具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57C7E45-CC9F-4895-B54D-DE120063B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31085"/>
              </p:ext>
            </p:extLst>
          </p:nvPr>
        </p:nvGraphicFramePr>
        <p:xfrm>
          <a:off x="838199" y="1690688"/>
          <a:ext cx="1051560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618">
                  <a:extLst>
                    <a:ext uri="{9D8B030D-6E8A-4147-A177-3AD203B41FA5}">
                      <a16:colId xmlns:a16="http://schemas.microsoft.com/office/drawing/2014/main" val="696415537"/>
                    </a:ext>
                  </a:extLst>
                </a:gridCol>
                <a:gridCol w="1523037">
                  <a:extLst>
                    <a:ext uri="{9D8B030D-6E8A-4147-A177-3AD203B41FA5}">
                      <a16:colId xmlns:a16="http://schemas.microsoft.com/office/drawing/2014/main" val="1390550187"/>
                    </a:ext>
                  </a:extLst>
                </a:gridCol>
                <a:gridCol w="1990022">
                  <a:extLst>
                    <a:ext uri="{9D8B030D-6E8A-4147-A177-3AD203B41FA5}">
                      <a16:colId xmlns:a16="http://schemas.microsoft.com/office/drawing/2014/main" val="4262648638"/>
                    </a:ext>
                  </a:extLst>
                </a:gridCol>
                <a:gridCol w="1531391">
                  <a:extLst>
                    <a:ext uri="{9D8B030D-6E8A-4147-A177-3AD203B41FA5}">
                      <a16:colId xmlns:a16="http://schemas.microsoft.com/office/drawing/2014/main" val="3516004543"/>
                    </a:ext>
                  </a:extLst>
                </a:gridCol>
                <a:gridCol w="3482467">
                  <a:extLst>
                    <a:ext uri="{9D8B030D-6E8A-4147-A177-3AD203B41FA5}">
                      <a16:colId xmlns:a16="http://schemas.microsoft.com/office/drawing/2014/main" val="591257932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456506309"/>
                    </a:ext>
                  </a:extLst>
                </a:gridCol>
              </a:tblGrid>
              <a:tr h="323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页面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功能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明细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可调参数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范围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步进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43743"/>
                  </a:ext>
                </a:extLst>
              </a:tr>
              <a:tr h="2936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高低音增强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高音增强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截止频率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2KHz~20KHz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2993"/>
                  </a:ext>
                </a:extLst>
              </a:tr>
              <a:tr h="293643"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0~15dB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054677"/>
                  </a:ext>
                </a:extLst>
              </a:tr>
              <a:tr h="2936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低音增强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低音增强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低音增强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截止频率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40Hz~200Hz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146975"/>
                  </a:ext>
                </a:extLst>
              </a:tr>
              <a:tr h="293643"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0~24dB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75644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93F0D6-E2EB-4087-AF29-F61EE17E6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66A91-F8AF-40B4-AADC-2A9CFD81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52F-A526-4C35-8950-1F4C91E375B0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51C31-9EFC-4496-A99A-2A88CAC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DC100-AEDB-45A6-94C1-FDCD5BC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7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EC23-7984-4707-8BB6-6AE434C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 </a:t>
            </a:r>
            <a:r>
              <a:rPr lang="zh-CN" altLang="en-US" dirty="0"/>
              <a:t>音效调试工具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57C7E45-CC9F-4895-B54D-DE120063B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20354"/>
              </p:ext>
            </p:extLst>
          </p:nvPr>
        </p:nvGraphicFramePr>
        <p:xfrm>
          <a:off x="838200" y="1542166"/>
          <a:ext cx="10515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226">
                  <a:extLst>
                    <a:ext uri="{9D8B030D-6E8A-4147-A177-3AD203B41FA5}">
                      <a16:colId xmlns:a16="http://schemas.microsoft.com/office/drawing/2014/main" val="696415537"/>
                    </a:ext>
                  </a:extLst>
                </a:gridCol>
                <a:gridCol w="1269646">
                  <a:extLst>
                    <a:ext uri="{9D8B030D-6E8A-4147-A177-3AD203B41FA5}">
                      <a16:colId xmlns:a16="http://schemas.microsoft.com/office/drawing/2014/main" val="1390550187"/>
                    </a:ext>
                  </a:extLst>
                </a:gridCol>
                <a:gridCol w="1298456">
                  <a:extLst>
                    <a:ext uri="{9D8B030D-6E8A-4147-A177-3AD203B41FA5}">
                      <a16:colId xmlns:a16="http://schemas.microsoft.com/office/drawing/2014/main" val="4262648638"/>
                    </a:ext>
                  </a:extLst>
                </a:gridCol>
                <a:gridCol w="1614791">
                  <a:extLst>
                    <a:ext uri="{9D8B030D-6E8A-4147-A177-3AD203B41FA5}">
                      <a16:colId xmlns:a16="http://schemas.microsoft.com/office/drawing/2014/main" val="3516004543"/>
                    </a:ext>
                  </a:extLst>
                </a:gridCol>
                <a:gridCol w="4484416">
                  <a:extLst>
                    <a:ext uri="{9D8B030D-6E8A-4147-A177-3AD203B41FA5}">
                      <a16:colId xmlns:a16="http://schemas.microsoft.com/office/drawing/2014/main" val="591257932"/>
                    </a:ext>
                  </a:extLst>
                </a:gridCol>
                <a:gridCol w="1130065">
                  <a:extLst>
                    <a:ext uri="{9D8B030D-6E8A-4147-A177-3AD203B41FA5}">
                      <a16:colId xmlns:a16="http://schemas.microsoft.com/office/drawing/2014/main" val="456506309"/>
                    </a:ext>
                  </a:extLst>
                </a:gridCol>
              </a:tblGrid>
              <a:tr h="251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页面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功能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明细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可调参数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范围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步进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43743"/>
                  </a:ext>
                </a:extLst>
              </a:tr>
              <a:tr h="228413"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动态范围控制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分频点设置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中低分频点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096388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中高分频点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0819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低频段控制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压缩比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多预留一组</a:t>
                      </a:r>
                      <a:r>
                        <a:rPr lang="zh-CN" altLang="en-US" sz="1200"/>
                        <a:t>，拐点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6405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32480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启动时间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438079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释放时间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68816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补偿增益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50792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中频段控制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压缩比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574243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88271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启动时间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635283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释放时间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980188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补偿增益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093869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高频段控制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压缩比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75786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68185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启动时间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01217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释放时间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73336"/>
                  </a:ext>
                </a:extLst>
              </a:tr>
              <a:tr h="228413"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补偿增益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3076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F935ABD-FD7E-4A33-BE4A-D2FB8ABD6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78B40-F70B-4A62-B919-02FD1BCE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C6E3-4EE5-4628-B2D7-159F039483D7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C39B5-55FB-4E38-8C83-F924208C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8FB4F-CE21-446A-A69D-2CE4AEE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6D747-7F78-7738-078C-A6D16C8B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导出的数据格式及内容需求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A6EEDE0-75CB-55C1-2629-04A90AA88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74680"/>
              </p:ext>
            </p:extLst>
          </p:nvPr>
        </p:nvGraphicFramePr>
        <p:xfrm>
          <a:off x="838200" y="1847849"/>
          <a:ext cx="5284369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373">
                  <a:extLst>
                    <a:ext uri="{9D8B030D-6E8A-4147-A177-3AD203B41FA5}">
                      <a16:colId xmlns:a16="http://schemas.microsoft.com/office/drawing/2014/main" val="2219652619"/>
                    </a:ext>
                  </a:extLst>
                </a:gridCol>
                <a:gridCol w="1908802">
                  <a:extLst>
                    <a:ext uri="{9D8B030D-6E8A-4147-A177-3AD203B41FA5}">
                      <a16:colId xmlns:a16="http://schemas.microsoft.com/office/drawing/2014/main" val="1986071920"/>
                    </a:ext>
                  </a:extLst>
                </a:gridCol>
                <a:gridCol w="2210194">
                  <a:extLst>
                    <a:ext uri="{9D8B030D-6E8A-4147-A177-3AD203B41FA5}">
                      <a16:colId xmlns:a16="http://schemas.microsoft.com/office/drawing/2014/main" val="1288679460"/>
                    </a:ext>
                  </a:extLst>
                </a:gridCol>
              </a:tblGrid>
              <a:tr h="13583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/*</a:t>
                      </a:r>
                      <a:r>
                        <a:rPr lang="zh-CN" altLang="en-US" sz="700" u="none" strike="noStrike" dirty="0">
                          <a:effectLst/>
                        </a:rPr>
                        <a:t>预设音效</a:t>
                      </a:r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r>
                        <a:rPr lang="zh-CN" altLang="en-US" sz="700" u="none" strike="noStrike" dirty="0">
                          <a:effectLst/>
                        </a:rPr>
                        <a:t>：</a:t>
                      </a:r>
                      <a:r>
                        <a:rPr lang="en-US" sz="700" u="none" strike="noStrike" dirty="0" err="1">
                          <a:effectLst/>
                        </a:rPr>
                        <a:t>spk</a:t>
                      </a:r>
                      <a:r>
                        <a:rPr lang="en-US" sz="700" u="none" strike="noStrike" dirty="0">
                          <a:effectLst/>
                        </a:rPr>
                        <a:t> music */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99254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EQ1 =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5748945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{0}, /*</a:t>
                      </a:r>
                      <a:r>
                        <a:rPr lang="zh-CN" altLang="en-US" sz="700" u="none" strike="noStrike">
                          <a:effectLst/>
                        </a:rPr>
                        <a:t>预设音效序号*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33290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{20,1}, /*</a:t>
                      </a:r>
                      <a:r>
                        <a:rPr lang="zh-CN" altLang="en-US" sz="700" u="none" strike="noStrike">
                          <a:effectLst/>
                        </a:rPr>
                        <a:t>高通滤波器*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89575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{20000,1}, /*</a:t>
                      </a:r>
                      <a:r>
                        <a:rPr lang="zh-CN" altLang="en-US" sz="700" u="none" strike="noStrike">
                          <a:effectLst/>
                        </a:rPr>
                        <a:t>高通滤波器*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04648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{0}, /*</a:t>
                      </a:r>
                      <a:r>
                        <a:rPr lang="zh-CN" altLang="en-US" sz="700" u="none" strike="noStrike" dirty="0">
                          <a:effectLst/>
                        </a:rPr>
                        <a:t>均衡器开关*</a:t>
                      </a:r>
                      <a:r>
                        <a:rPr lang="en-US" altLang="zh-CN" sz="700" u="none" strike="noStrike" dirty="0">
                          <a:effectLst/>
                        </a:rPr>
                        <a:t>/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34802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{0,40,2.1,2,0}，/*EQ band 0*/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6864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{0,80,2.1,2,0}，/*EQ band 1*/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59910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…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514704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{0,12000,2.1,2,0}，/*EQ band 7*/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48319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};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084294"/>
                  </a:ext>
                </a:extLst>
              </a:tr>
              <a:tr h="13583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/*</a:t>
                      </a:r>
                      <a:r>
                        <a:rPr lang="zh-CN" altLang="en-US" sz="700" u="none" strike="noStrike" dirty="0">
                          <a:effectLst/>
                        </a:rPr>
                        <a:t>预设音效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：</a:t>
                      </a:r>
                      <a:r>
                        <a:rPr lang="en-US" sz="700" u="none" strike="noStrike" dirty="0" err="1">
                          <a:effectLst/>
                        </a:rPr>
                        <a:t>spk</a:t>
                      </a:r>
                      <a:r>
                        <a:rPr lang="en-US" sz="700" u="none" strike="noStrike" dirty="0">
                          <a:effectLst/>
                        </a:rPr>
                        <a:t> classic */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97238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EQ1 =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5789608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…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1289147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};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7107687"/>
                  </a:ext>
                </a:extLst>
              </a:tr>
              <a:tr h="135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高音增强*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4906647"/>
                  </a:ext>
                </a:extLst>
              </a:tr>
              <a:tr h="135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Treble =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1671593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7705643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}</a:t>
                      </a:r>
                      <a:r>
                        <a:rPr lang="zh-CN" altLang="en-US" sz="700" u="none" strike="noStrike">
                          <a:effectLst/>
                        </a:rPr>
                        <a:t>；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8114601"/>
                  </a:ext>
                </a:extLst>
              </a:tr>
              <a:tr h="135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低音增强*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4274372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bass =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6329370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862568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}</a:t>
                      </a:r>
                      <a:r>
                        <a:rPr lang="zh-CN" altLang="en-US" sz="700" u="none" strike="noStrike">
                          <a:effectLst/>
                        </a:rPr>
                        <a:t>；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234534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1845590"/>
                  </a:ext>
                </a:extLst>
              </a:tr>
              <a:tr h="135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动态范围*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5134599"/>
                  </a:ext>
                </a:extLst>
              </a:tr>
              <a:tr h="135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DynamicRange =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7557127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{}</a:t>
                      </a:r>
                      <a:r>
                        <a:rPr lang="zh-CN" altLang="en-US" sz="700" u="none" strike="noStrike">
                          <a:effectLst/>
                        </a:rPr>
                        <a:t>，</a:t>
                      </a:r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分频点*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4554014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{}</a:t>
                      </a:r>
                      <a:r>
                        <a:rPr lang="zh-CN" altLang="en-US" sz="700" u="none" strike="noStrike">
                          <a:effectLst/>
                        </a:rPr>
                        <a:t>，</a:t>
                      </a:r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低频压缩器*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04974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{}</a:t>
                      </a:r>
                      <a:r>
                        <a:rPr lang="zh-CN" altLang="en-US" sz="700" u="none" strike="noStrike">
                          <a:effectLst/>
                        </a:rPr>
                        <a:t>，</a:t>
                      </a:r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中频压缩器*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49989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{}</a:t>
                      </a:r>
                      <a:r>
                        <a:rPr lang="zh-CN" altLang="en-US" sz="700" u="none" strike="noStrike">
                          <a:effectLst/>
                        </a:rPr>
                        <a:t>，</a:t>
                      </a:r>
                      <a:r>
                        <a:rPr lang="en-US" altLang="zh-CN" sz="700" u="none" strike="noStrike">
                          <a:effectLst/>
                        </a:rPr>
                        <a:t>/*</a:t>
                      </a:r>
                      <a:r>
                        <a:rPr lang="zh-CN" altLang="en-US" sz="700" u="none" strike="noStrike">
                          <a:effectLst/>
                        </a:rPr>
                        <a:t>高频压缩器*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82217"/>
                  </a:ext>
                </a:extLst>
              </a:tr>
              <a:tr h="135833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}</a:t>
                      </a:r>
                      <a:r>
                        <a:rPr lang="zh-CN" altLang="en-US" sz="700" u="none" strike="noStrike">
                          <a:effectLst/>
                        </a:rPr>
                        <a:t>；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4732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9460-5EA6-54E6-040A-A441089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E247-B759-470C-8317-67F6E18CE5F3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F3FA5-4965-F30B-C7D7-8E0A075F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594D-FCDA-25B0-99CA-F0B78A8A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7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EVB</a:t>
            </a:r>
            <a:r>
              <a:rPr lang="zh-CN" altLang="en-US" dirty="0"/>
              <a:t>调试板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27BCC-FF7C-4173-9640-CB2026BA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8467DE6-12EA-4FC8-BABD-96FD6E3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C83C-EFF6-4359-9859-32314B09E8ED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9D179C0-70BF-4D91-A205-A9A4AC24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CBD13-275E-41AD-B37B-B3D1F8C1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0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7781-E9CB-4DDD-B084-D89AE64D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EVB </a:t>
            </a:r>
            <a:r>
              <a:rPr lang="zh-CN" altLang="en-US" dirty="0"/>
              <a:t>调试板 </a:t>
            </a:r>
            <a:r>
              <a:rPr lang="en-US" altLang="zh-CN" dirty="0"/>
              <a:t>– </a:t>
            </a:r>
            <a:r>
              <a:rPr lang="zh-CN" altLang="en-US" dirty="0"/>
              <a:t>功能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A176D-9D1E-4A98-ACF3-1A8CCE5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调试板主要功能</a:t>
            </a:r>
            <a:endParaRPr lang="en-US" altLang="zh-CN" dirty="0"/>
          </a:p>
          <a:p>
            <a:pPr lvl="1"/>
            <a:r>
              <a:rPr lang="zh-CN" altLang="en-US" dirty="0"/>
              <a:t>通过和</a:t>
            </a:r>
            <a:r>
              <a:rPr lang="en-US" altLang="zh-CN" dirty="0"/>
              <a:t>DSP</a:t>
            </a:r>
            <a:r>
              <a:rPr lang="zh-CN" altLang="en-US" dirty="0"/>
              <a:t>工具的搭配，支持工程人员独立调试音效</a:t>
            </a:r>
            <a:endParaRPr lang="en-US" altLang="zh-CN" dirty="0"/>
          </a:p>
          <a:p>
            <a:pPr lvl="1"/>
            <a:r>
              <a:rPr lang="zh-CN" altLang="en-US" dirty="0"/>
              <a:t>通过简单按键控制，支持工程人员离线切换、控制音效</a:t>
            </a:r>
            <a:endParaRPr lang="en-US" altLang="zh-CN" dirty="0"/>
          </a:p>
          <a:p>
            <a:pPr lvl="1"/>
            <a:r>
              <a:rPr lang="zh-CN" altLang="en-US" dirty="0"/>
              <a:t>接出通用输入输出接口，支持工程人员方便连接测试仪器测试性能指标</a:t>
            </a:r>
            <a:endParaRPr lang="en-US" altLang="zh-CN" dirty="0"/>
          </a:p>
          <a:p>
            <a:pPr lvl="1"/>
            <a:r>
              <a:rPr lang="zh-CN" altLang="en-US" dirty="0"/>
              <a:t>预选功放，搭配</a:t>
            </a:r>
            <a:r>
              <a:rPr lang="en-US" altLang="zh-CN" dirty="0"/>
              <a:t>DSP</a:t>
            </a:r>
            <a:r>
              <a:rPr lang="zh-CN" altLang="en-US" dirty="0"/>
              <a:t>使用，发挥最好性能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IIC</a:t>
            </a:r>
            <a:r>
              <a:rPr lang="zh-CN" altLang="en-US" dirty="0"/>
              <a:t>，支持上位机通过</a:t>
            </a:r>
            <a:r>
              <a:rPr lang="en-US" altLang="zh-CN" dirty="0"/>
              <a:t>IIC</a:t>
            </a:r>
            <a:r>
              <a:rPr lang="zh-CN" altLang="en-US" dirty="0"/>
              <a:t>控制</a:t>
            </a:r>
            <a:r>
              <a:rPr lang="en-US" altLang="zh-CN" dirty="0"/>
              <a:t>DSP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USB</a:t>
            </a:r>
            <a:r>
              <a:rPr lang="zh-CN" altLang="en-US" dirty="0"/>
              <a:t>接口，支持上位机通过</a:t>
            </a:r>
            <a:r>
              <a:rPr lang="en-US" altLang="zh-CN" dirty="0"/>
              <a:t>USB</a:t>
            </a:r>
            <a:r>
              <a:rPr lang="zh-CN" altLang="en-US" dirty="0"/>
              <a:t>控制</a:t>
            </a:r>
            <a:r>
              <a:rPr lang="en-US" altLang="zh-CN" dirty="0"/>
              <a:t>DSP</a:t>
            </a:r>
          </a:p>
          <a:p>
            <a:pPr lvl="1"/>
            <a:r>
              <a:rPr lang="zh-CN" altLang="en-US" dirty="0"/>
              <a:t>引出必要的测试点，支持开发过程中各信号的单独测试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0BB10E-3EF9-4E9B-A21E-2705FBE2F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2C1FA63B-99D2-4AF8-9DBB-C7FAE3CE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99FB-7F1D-4566-A921-83D99EABED52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6C4505-2861-4FF2-93D8-DD01479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EFE2560-04DD-428B-8FC5-983E6A50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1FD7-315B-4FC7-86AA-20EBFBFB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EVB </a:t>
            </a:r>
            <a:r>
              <a:rPr lang="zh-CN" altLang="en-US" dirty="0"/>
              <a:t>调试板 </a:t>
            </a:r>
            <a:r>
              <a:rPr lang="en-US" altLang="zh-CN" dirty="0"/>
              <a:t>– </a:t>
            </a:r>
            <a:r>
              <a:rPr lang="zh-CN" altLang="en-US" dirty="0"/>
              <a:t>功能框图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306FE4-929D-44FC-B5DB-8EDF6C82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425"/>
            <a:ext cx="7262489" cy="45723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D75DCE-FD2C-452C-AA05-D496166C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DE1CF37E-C2F3-417B-A4E7-5CE2F2B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CE2-390B-45ED-8C97-1AB458CD8971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D1AAA360-59D7-45D9-9315-A8871D58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76F03DC-268E-44D1-941E-79189537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3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4D5D5-CDE0-45AA-9331-635A37F68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D0A7A-D7F8-4D55-92E4-78523C2F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F1B7-AA22-43BA-BA05-2C2F8183FFC6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4566F-D568-43E2-B491-7B5576DE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8A065-187F-406B-A4B2-2CEB24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4E7FA-EFEC-4E70-92F4-B35803F9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 </a:t>
            </a:r>
            <a:r>
              <a:rPr lang="en-US" altLang="zh-CN" dirty="0"/>
              <a:t>– </a:t>
            </a:r>
            <a:r>
              <a:rPr lang="zh-CN" altLang="en-US" dirty="0"/>
              <a:t>分类概述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F9357-6EB1-4488-AC1A-E8391DE3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电气性能</a:t>
            </a:r>
            <a:endParaRPr lang="en-US" altLang="zh-CN" dirty="0"/>
          </a:p>
          <a:p>
            <a:pPr lvl="1"/>
            <a:r>
              <a:rPr lang="zh-CN" altLang="en-US" dirty="0"/>
              <a:t>参考系统框图，测试各通路的</a:t>
            </a:r>
            <a:r>
              <a:rPr lang="en-US" altLang="zh-CN" dirty="0"/>
              <a:t>THD/SNR </a:t>
            </a:r>
            <a:r>
              <a:rPr lang="zh-CN" altLang="en-US" dirty="0"/>
              <a:t>等指标</a:t>
            </a:r>
            <a:endParaRPr lang="en-US" altLang="zh-CN" dirty="0"/>
          </a:p>
          <a:p>
            <a:pPr lvl="1"/>
            <a:r>
              <a:rPr lang="zh-CN" altLang="en-US" dirty="0"/>
              <a:t>参考附录文件①、②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算法性能</a:t>
            </a:r>
            <a:endParaRPr lang="en-US" altLang="zh-CN" dirty="0"/>
          </a:p>
          <a:p>
            <a:pPr lvl="1"/>
            <a:r>
              <a:rPr lang="zh-CN" altLang="en-US" dirty="0"/>
              <a:t>逐一测试各算法单元的频响曲线，与仿真结果做比较，确认算法性能</a:t>
            </a:r>
            <a:endParaRPr lang="en-US" altLang="zh-CN" dirty="0"/>
          </a:p>
          <a:p>
            <a:pPr lvl="1"/>
            <a:r>
              <a:rPr lang="zh-CN" altLang="en-US" dirty="0"/>
              <a:t>参考附录文件 ③、④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音效效果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TBD</a:t>
            </a:r>
          </a:p>
          <a:p>
            <a:pPr lvl="1"/>
            <a:r>
              <a:rPr lang="zh-CN" altLang="en-US" dirty="0"/>
              <a:t>参考附录文件 ④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其他 </a:t>
            </a:r>
            <a:r>
              <a:rPr lang="en-US" altLang="zh-CN" dirty="0">
                <a:solidFill>
                  <a:srgbClr val="FF0000"/>
                </a:solidFill>
              </a:rPr>
              <a:t>TBD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FC427-BC0A-4A71-A812-E11DED4D7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6C12EC6-1287-4FE4-95B5-23B3F18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415-951F-4FA1-A50C-BF64089B8AE9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B0F197A-9CAE-44B7-A84F-28674C02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2BA54AF-F3ED-4A16-BF72-D7AD0FAA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28F7-8CF4-40E3-B34F-76B91F27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C3F2DE-62B1-4CFC-B74A-8205E0CF6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48706"/>
              </p:ext>
            </p:extLst>
          </p:nvPr>
        </p:nvGraphicFramePr>
        <p:xfrm>
          <a:off x="838197" y="1825626"/>
          <a:ext cx="10273148" cy="185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3">
                  <a:extLst>
                    <a:ext uri="{9D8B030D-6E8A-4147-A177-3AD203B41FA5}">
                      <a16:colId xmlns:a16="http://schemas.microsoft.com/office/drawing/2014/main" val="1796998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0733206"/>
                    </a:ext>
                  </a:extLst>
                </a:gridCol>
                <a:gridCol w="6040582">
                  <a:extLst>
                    <a:ext uri="{9D8B030D-6E8A-4147-A177-3AD203B41FA5}">
                      <a16:colId xmlns:a16="http://schemas.microsoft.com/office/drawing/2014/main" val="157386021"/>
                    </a:ext>
                  </a:extLst>
                </a:gridCol>
                <a:gridCol w="1616363">
                  <a:extLst>
                    <a:ext uri="{9D8B030D-6E8A-4147-A177-3AD203B41FA5}">
                      <a16:colId xmlns:a16="http://schemas.microsoft.com/office/drawing/2014/main" val="237488973"/>
                    </a:ext>
                  </a:extLst>
                </a:gridCol>
              </a:tblGrid>
              <a:tr h="371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更新日期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明细说明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31170"/>
                  </a:ext>
                </a:extLst>
              </a:tr>
              <a:tr h="37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2022-5-31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拆分功能框架，初版发行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81950"/>
                  </a:ext>
                </a:extLst>
              </a:tr>
              <a:tr h="3719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38070"/>
                  </a:ext>
                </a:extLst>
              </a:tr>
              <a:tr h="3719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70523"/>
                  </a:ext>
                </a:extLst>
              </a:tr>
              <a:tr h="3719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5628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1F57DE99-2891-4DDD-B705-4E1760951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0D73ED-AE7F-474F-BBC1-0EB6538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E477-2925-47ED-BFD9-66027393EC8C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18CA6-52EB-4634-8633-6400127E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B178F-4F8A-444C-A9DB-1ABF007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A1229-2486-4D85-9D04-A29DDB0E2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EC9E4-7493-42A1-B419-D131268D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E56-94BF-4BB6-8C33-0CBC96703CE2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CD43C-5BDC-417E-B4DA-665C3323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6EC9F-388D-4E54-9A73-DBB84849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BC509-B7DF-4AEE-A297-F5221820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规格书 </a:t>
            </a:r>
            <a:r>
              <a:rPr lang="en-US" altLang="zh-CN" dirty="0"/>
              <a:t>–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23DCF-6A4D-451D-BAB4-5450D53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60" y="2423160"/>
            <a:ext cx="4998720" cy="37538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1 </a:t>
            </a:r>
            <a:r>
              <a:rPr lang="zh-CN" altLang="en-US" sz="2000" dirty="0"/>
              <a:t>性能简介</a:t>
            </a:r>
            <a:endParaRPr lang="en-US" altLang="zh-CN" sz="2000" dirty="0"/>
          </a:p>
          <a:p>
            <a:pPr lvl="1"/>
            <a:r>
              <a:rPr lang="zh-CN" altLang="en-US" sz="1800" dirty="0"/>
              <a:t>参考附录；</a:t>
            </a:r>
            <a:r>
              <a:rPr lang="en-US" altLang="zh-CN" sz="1800" dirty="0"/>
              <a:t>PCM3070</a:t>
            </a:r>
            <a:r>
              <a:rPr lang="zh-CN" altLang="en-US" sz="1800" dirty="0"/>
              <a:t>，</a:t>
            </a:r>
            <a:r>
              <a:rPr lang="en-US" altLang="zh-CN" sz="1800" dirty="0"/>
              <a:t> NPCA110P</a:t>
            </a:r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供电及</a:t>
            </a:r>
            <a:r>
              <a:rPr lang="en-US" altLang="zh-CN" sz="2000" dirty="0"/>
              <a:t>Clock</a:t>
            </a:r>
            <a:r>
              <a:rPr lang="zh-CN" altLang="en-US" sz="2000" dirty="0"/>
              <a:t>供给说明</a:t>
            </a:r>
            <a:endParaRPr lang="en-US" altLang="zh-CN" sz="2000" dirty="0"/>
          </a:p>
          <a:p>
            <a:pPr lvl="1"/>
            <a:r>
              <a:rPr lang="zh-CN" altLang="en-US" sz="1800" dirty="0"/>
              <a:t>上下电硬件时序</a:t>
            </a:r>
            <a:endParaRPr lang="en-US" altLang="zh-CN" sz="1800" dirty="0"/>
          </a:p>
          <a:p>
            <a:pPr lvl="1"/>
            <a:r>
              <a:rPr lang="zh-CN" altLang="en-US" sz="1800" dirty="0"/>
              <a:t>软件配置</a:t>
            </a:r>
            <a:r>
              <a:rPr lang="en-US" altLang="zh-CN" sz="1800" dirty="0"/>
              <a:t>sequence</a:t>
            </a:r>
            <a:r>
              <a:rPr lang="zh-CN" altLang="en-US" sz="1800" dirty="0"/>
              <a:t>（小余）</a:t>
            </a:r>
            <a:endParaRPr lang="en-US" altLang="zh-CN" sz="1800" dirty="0"/>
          </a:p>
          <a:p>
            <a:r>
              <a:rPr lang="en-US" altLang="zh-CN" sz="2000" dirty="0"/>
              <a:t>3 </a:t>
            </a:r>
            <a:r>
              <a:rPr lang="zh-CN" altLang="en-US" sz="2000" dirty="0"/>
              <a:t>封装及</a:t>
            </a:r>
            <a:r>
              <a:rPr lang="en-US" altLang="zh-CN" sz="2000" dirty="0"/>
              <a:t>Pin</a:t>
            </a:r>
            <a:r>
              <a:rPr lang="zh-CN" altLang="en-US" sz="2000" dirty="0"/>
              <a:t>脚说明</a:t>
            </a:r>
            <a:endParaRPr lang="en-US" altLang="zh-CN" sz="2000" dirty="0"/>
          </a:p>
          <a:p>
            <a:r>
              <a:rPr lang="en-US" altLang="zh-CN" sz="2000" dirty="0"/>
              <a:t>4 </a:t>
            </a:r>
            <a:r>
              <a:rPr lang="zh-CN" altLang="en-US" sz="2000" dirty="0"/>
              <a:t>数字音频协议说明：</a:t>
            </a:r>
            <a:r>
              <a:rPr lang="en-US" altLang="zh-CN" sz="2000" dirty="0"/>
              <a:t>IIS</a:t>
            </a:r>
          </a:p>
          <a:p>
            <a:pPr lvl="1"/>
            <a:r>
              <a:rPr lang="zh-CN" altLang="en-US" sz="1800" dirty="0"/>
              <a:t>标准协议介绍</a:t>
            </a:r>
            <a:endParaRPr lang="en-US" altLang="zh-CN" sz="1800" dirty="0"/>
          </a:p>
          <a:p>
            <a:r>
              <a:rPr lang="en-US" altLang="zh-CN" sz="2000" dirty="0"/>
              <a:t>5 </a:t>
            </a:r>
            <a:r>
              <a:rPr lang="zh-CN" altLang="en-US" sz="2000" dirty="0"/>
              <a:t>控制协议说明：</a:t>
            </a:r>
            <a:r>
              <a:rPr lang="en-US" altLang="zh-CN" sz="2000" dirty="0"/>
              <a:t>IIC</a:t>
            </a:r>
            <a:endParaRPr lang="en-US" altLang="zh-CN" sz="1600" dirty="0"/>
          </a:p>
          <a:p>
            <a:pPr lvl="1"/>
            <a:r>
              <a:rPr lang="zh-CN" altLang="en-US" sz="1800" dirty="0"/>
              <a:t>标准协议介绍</a:t>
            </a:r>
            <a:endParaRPr lang="en-US" altLang="zh-CN" sz="1800" dirty="0"/>
          </a:p>
          <a:p>
            <a:pPr lvl="1"/>
            <a:r>
              <a:rPr lang="zh-CN" altLang="en-US" sz="1800" dirty="0"/>
              <a:t>各控制寄存器内容明细（小余）</a:t>
            </a:r>
            <a:endParaRPr lang="en-US" altLang="zh-CN" sz="1800" dirty="0"/>
          </a:p>
          <a:p>
            <a:pPr lvl="1"/>
            <a:r>
              <a:rPr lang="zh-CN" altLang="en-US" sz="1800" dirty="0"/>
              <a:t>上下电配置时序（小余）</a:t>
            </a:r>
            <a:endParaRPr lang="en-US" altLang="zh-CN" sz="1800" dirty="0"/>
          </a:p>
          <a:p>
            <a:pPr lvl="1"/>
            <a:r>
              <a:rPr lang="zh-CN" altLang="en-US" sz="1800" dirty="0"/>
              <a:t>读写方式定义：连读连写（小余）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1A7768-5DC5-493D-96A9-8D8891A5B3FA}"/>
              </a:ext>
            </a:extLst>
          </p:cNvPr>
          <p:cNvSpPr txBox="1">
            <a:spLocks/>
          </p:cNvSpPr>
          <p:nvPr/>
        </p:nvSpPr>
        <p:spPr>
          <a:xfrm>
            <a:off x="5957455" y="2423160"/>
            <a:ext cx="5579225" cy="2744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6 </a:t>
            </a:r>
            <a:r>
              <a:rPr lang="zh-CN" altLang="en-US" sz="2000" dirty="0"/>
              <a:t>音效性能</a:t>
            </a:r>
            <a:endParaRPr lang="en-US" altLang="zh-CN" sz="2000" dirty="0"/>
          </a:p>
          <a:p>
            <a:pPr lvl="1"/>
            <a:r>
              <a:rPr lang="zh-CN" altLang="en-US" sz="1800" dirty="0"/>
              <a:t>音效通路（秋华）</a:t>
            </a:r>
            <a:endParaRPr lang="en-US" altLang="zh-CN" sz="1400" dirty="0"/>
          </a:p>
          <a:p>
            <a:pPr lvl="1"/>
            <a:r>
              <a:rPr lang="zh-CN" altLang="en-US" sz="1800" dirty="0"/>
              <a:t>算法单元的执行效果；见附录 “</a:t>
            </a:r>
            <a:r>
              <a:rPr lang="en-US" altLang="zh-CN" sz="1800" dirty="0" err="1"/>
              <a:t>MaxxDSP</a:t>
            </a:r>
            <a:r>
              <a:rPr lang="en-US" altLang="zh-CN" sz="1800" dirty="0"/>
              <a:t> Software Manual</a:t>
            </a:r>
            <a:r>
              <a:rPr lang="zh-CN" altLang="en-US" sz="1800" dirty="0"/>
              <a:t>” （梁工）</a:t>
            </a:r>
            <a:endParaRPr lang="en-US" altLang="zh-CN" sz="1800" dirty="0"/>
          </a:p>
          <a:p>
            <a:r>
              <a:rPr lang="en-US" altLang="zh-CN" sz="2000" dirty="0"/>
              <a:t>7 </a:t>
            </a:r>
            <a:r>
              <a:rPr lang="zh-CN" altLang="en-US" sz="2000" dirty="0"/>
              <a:t>电气性能（梁工）</a:t>
            </a:r>
            <a:endParaRPr lang="en-US" altLang="zh-CN" sz="2000" dirty="0"/>
          </a:p>
          <a:p>
            <a:pPr lvl="1"/>
            <a:r>
              <a:rPr lang="zh-CN" altLang="en-US" sz="1800" dirty="0"/>
              <a:t>参考</a:t>
            </a:r>
            <a:r>
              <a:rPr lang="en-US" altLang="zh-CN" sz="1800" dirty="0"/>
              <a:t>TI</a:t>
            </a:r>
            <a:r>
              <a:rPr lang="zh-CN" altLang="en-US" sz="1800" dirty="0"/>
              <a:t>系利芯片；见附录</a:t>
            </a:r>
            <a:endParaRPr lang="en-US" altLang="zh-CN" sz="1800" dirty="0"/>
          </a:p>
          <a:p>
            <a:r>
              <a:rPr lang="en-US" altLang="zh-CN" sz="2000" dirty="0"/>
              <a:t>8 </a:t>
            </a:r>
            <a:r>
              <a:rPr lang="zh-CN" altLang="en-US" sz="2000" dirty="0"/>
              <a:t>参考电路（傅工）</a:t>
            </a:r>
            <a:endParaRPr lang="en-US" altLang="zh-CN" sz="2000" dirty="0"/>
          </a:p>
          <a:p>
            <a:pPr lvl="1"/>
            <a:r>
              <a:rPr lang="zh-CN" altLang="en-US" sz="1800" dirty="0"/>
              <a:t>供电、主从模式、关键器件选型等设计建议</a:t>
            </a:r>
            <a:endParaRPr lang="en-US" altLang="zh-CN" sz="1800" dirty="0"/>
          </a:p>
          <a:p>
            <a:pPr lvl="1"/>
            <a:r>
              <a:rPr lang="zh-CN" altLang="en-US" sz="1800" dirty="0"/>
              <a:t>参考原理图</a:t>
            </a:r>
            <a:endParaRPr lang="en-US" altLang="zh-CN" sz="1800" dirty="0"/>
          </a:p>
          <a:p>
            <a:pPr lvl="1"/>
            <a:r>
              <a:rPr lang="en-US" altLang="zh-CN" sz="1800" dirty="0"/>
              <a:t>Layout</a:t>
            </a:r>
            <a:r>
              <a:rPr lang="zh-CN" altLang="en-US" sz="1800" dirty="0"/>
              <a:t>建议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229E00-C414-47EA-9F0D-B42360518D84}"/>
              </a:ext>
            </a:extLst>
          </p:cNvPr>
          <p:cNvSpPr txBox="1">
            <a:spLocks/>
          </p:cNvSpPr>
          <p:nvPr/>
        </p:nvSpPr>
        <p:spPr>
          <a:xfrm>
            <a:off x="944418" y="1690688"/>
            <a:ext cx="10592262" cy="445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内容架构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2CC5FA-1A93-4C04-8092-0DF0DCE8A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32206-D2E4-4501-A5E2-4BA29ECF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F388-DA5B-4536-97F8-67C8C3BAF7D1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588F82-BD48-43D7-A91C-FB82F343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深圳市九音科技有限公司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3791AD-D220-4E28-9BEB-516A36F4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2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58F54-5900-4E6E-8ED2-C5218A1EB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E411F-CA42-461D-B6A5-394AC4D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4E96-00EB-4C28-99B9-D7A6BC016386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A2888-3604-4645-9DA1-65B52BA1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A41DE-CB53-4367-BD87-92AFD7A3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1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5AF8-142F-46DD-83A6-1AC15E1F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95363-9EB8-4141-92EF-B982FFF2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芯片型号重定义</a:t>
            </a:r>
            <a:endParaRPr lang="en-US" altLang="zh-CN" dirty="0"/>
          </a:p>
          <a:p>
            <a:r>
              <a:rPr lang="zh-CN" altLang="en-US" dirty="0"/>
              <a:t>软硬件资源裁剪适配</a:t>
            </a:r>
            <a:endParaRPr lang="en-US" altLang="zh-CN" dirty="0"/>
          </a:p>
          <a:p>
            <a:pPr lvl="1"/>
            <a:r>
              <a:rPr lang="zh-CN" altLang="en-US" dirty="0"/>
              <a:t>下一代专用芯片资源、封装、</a:t>
            </a:r>
            <a:r>
              <a:rPr lang="en-US" altLang="zh-CN" dirty="0"/>
              <a:t>pin</a:t>
            </a:r>
            <a:r>
              <a:rPr lang="zh-CN" altLang="en-US" dirty="0"/>
              <a:t>脚定义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C80CFC-63EE-432C-A7F9-94E3C9412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AE20E-541A-4C43-A6E9-B2562427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5D7-1C8F-4047-BCEC-1314D26CCC77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FB972-6BEA-4E7C-B829-54456359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D0F71-B0E0-45FE-9897-9900820A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7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系统架构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附录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BF86A-0D30-4B26-B729-527B8B820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11EA6-E877-4076-97EF-3713BFEE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BDB3-B641-47FC-9692-FC0833A1825E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C01FA-28E9-4645-9EC2-5E132E15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42F40-EA89-4655-BE05-76BFDF6C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5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09702-750E-4AA6-86B9-3BBA3A04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512DD-5A60-4749-B13E-87BD8A52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性能简介</a:t>
            </a:r>
            <a:endParaRPr lang="en-US" altLang="zh-CN" dirty="0"/>
          </a:p>
          <a:p>
            <a:pPr lvl="1"/>
            <a:r>
              <a:rPr lang="zh-CN" altLang="en-US" dirty="0"/>
              <a:t>见参考文档 ① “</a:t>
            </a:r>
            <a:r>
              <a:rPr lang="en-US" altLang="zh-CN" dirty="0"/>
              <a:t>pcm3070.pdf</a:t>
            </a:r>
            <a:r>
              <a:rPr lang="zh-CN" altLang="en-US" dirty="0"/>
              <a:t>”，② “</a:t>
            </a:r>
            <a:r>
              <a:rPr lang="en-US" altLang="zh-CN" dirty="0"/>
              <a:t>NPCA110P_DS_1.1.pdf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算法单元的执行效果</a:t>
            </a:r>
            <a:endParaRPr lang="en-US" altLang="zh-CN" dirty="0"/>
          </a:p>
          <a:p>
            <a:pPr lvl="1"/>
            <a:r>
              <a:rPr lang="zh-CN" altLang="en-US" dirty="0"/>
              <a:t>见参考文档 ③ “</a:t>
            </a:r>
            <a:r>
              <a:rPr lang="en-US" altLang="zh-CN" dirty="0" err="1"/>
              <a:t>MaxxDSP</a:t>
            </a:r>
            <a:r>
              <a:rPr lang="en-US" altLang="zh-CN" dirty="0"/>
              <a:t> Software Manual .pdf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见参考文档 ④ “</a:t>
            </a:r>
            <a:r>
              <a:rPr lang="en-US" altLang="zh-CN" dirty="0"/>
              <a:t>ASET</a:t>
            </a:r>
            <a:r>
              <a:rPr lang="zh-CN" altLang="en-US" dirty="0"/>
              <a:t>调音操作手册</a:t>
            </a:r>
            <a:r>
              <a:rPr lang="en-US" altLang="zh-CN" dirty="0"/>
              <a:t>.pdf”</a:t>
            </a:r>
          </a:p>
          <a:p>
            <a:r>
              <a:rPr lang="zh-CN" altLang="en-US" dirty="0"/>
              <a:t>电气性能</a:t>
            </a:r>
            <a:endParaRPr lang="en-US" altLang="zh-CN" dirty="0"/>
          </a:p>
          <a:p>
            <a:pPr lvl="1"/>
            <a:r>
              <a:rPr lang="zh-CN" altLang="en-US" dirty="0"/>
              <a:t>见参考文档 ⑤ “</a:t>
            </a:r>
            <a:r>
              <a:rPr lang="en-US" altLang="zh-CN" dirty="0"/>
              <a:t>tas5731.pdf</a:t>
            </a:r>
            <a:r>
              <a:rPr lang="zh-CN" altLang="en-US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2BCF5-B34B-4BF8-B4D3-E01083C58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6F40A-80FE-41DA-B5EF-9C4C4CF9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F0FA-8F3F-453D-A35D-F2A9ADE14394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1C7F6-F501-4DCF-9FF6-D0F5E4CA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7F9E5-1A43-4586-8334-7622587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1189-CF66-43DA-9194-4650E3A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E3CCC-05BC-47B7-969D-03F91880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SNC8600 DSP</a:t>
            </a:r>
            <a:r>
              <a:rPr lang="zh-CN" altLang="en-US" dirty="0"/>
              <a:t>的其中一种应用：作为标准音频处理</a:t>
            </a:r>
            <a:r>
              <a:rPr lang="en-US" altLang="zh-CN" dirty="0"/>
              <a:t>DSP</a:t>
            </a:r>
            <a:r>
              <a:rPr lang="zh-CN" altLang="en-US" dirty="0"/>
              <a:t>芯片使用，支持实现以下功能</a:t>
            </a:r>
            <a:r>
              <a:rPr lang="en-US" altLang="zh-CN" dirty="0"/>
              <a:t>&amp;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支持模拟</a:t>
            </a:r>
            <a:r>
              <a:rPr lang="en-US" altLang="zh-CN" dirty="0"/>
              <a:t>/</a:t>
            </a:r>
            <a:r>
              <a:rPr lang="zh-CN" altLang="en-US" dirty="0"/>
              <a:t>数字输入</a:t>
            </a:r>
            <a:endParaRPr lang="en-US" altLang="zh-CN" dirty="0"/>
          </a:p>
          <a:p>
            <a:pPr lvl="1"/>
            <a:r>
              <a:rPr lang="zh-CN" altLang="en-US" dirty="0"/>
              <a:t>支持模拟</a:t>
            </a:r>
            <a:r>
              <a:rPr lang="en-US" altLang="zh-CN" dirty="0"/>
              <a:t>/</a:t>
            </a:r>
            <a:r>
              <a:rPr lang="zh-CN" altLang="en-US" dirty="0"/>
              <a:t>数字输出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44.1K/48K</a:t>
            </a:r>
            <a:r>
              <a:rPr lang="zh-CN" altLang="en-US" dirty="0"/>
              <a:t>两种采样率</a:t>
            </a:r>
            <a:endParaRPr lang="en-US" altLang="zh-CN" dirty="0"/>
          </a:p>
          <a:p>
            <a:pPr lvl="1"/>
            <a:r>
              <a:rPr lang="zh-CN" altLang="en-US" dirty="0"/>
              <a:t>支持基本音效处理算法：高低音增强、</a:t>
            </a:r>
            <a:r>
              <a:rPr lang="en-US" altLang="zh-CN" dirty="0"/>
              <a:t>EQ</a:t>
            </a:r>
            <a:r>
              <a:rPr lang="zh-CN" altLang="en-US" dirty="0"/>
              <a:t>、动态低音增强</a:t>
            </a:r>
            <a:endParaRPr lang="en-US" altLang="zh-CN" dirty="0"/>
          </a:p>
          <a:p>
            <a:pPr lvl="1"/>
            <a:r>
              <a:rPr lang="zh-CN" altLang="en-US" dirty="0"/>
              <a:t>支持进阶音效处理算法：</a:t>
            </a:r>
            <a:r>
              <a:rPr lang="en-US" altLang="zh-CN" dirty="0"/>
              <a:t>3D </a:t>
            </a:r>
            <a:r>
              <a:rPr lang="zh-CN" altLang="en-US" dirty="0"/>
              <a:t>环绕</a:t>
            </a:r>
            <a:endParaRPr lang="en-US" altLang="zh-CN" dirty="0"/>
          </a:p>
          <a:p>
            <a:r>
              <a:rPr lang="zh-CN" altLang="en-US" dirty="0"/>
              <a:t>本文档列举完整的音效</a:t>
            </a:r>
            <a:r>
              <a:rPr lang="en-US" altLang="zh-CN" dirty="0"/>
              <a:t>DSP</a:t>
            </a:r>
            <a:r>
              <a:rPr lang="zh-CN" altLang="en-US" dirty="0"/>
              <a:t>产品定义及内容框架设计，并展开明细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E4147-928F-4BC9-85C5-9B4A3DC0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D9ED3-2DF9-4B77-9525-9C0B996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E4A-B8CE-4C4B-8B95-3E3E758A5991}" type="datetime1">
              <a:rPr lang="zh-CN" altLang="en-US" smtClean="0"/>
              <a:t>2023/2/22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1A6E5-9BE8-40D2-A1E4-0C74D2B3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D39DE-17CC-49DE-B8D6-4CAF7E67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zh-CN" altLang="en-US" dirty="0"/>
              <a:t>音效工具</a:t>
            </a:r>
            <a:endParaRPr lang="en-US" altLang="zh-CN" dirty="0"/>
          </a:p>
          <a:p>
            <a:r>
              <a:rPr lang="en-US" altLang="zh-CN" dirty="0"/>
              <a:t>EVB</a:t>
            </a:r>
            <a:r>
              <a:rPr lang="zh-CN" altLang="en-US" dirty="0"/>
              <a:t>调试板</a:t>
            </a:r>
            <a:endParaRPr lang="en-US" altLang="zh-CN" dirty="0"/>
          </a:p>
          <a:p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附录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AFA5C-A6D5-4B33-8096-7BBB529C0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80AA09F-E093-4AD6-A843-7EE894B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D6DB-80FE-4424-8050-91CD500DCC0D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94CE6B-F506-463D-ADAB-5868F8E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A618800-73DD-4C6D-8BF5-C23EC05F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A2258-5F2A-408B-A59A-5BBFBDE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产品定义及内容框架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DEAE-E3CE-4C70-9CD1-7B7D577B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音效工具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调试板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性能测试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规格书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其他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附录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3EAAA-C517-4298-9290-4F05C51A4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30ADBA-CAC9-4625-B1AA-32903D65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A8F3-7BA1-42AB-B18C-2AA401E2CCAC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3DDA8EF-385A-402A-8F85-6E31861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C5A306-E7F3-49EA-87DE-1A42B02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D17A0-62F4-4BE9-9010-EBD4920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 </a:t>
            </a:r>
            <a:r>
              <a:rPr lang="en-US" altLang="zh-CN" dirty="0"/>
              <a:t>– </a:t>
            </a:r>
            <a:r>
              <a:rPr lang="zh-CN" altLang="en-US" dirty="0"/>
              <a:t>应用框图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9B619C0-0D61-4E96-976C-05C5B937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2195281"/>
            <a:ext cx="9039225" cy="34575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FA9530-92B3-4237-A9FD-86A3EBEC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849BF29C-10FF-4551-BD65-4394E87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CB09-36DA-4985-B936-BA62C399BF47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1649244-D50F-47DA-9F6A-3FF73B44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5E56AAFC-21E8-4CAC-B01E-89BB9E6C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8EED-142F-4D7D-91DA-D37213CD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 </a:t>
            </a:r>
            <a:r>
              <a:rPr lang="en-US" altLang="zh-CN" dirty="0"/>
              <a:t>– </a:t>
            </a:r>
            <a:r>
              <a:rPr lang="zh-CN" altLang="en-US" dirty="0"/>
              <a:t>音效列表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DF33A0A-136B-4363-941F-B93FB8EAE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33468"/>
              </p:ext>
            </p:extLst>
          </p:nvPr>
        </p:nvGraphicFramePr>
        <p:xfrm>
          <a:off x="838199" y="2077627"/>
          <a:ext cx="10515600" cy="4248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521">
                  <a:extLst>
                    <a:ext uri="{9D8B030D-6E8A-4147-A177-3AD203B41FA5}">
                      <a16:colId xmlns:a16="http://schemas.microsoft.com/office/drawing/2014/main" val="7558437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5036068"/>
                    </a:ext>
                  </a:extLst>
                </a:gridCol>
                <a:gridCol w="6029959">
                  <a:extLst>
                    <a:ext uri="{9D8B030D-6E8A-4147-A177-3AD203B41FA5}">
                      <a16:colId xmlns:a16="http://schemas.microsoft.com/office/drawing/2014/main" val="1734078210"/>
                    </a:ext>
                  </a:extLst>
                </a:gridCol>
              </a:tblGrid>
              <a:tr h="60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Sound effects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Solution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Specification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09368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段硬件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Range: ±10dB/Step2dB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50188"/>
                  </a:ext>
                </a:extLst>
              </a:tr>
              <a:tr h="42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Treble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段硬件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EQ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实现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Range: ±10dB/Step2dB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49190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Parametric 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6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段硬件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EQ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实现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97115"/>
                  </a:ext>
                </a:extLst>
              </a:tr>
              <a:tr h="39765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Dynamic Bass Boost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Compressor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支持参数：</a:t>
                      </a:r>
                      <a:r>
                        <a:rPr lang="zh-CN" altLang="en-US" sz="1800" dirty="0"/>
                        <a:t>压缩比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、阈值、启动时间、释放时间、增益补偿</a:t>
                      </a:r>
                      <a:endParaRPr lang="zh-CN" alt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68030"/>
                  </a:ext>
                </a:extLst>
              </a:tr>
              <a:tr h="397658">
                <a:tc v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Harmonizer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支持参数：</a:t>
                      </a:r>
                      <a:r>
                        <a:rPr lang="zh-CN" altLang="en-US" sz="1800" dirty="0"/>
                        <a:t>压缩比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、阈值、启动时间、释放时间、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47213"/>
                  </a:ext>
                </a:extLst>
              </a:tr>
              <a:tr h="397658">
                <a:tc v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高中低分频控制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分不通过频率段执行动态控制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74622"/>
                  </a:ext>
                </a:extLst>
              </a:tr>
              <a:tr h="397658">
                <a:tc v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Limiter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（预留）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TBD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7573"/>
                  </a:ext>
                </a:extLst>
              </a:tr>
              <a:tr h="397658">
                <a:tc v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Noise Gate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（预留）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TBD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50227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1771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B5DF28D-C920-4E19-8C5F-C0D6398F1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D4CB6-1566-48BD-95E7-0CEF57F2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C2E-0166-4EA4-A03A-FD3AF7D14112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D521711-EB8A-4F20-9AF9-2164529B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22E8EE-3CB6-4A4E-B21C-3BA45741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1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0DE4-4EB1-4F7E-806A-E628DC16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 </a:t>
            </a:r>
            <a:r>
              <a:rPr lang="en-US" altLang="zh-CN" dirty="0"/>
              <a:t>–</a:t>
            </a:r>
            <a:r>
              <a:rPr lang="zh-CN" altLang="en-US" dirty="0"/>
              <a:t>音效通路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50611-DE00-41B4-A090-101FC3A50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8337"/>
            <a:ext cx="10515600" cy="22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0174ED-3ADE-431F-B31A-BDF7DE64CB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F9F29-F467-42AB-BE99-F39BE0E9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7C22-C175-4202-98C1-282445F74A92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F45E6D7-4B0F-40D9-87CB-5A3A431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D6CB8EC-735C-4D59-ADE9-C574A56A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D1884DB6-29D5-4DD0-8227-7D57ED391407}"/>
              </a:ext>
            </a:extLst>
          </p:cNvPr>
          <p:cNvSpPr/>
          <p:nvPr/>
        </p:nvSpPr>
        <p:spPr>
          <a:xfrm>
            <a:off x="7924366" y="1965304"/>
            <a:ext cx="2045761" cy="3883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Amplifier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0F860A-D18B-4881-9DFB-E922D62415A2}"/>
              </a:ext>
            </a:extLst>
          </p:cNvPr>
          <p:cNvSpPr/>
          <p:nvPr/>
        </p:nvSpPr>
        <p:spPr>
          <a:xfrm>
            <a:off x="833359" y="1968458"/>
            <a:ext cx="2045761" cy="3879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Main controller</a:t>
            </a:r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Bluetooth 5.0</a:t>
            </a:r>
          </a:p>
          <a:p>
            <a:r>
              <a:rPr lang="en-US" altLang="zh-CN" dirty="0"/>
              <a:t>Dual mode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D56AD3B-4DBE-47DC-BC5E-1C7886D4BC90}"/>
              </a:ext>
            </a:extLst>
          </p:cNvPr>
          <p:cNvSpPr/>
          <p:nvPr/>
        </p:nvSpPr>
        <p:spPr>
          <a:xfrm>
            <a:off x="4201374" y="1965304"/>
            <a:ext cx="2327496" cy="3883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Audio Processor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Processors: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400" i="1" dirty="0"/>
              <a:t>PEQ</a:t>
            </a:r>
          </a:p>
          <a:p>
            <a:pPr marL="342900" indent="-342900">
              <a:buAutoNum type="arabicParenR"/>
            </a:pPr>
            <a:r>
              <a:rPr lang="en-US" altLang="zh-CN" sz="1400" i="1" dirty="0"/>
              <a:t>Bass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400" i="1" dirty="0"/>
              <a:t>Dynamic Bass Boost</a:t>
            </a:r>
          </a:p>
          <a:p>
            <a:pPr marL="342900" indent="-342900">
              <a:buAutoNum type="arabicParenR"/>
            </a:pPr>
            <a:r>
              <a:rPr lang="en-US" altLang="zh-CN" sz="1400" i="1" dirty="0"/>
              <a:t>Treble</a:t>
            </a:r>
          </a:p>
          <a:p>
            <a:pPr marL="342900" indent="-342900">
              <a:buAutoNum type="arabicParenR"/>
            </a:pPr>
            <a:r>
              <a:rPr lang="en-US" altLang="zh-CN" sz="1400" i="1" strike="sngStrike" dirty="0"/>
              <a:t>3D Surround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B9958D-B117-44A6-915B-479BCC85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 </a:t>
            </a:r>
            <a:r>
              <a:rPr lang="en-US" altLang="zh-CN" dirty="0"/>
              <a:t>– </a:t>
            </a:r>
            <a:r>
              <a:rPr lang="zh-CN" altLang="en-US" dirty="0"/>
              <a:t>典型应用：便携式音箱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879A1-F03A-4AFB-888A-F70FFCCA90FD}"/>
              </a:ext>
            </a:extLst>
          </p:cNvPr>
          <p:cNvSpPr/>
          <p:nvPr/>
        </p:nvSpPr>
        <p:spPr>
          <a:xfrm>
            <a:off x="1050320" y="2631930"/>
            <a:ext cx="16813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CEF6F1-D4B0-465C-9F34-443C851A9B00}"/>
              </a:ext>
            </a:extLst>
          </p:cNvPr>
          <p:cNvSpPr/>
          <p:nvPr/>
        </p:nvSpPr>
        <p:spPr>
          <a:xfrm>
            <a:off x="4527977" y="2628777"/>
            <a:ext cx="16813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SNC8600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4DE5C7-78A0-483E-B8AC-9D696D4B9818}"/>
              </a:ext>
            </a:extLst>
          </p:cNvPr>
          <p:cNvSpPr/>
          <p:nvPr/>
        </p:nvSpPr>
        <p:spPr>
          <a:xfrm>
            <a:off x="8145683" y="2628776"/>
            <a:ext cx="16813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AMP.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BD6BDC-F9AE-48FD-A0F0-258C0A7100E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31627" y="3291559"/>
            <a:ext cx="1796350" cy="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B8D1B78-BF63-4B51-BF6D-A1A49DCA1D81}"/>
              </a:ext>
            </a:extLst>
          </p:cNvPr>
          <p:cNvSpPr txBox="1"/>
          <p:nvPr/>
        </p:nvSpPr>
        <p:spPr>
          <a:xfrm>
            <a:off x="2624859" y="3007179"/>
            <a:ext cx="18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I2S/</a:t>
            </a:r>
          </a:p>
          <a:p>
            <a:pPr algn="ctr"/>
            <a:r>
              <a:rPr lang="en-US" altLang="zh-CN" dirty="0"/>
              <a:t>Analog Audio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5FE306-8AE8-4CA6-9170-8533351B21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09284" y="3291558"/>
            <a:ext cx="1936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D85F4-AEB1-4294-A147-849C872D8E1B}"/>
              </a:ext>
            </a:extLst>
          </p:cNvPr>
          <p:cNvSpPr txBox="1"/>
          <p:nvPr/>
        </p:nvSpPr>
        <p:spPr>
          <a:xfrm>
            <a:off x="6323113" y="2964701"/>
            <a:ext cx="18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I2S/</a:t>
            </a:r>
          </a:p>
          <a:p>
            <a:pPr algn="ctr"/>
            <a:r>
              <a:rPr lang="en-US" altLang="zh-CN" dirty="0"/>
              <a:t>Analog Audio</a:t>
            </a:r>
            <a:endParaRPr lang="zh-CN" altLang="en-US" dirty="0"/>
          </a:p>
        </p:txBody>
      </p:sp>
      <p:pic>
        <p:nvPicPr>
          <p:cNvPr id="22" name="图形 21" descr="音量">
            <a:extLst>
              <a:ext uri="{FF2B5EF4-FFF2-40B4-BE49-F238E27FC236}">
                <a16:creationId xmlns:a16="http://schemas.microsoft.com/office/drawing/2014/main" id="{881E82FF-083C-47CC-9BDC-0ADF3291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4963" y="2377158"/>
            <a:ext cx="765798" cy="914400"/>
          </a:xfrm>
          <a:prstGeom prst="rect">
            <a:avLst/>
          </a:prstGeom>
        </p:spPr>
      </p:pic>
      <p:pic>
        <p:nvPicPr>
          <p:cNvPr id="23" name="图形 22" descr="音量">
            <a:extLst>
              <a:ext uri="{FF2B5EF4-FFF2-40B4-BE49-F238E27FC236}">
                <a16:creationId xmlns:a16="http://schemas.microsoft.com/office/drawing/2014/main" id="{E972821A-0D98-4048-A5C1-61D53B98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4963" y="3330345"/>
            <a:ext cx="765798" cy="914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3454F38-76E7-4885-857B-A94E67F8283A}"/>
              </a:ext>
            </a:extLst>
          </p:cNvPr>
          <p:cNvSpPr txBox="1"/>
          <p:nvPr/>
        </p:nvSpPr>
        <p:spPr>
          <a:xfrm>
            <a:off x="10199134" y="3103201"/>
            <a:ext cx="10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15Wx2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317F34F-2097-4B24-AA7E-776F7E012131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9826990" y="2834358"/>
            <a:ext cx="977973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9A15D22-5285-4F6A-BC6A-86155F7AE8A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9826990" y="3291558"/>
            <a:ext cx="977973" cy="495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1042346-E73F-4BC2-ACEF-D94A3D1511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784934" y="183908"/>
            <a:ext cx="3251367" cy="59494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EE9EF-FFD8-4891-950F-A2A139C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7A50-8DE2-463A-99C5-AD9D8FC44DBC}" type="datetime1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C173017-3853-411D-BFE4-9522EE4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深圳市九音科技有限公司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BFBCF42-625B-44AB-A796-EBCE179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5B2-9587-4AEC-9F86-6D51E6F315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1295</Words>
  <Application>Microsoft Office PowerPoint</Application>
  <PresentationFormat>宽屏</PresentationFormat>
  <Paragraphs>400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SNCxxxx Audio DSP</vt:lpstr>
      <vt:lpstr>History</vt:lpstr>
      <vt:lpstr>Background</vt:lpstr>
      <vt:lpstr>DSP产品定义及内容框架</vt:lpstr>
      <vt:lpstr>DSP产品定义及内容框架</vt:lpstr>
      <vt:lpstr>系统架构 – 应用框图</vt:lpstr>
      <vt:lpstr>系统架构 – 音效列表</vt:lpstr>
      <vt:lpstr>系统架构 –音效通路</vt:lpstr>
      <vt:lpstr>系统架构 – 典型应用：便携式音箱</vt:lpstr>
      <vt:lpstr>DSP产品定义及内容框架</vt:lpstr>
      <vt:lpstr>DSP 音效调试工具</vt:lpstr>
      <vt:lpstr>DSP 音效调试工具</vt:lpstr>
      <vt:lpstr>DSP 音效调试工具</vt:lpstr>
      <vt:lpstr>导出的数据格式及内容需求</vt:lpstr>
      <vt:lpstr>DSP产品定义及内容框架</vt:lpstr>
      <vt:lpstr>EVB 调试板 – 功能List</vt:lpstr>
      <vt:lpstr>EVB 调试板 – 功能框图</vt:lpstr>
      <vt:lpstr>DSP产品定义及内容框架</vt:lpstr>
      <vt:lpstr>性能测试 – 分类概述</vt:lpstr>
      <vt:lpstr>DSP产品定义及内容框架</vt:lpstr>
      <vt:lpstr>规格书 – 概述</vt:lpstr>
      <vt:lpstr>DSP产品定义及内容框架</vt:lpstr>
      <vt:lpstr>其他</vt:lpstr>
      <vt:lpstr>DSP产品定义及内容框架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175</cp:revision>
  <dcterms:created xsi:type="dcterms:W3CDTF">2022-05-31T01:53:14Z</dcterms:created>
  <dcterms:modified xsi:type="dcterms:W3CDTF">2023-02-22T02:06:32Z</dcterms:modified>
</cp:coreProperties>
</file>