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74" r:id="rId4"/>
    <p:sldId id="275" r:id="rId5"/>
    <p:sldId id="258" r:id="rId6"/>
    <p:sldId id="268" r:id="rId7"/>
    <p:sldId id="270" r:id="rId8"/>
    <p:sldId id="279" r:id="rId9"/>
    <p:sldId id="276" r:id="rId10"/>
    <p:sldId id="264" r:id="rId11"/>
    <p:sldId id="261" r:id="rId12"/>
    <p:sldId id="277" r:id="rId13"/>
    <p:sldId id="278" r:id="rId14"/>
    <p:sldId id="262" r:id="rId15"/>
    <p:sldId id="280" r:id="rId16"/>
    <p:sldId id="273" r:id="rId17"/>
    <p:sldId id="263" r:id="rId18"/>
    <p:sldId id="266" r:id="rId19"/>
    <p:sldId id="260" r:id="rId20"/>
    <p:sldId id="269" r:id="rId21"/>
    <p:sldId id="259" r:id="rId22"/>
    <p:sldId id="271" r:id="rId23"/>
    <p:sldId id="272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360A88-545B-F346-B8C8-BD3132B5D57F}">
          <p14:sldIdLst>
            <p14:sldId id="256"/>
            <p14:sldId id="265"/>
            <p14:sldId id="274"/>
            <p14:sldId id="275"/>
            <p14:sldId id="258"/>
            <p14:sldId id="268"/>
            <p14:sldId id="270"/>
          </p14:sldIdLst>
        </p14:section>
        <p14:section name="无线产品" id="{29BA8E00-06BC-6E42-862D-F28F0E84654B}">
          <p14:sldIdLst>
            <p14:sldId id="279"/>
            <p14:sldId id="276"/>
            <p14:sldId id="264"/>
            <p14:sldId id="261"/>
            <p14:sldId id="277"/>
            <p14:sldId id="278"/>
          </p14:sldIdLst>
        </p14:section>
        <p14:section name="音频编解码" id="{CBB7A4E8-E55C-CC4B-BF7F-70E63E1FBC4F}">
          <p14:sldIdLst>
            <p14:sldId id="262"/>
            <p14:sldId id="280"/>
            <p14:sldId id="273"/>
            <p14:sldId id="263"/>
            <p14:sldId id="266"/>
            <p14:sldId id="260"/>
            <p14:sldId id="269"/>
            <p14:sldId id="259"/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05" autoAdjust="0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xueqiu.com/S/00981%3Ffrom%3Dstatus_stock_matc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e.ofweek.com/CAT-2801-ICDesig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蓝牙音频</a:t>
            </a:r>
            <a:r>
              <a:rPr lang="en-US" altLang="zh-CN" dirty="0"/>
              <a:t> </a:t>
            </a:r>
            <a:r>
              <a:rPr lang="zh-CN" altLang="en-US" dirty="0"/>
              <a:t>产品线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386DE-A862-F346-C1DE-23E86B9D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410"/>
            <a:ext cx="8560249" cy="53647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7B22C9-2271-A175-18A0-73AEC5BD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277" y="0"/>
            <a:ext cx="3083723" cy="21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DBA5-853A-8BC1-075D-BB031EC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小米是国内使用瑞昱较多的品牌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56E23-CF2F-651A-36F9-4CF156E7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3" y="1825625"/>
            <a:ext cx="7075234" cy="4351338"/>
          </a:xfrm>
        </p:spPr>
      </p:pic>
    </p:spTree>
    <p:extLst>
      <p:ext uri="{BB962C8B-B14F-4D97-AF65-F5344CB8AC3E}">
        <p14:creationId xmlns:p14="http://schemas.microsoft.com/office/powerpoint/2010/main" val="261376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6A6A-9F4E-C4A6-F59E-778946C7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产品线主攻的市场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EC64-2082-7F9A-904A-0B342C90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主要是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收发器，以及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WiFi&amp;BLE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收发器，主要配合主处理器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 lvl="1"/>
            <a:r>
              <a:rPr kumimoji="1" lang="zh-CN" altLang="en-US" dirty="0"/>
              <a:t>笔记本，市场出货量下降，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1.5</a:t>
            </a:r>
            <a:r>
              <a:rPr kumimoji="1" lang="zh-CN" altLang="en-US" dirty="0"/>
              <a:t>亿；</a:t>
            </a:r>
          </a:p>
          <a:p>
            <a:pPr lvl="1"/>
            <a:r>
              <a:rPr kumimoji="1" lang="zh-CN" altLang="en-US" dirty="0"/>
              <a:t> </a:t>
            </a:r>
          </a:p>
          <a:p>
            <a:pPr lvl="1"/>
            <a:r>
              <a:rPr kumimoji="1" lang="zh-CN" altLang="en-US" dirty="0"/>
              <a:t>平板电脑，市场出货基本稳定，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1.6</a:t>
            </a:r>
            <a:r>
              <a:rPr kumimoji="1" lang="zh-CN" altLang="en-US" dirty="0"/>
              <a:t>亿；</a:t>
            </a:r>
          </a:p>
          <a:p>
            <a:pPr lvl="1"/>
            <a:r>
              <a:rPr kumimoji="1" lang="zh-CN" altLang="en-US" dirty="0"/>
              <a:t> </a:t>
            </a:r>
          </a:p>
          <a:p>
            <a:pPr lvl="1"/>
            <a:r>
              <a:rPr kumimoji="1" lang="zh-CN" altLang="en-US" dirty="0"/>
              <a:t>路由器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网关，市场出货基本稳定，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3.2</a:t>
            </a:r>
            <a:r>
              <a:rPr kumimoji="1" lang="zh-CN" altLang="en-US" dirty="0"/>
              <a:t>亿；</a:t>
            </a:r>
          </a:p>
          <a:p>
            <a:pPr lvl="1"/>
            <a:r>
              <a:rPr kumimoji="1" lang="zh-CN" altLang="en-US" dirty="0"/>
              <a:t> </a:t>
            </a:r>
          </a:p>
          <a:p>
            <a:pPr lvl="1"/>
            <a:r>
              <a:rPr kumimoji="1" lang="en-US" altLang="zh-CN" dirty="0"/>
              <a:t>OTT</a:t>
            </a:r>
            <a:r>
              <a:rPr kumimoji="1" lang="zh-CN" altLang="en-US" dirty="0"/>
              <a:t>盒子，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年经过快速增长后，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年掉了</a:t>
            </a:r>
            <a:r>
              <a:rPr kumimoji="1" lang="en-US" altLang="zh-CN" dirty="0"/>
              <a:t>13%</a:t>
            </a:r>
            <a:r>
              <a:rPr kumimoji="1" lang="zh-CN" altLang="en-US" dirty="0"/>
              <a:t>左右，出货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亿元；</a:t>
            </a:r>
          </a:p>
          <a:p>
            <a:pPr lvl="1"/>
            <a:r>
              <a:rPr kumimoji="1" lang="zh-CN" altLang="en-US" dirty="0"/>
              <a:t> </a:t>
            </a:r>
          </a:p>
          <a:p>
            <a:pPr lvl="1"/>
            <a:r>
              <a:rPr kumimoji="1" lang="zh-CN" altLang="en-US" dirty="0"/>
              <a:t>智能音箱，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年接近翻番，出货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亿；</a:t>
            </a:r>
            <a:r>
              <a:rPr kumimoji="1" lang="en-US" altLang="zh-CN" dirty="0"/>
              <a:t>(2020</a:t>
            </a:r>
            <a:r>
              <a:rPr kumimoji="1" lang="zh-CN" altLang="en-US" dirty="0"/>
              <a:t>年不增反掉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</a:p>
          <a:p>
            <a:pPr lvl="1"/>
            <a:r>
              <a:rPr kumimoji="1" lang="zh-CN" altLang="en-US" dirty="0"/>
              <a:t> </a:t>
            </a:r>
          </a:p>
          <a:p>
            <a:pPr lvl="1"/>
            <a:r>
              <a:rPr kumimoji="1" lang="zh-CN" altLang="en-US" dirty="0"/>
              <a:t>网络摄像机，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年持续增长，出货接近</a:t>
            </a:r>
            <a:r>
              <a:rPr kumimoji="1" lang="en-US" altLang="zh-CN" dirty="0"/>
              <a:t>1</a:t>
            </a:r>
            <a:r>
              <a:rPr kumimoji="1" lang="zh-CN" altLang="en-US" dirty="0"/>
              <a:t>亿元；</a:t>
            </a:r>
          </a:p>
        </p:txBody>
      </p:sp>
    </p:spTree>
    <p:extLst>
      <p:ext uri="{BB962C8B-B14F-4D97-AF65-F5344CB8AC3E}">
        <p14:creationId xmlns:p14="http://schemas.microsoft.com/office/powerpoint/2010/main" val="319799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D9F-7FA6-6FC6-A3A2-B627A03B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IoT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ADD-2F54-21F8-B339-5DAEF8B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主要是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IoT 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&amp; IoT 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WiFi&amp;BLE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Combo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，主打的市场为智能照明，智能插座，智能家电，以为物联网网关等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智能插座，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2100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4000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万；</a:t>
            </a:r>
          </a:p>
          <a:p>
            <a:pPr algn="l"/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智能照明，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3900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5900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万；</a:t>
            </a:r>
          </a:p>
          <a:p>
            <a:pPr algn="l"/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智能家电，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6600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年出货破亿；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4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3840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EBAA9-6C63-6F71-646E-9D60696F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D4D2E-76FB-7E09-54A2-3E8F383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63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8AD8-A3DA-2BC4-91C6-76CDE60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5EBA6-94AB-8FE6-8809-FCD1CFA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市场规模：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全球游戏声卡市场规模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年达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24.06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亿元（人民币）。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主要区域（北美、欧洲、以及亚太等主要地区）在全球游戏声卡市场中的份额占比。其中，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年中国占全球游戏声卡市场的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34.58%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。贝哲斯咨询预测，至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2027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年全球游戏声卡市场规模将以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6.75%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CAGR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达到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35.69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亿元。</a:t>
            </a: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报告出版商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: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湖南贝哲斯信息咨询有限公司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en-US" altLang="zh-CN" b="1" dirty="0">
                <a:solidFill>
                  <a:srgbClr val="404040"/>
                </a:solidFill>
                <a:effectLst/>
                <a:latin typeface="MicrosoftYaHei Bold"/>
              </a:rPr>
              <a:t>2022</a:t>
            </a:r>
            <a:r>
              <a:rPr lang="zh-CN" altLang="en-US" b="1" dirty="0">
                <a:solidFill>
                  <a:srgbClr val="404040"/>
                </a:solidFill>
                <a:effectLst/>
                <a:latin typeface="MicrosoftYaHei Bold"/>
              </a:rPr>
              <a:t>年游戏用</a:t>
            </a:r>
            <a:r>
              <a:rPr lang="en-US" altLang="zh-CN" b="1" dirty="0">
                <a:solidFill>
                  <a:srgbClr val="404040"/>
                </a:solidFill>
                <a:effectLst/>
                <a:latin typeface="MicrosoftYaHei Bold"/>
              </a:rPr>
              <a:t>USB</a:t>
            </a:r>
            <a:r>
              <a:rPr lang="zh-CN" altLang="en-US" b="1" dirty="0">
                <a:solidFill>
                  <a:srgbClr val="404040"/>
                </a:solidFill>
                <a:effectLst/>
                <a:latin typeface="MicrosoftYaHei Bold"/>
              </a:rPr>
              <a:t>声卡可行性行业调研报告</a:t>
            </a:r>
          </a:p>
          <a:p>
            <a:pPr lvl="1"/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E0554-8265-FF93-3DD2-1D94BDFA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3709255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690B-3B15-62A2-FDFA-C44039E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" y="86830"/>
            <a:ext cx="10515600" cy="1325563"/>
          </a:xfrm>
        </p:spPr>
        <p:txBody>
          <a:bodyPr/>
          <a:lstStyle/>
          <a:p>
            <a:r>
              <a:rPr lang="en-US" altLang="zh-CN" dirty="0"/>
              <a:t>20~21</a:t>
            </a:r>
            <a:r>
              <a:rPr lang="zh-CN" altLang="en-US" dirty="0"/>
              <a:t>年供应链中断次数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39918-CEA2-A9F2-3874-AD58E4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15"/>
            <a:ext cx="6758609" cy="549504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E1FFA1-79AD-5F04-40D0-E4ADC46C85A2}"/>
              </a:ext>
            </a:extLst>
          </p:cNvPr>
          <p:cNvSpPr txBox="1">
            <a:spLocks/>
          </p:cNvSpPr>
          <p:nvPr/>
        </p:nvSpPr>
        <p:spPr>
          <a:xfrm>
            <a:off x="6917636" y="1825625"/>
            <a:ext cx="4436164" cy="280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美国的芯片禁售令，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对我国的芯片制造行业主要有几点影响：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我国芯片制造类公司如</a:t>
            </a:r>
            <a:r>
              <a:rPr lang="zh-CN" altLang="en-US" dirty="0">
                <a:latin typeface="-apple-system"/>
                <a:hlinkClick r:id="rId3"/>
              </a:rPr>
              <a:t>中芯国际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等，如要用到生产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制程及以下的芯片，购买的芯片制造设备中含有美国技术的，需要向美国申请许可证。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以上及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28nm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芯片生产，设计，都无什么影响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2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53-9846-FBD8-29CE-4E1267D9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679" y="162893"/>
            <a:ext cx="4679343" cy="1325563"/>
          </a:xfrm>
        </p:spPr>
        <p:txBody>
          <a:bodyPr/>
          <a:lstStyle/>
          <a:p>
            <a:r>
              <a:rPr lang="zh-CN" altLang="en-US" dirty="0"/>
              <a:t>全球数字</a:t>
            </a:r>
            <a:r>
              <a:rPr lang="en-US" altLang="zh-CN" dirty="0"/>
              <a:t>IC</a:t>
            </a:r>
            <a:r>
              <a:rPr lang="zh-CN" altLang="en-US" dirty="0"/>
              <a:t>产业链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5A8A3-2948-DC0B-38BC-7E113036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777"/>
            <a:ext cx="3486870" cy="18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D247-D08D-3E8F-51C9-6EF633D9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46136"/>
            <a:ext cx="3316758" cy="20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E16DE7-D071-F6BA-1814-D8883959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535193"/>
            <a:ext cx="3316758" cy="2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646F5-00B0-C026-FA81-30F3C2EE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38" y="4743829"/>
            <a:ext cx="2664484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9FC4B1-CE75-01D7-DCB4-E6687897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54" y="4743829"/>
            <a:ext cx="2664484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46E4DF-4538-7C59-D4CF-1E907FB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2456774"/>
            <a:ext cx="3316758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24CDD-AA31-9CC1-4C3C-9D7C359AE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54" y="2613226"/>
            <a:ext cx="2481096" cy="1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01C0-3D6B-8495-D49A-985EB7C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中国台湾电子公司月度营收情况 </a:t>
            </a:r>
            <a:r>
              <a:rPr lang="en-US" altLang="zh-CN" dirty="0"/>
              <a:t>– </a:t>
            </a:r>
            <a:r>
              <a:rPr lang="zh-CN" altLang="en-US" dirty="0"/>
              <a:t>数字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3EA51-B487-ABE6-E9E1-DE33DE3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41C1-DA3F-57D9-53FB-01C0584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5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5957-C525-4FB7-BC09-7FEE6E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764E-111E-7573-559D-6263569A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瑞昱的生产供应链环节有无漏洞？</a:t>
            </a:r>
            <a:endParaRPr lang="en-US" altLang="zh-CN" dirty="0"/>
          </a:p>
          <a:p>
            <a:pPr lvl="1"/>
            <a:r>
              <a:rPr lang="zh-CN" altLang="en-US" dirty="0"/>
              <a:t>代工厂？</a:t>
            </a:r>
            <a:endParaRPr lang="en-US" altLang="zh-CN" dirty="0"/>
          </a:p>
          <a:p>
            <a:pPr lvl="2"/>
            <a:r>
              <a:rPr lang="zh-CN" altLang="en-US" dirty="0"/>
              <a:t>不同产品线在不同代工厂？</a:t>
            </a:r>
            <a:endParaRPr lang="en-US" altLang="zh-CN" dirty="0"/>
          </a:p>
          <a:p>
            <a:pPr lvl="3"/>
            <a:r>
              <a:rPr lang="zh-CN" altLang="en-US" dirty="0"/>
              <a:t>中芯国际</a:t>
            </a:r>
            <a:endParaRPr lang="en-US" altLang="zh-CN" dirty="0"/>
          </a:p>
          <a:p>
            <a:pPr lvl="3"/>
            <a:r>
              <a:rPr lang="zh-CN" altLang="en-US" dirty="0"/>
              <a:t>台积电</a:t>
            </a:r>
            <a:endParaRPr lang="en-US" altLang="zh-CN" dirty="0"/>
          </a:p>
          <a:p>
            <a:pPr lvl="3"/>
            <a:r>
              <a:rPr lang="zh-CN" altLang="en-US" dirty="0"/>
              <a:t>联电</a:t>
            </a:r>
            <a:endParaRPr lang="en-US" altLang="zh-CN" dirty="0"/>
          </a:p>
          <a:p>
            <a:pPr lvl="2"/>
            <a:r>
              <a:rPr lang="zh-CN" altLang="en-US" dirty="0"/>
              <a:t>政策对代工厂的利弊？</a:t>
            </a:r>
            <a:endParaRPr lang="en-US" altLang="zh-CN" dirty="0"/>
          </a:p>
          <a:p>
            <a:pPr lvl="3"/>
            <a:r>
              <a:rPr lang="zh-CN" altLang="en-US" dirty="0"/>
              <a:t>中芯国际被限制导致</a:t>
            </a:r>
            <a:r>
              <a:rPr lang="en-US" altLang="zh-CN" dirty="0" err="1"/>
              <a:t>realtek</a:t>
            </a:r>
            <a:r>
              <a:rPr lang="zh-CN" altLang="en-US" dirty="0"/>
              <a:t>断供过</a:t>
            </a:r>
            <a:endParaRPr lang="en-US" altLang="zh-CN" dirty="0"/>
          </a:p>
          <a:p>
            <a:pPr lvl="1"/>
            <a:r>
              <a:rPr lang="zh-CN" altLang="en-US" dirty="0"/>
              <a:t>封测厂？</a:t>
            </a:r>
            <a:endParaRPr lang="en-US" altLang="zh-CN" dirty="0"/>
          </a:p>
          <a:p>
            <a:pPr lvl="2"/>
            <a:r>
              <a:rPr lang="zh-CN" altLang="en-US" dirty="0"/>
              <a:t>日月光</a:t>
            </a:r>
            <a:endParaRPr lang="en-US" altLang="zh-CN" dirty="0"/>
          </a:p>
          <a:p>
            <a:pPr lvl="2"/>
            <a:r>
              <a:rPr lang="zh-CN" altLang="en-US" dirty="0"/>
              <a:t>力成</a:t>
            </a:r>
            <a:endParaRPr lang="en-US" altLang="zh-CN" dirty="0"/>
          </a:p>
          <a:p>
            <a:pPr lvl="2"/>
            <a:r>
              <a:rPr lang="zh-CN" altLang="en-US" dirty="0"/>
              <a:t>京元电子</a:t>
            </a:r>
            <a:endParaRPr lang="en-US" altLang="zh-CN" dirty="0"/>
          </a:p>
          <a:p>
            <a:pPr lvl="1"/>
            <a:r>
              <a:rPr lang="zh-CN" altLang="en-US" dirty="0"/>
              <a:t>晶元厂</a:t>
            </a:r>
            <a:endParaRPr lang="en-US" altLang="zh-CN" dirty="0"/>
          </a:p>
          <a:p>
            <a:pPr lvl="2"/>
            <a:r>
              <a:rPr lang="zh-CN" altLang="en-US" dirty="0"/>
              <a:t>环球晶圆</a:t>
            </a:r>
            <a:endParaRPr lang="en-US" altLang="zh-CN" dirty="0"/>
          </a:p>
          <a:p>
            <a:pPr lvl="2"/>
            <a:r>
              <a:rPr lang="zh-CN" altLang="en-US" dirty="0"/>
              <a:t>合晶</a:t>
            </a:r>
            <a:endParaRPr lang="en-US" altLang="zh-CN" dirty="0"/>
          </a:p>
          <a:p>
            <a:r>
              <a:rPr lang="zh-CN" altLang="en-US" dirty="0"/>
              <a:t>国内外政策对瑞昱有什么影响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瑞昱各产品线的份额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r>
              <a:rPr lang="zh-CN" altLang="en-US" dirty="0"/>
              <a:t>产品线的份额占比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zh-CN" altLang="en-US" dirty="0"/>
              <a:t>有机会</a:t>
            </a:r>
            <a:r>
              <a:rPr lang="en-US" altLang="zh-CN" dirty="0"/>
              <a:t>PK</a:t>
            </a:r>
            <a:r>
              <a:rPr lang="zh-CN" altLang="en-US" dirty="0"/>
              <a:t>的产品线</a:t>
            </a:r>
            <a:endParaRPr lang="en-US" altLang="zh-CN" dirty="0"/>
          </a:p>
          <a:p>
            <a:pPr lvl="2"/>
            <a:r>
              <a:rPr lang="zh-CN" altLang="en-US" dirty="0"/>
              <a:t>具体产品形态</a:t>
            </a:r>
            <a:endParaRPr lang="en-US" altLang="zh-CN" dirty="0"/>
          </a:p>
          <a:p>
            <a:pPr lvl="2"/>
            <a:r>
              <a:rPr lang="zh-CN" altLang="en-US" dirty="0"/>
              <a:t>产品主要面向的市场（国内？国外？）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6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2500-CA49-0C4F-293E-E8F863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台湾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设计业全球市场占有率与竞争优势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2BB0-A5EC-7AFE-82A6-4F23A100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2022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年全球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设计行业整体营收达到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2154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亿美元。其中，美国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设计领域规模最大，市场份额达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63%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，营收超过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1300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亿美元。中国台湾的集成电路设计业为全球第二大，市场占有率达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18%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400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亿美元。中国大陆位居第三，市场份额接近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15%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。</a:t>
            </a:r>
            <a:endParaRPr lang="en-US" altLang="zh-CN" sz="2000" i="0" dirty="0">
              <a:solidFill>
                <a:srgbClr val="000000"/>
              </a:solidFill>
              <a:effectLst/>
              <a:ea typeface="等线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中国台湾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设计业以数字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为主，全球市场占有率达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12%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。相比之下，中国台湾的模拟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估计占全球市场的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5%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左右。与内存和分立元件一样，台湾地区在全球市场上的份额有限，份额不到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从半导体产品的不同细分市场来看，美国在几个主要市场的市场份额仍然领先。高通、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、博通、英伟达和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Marvell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等美国主要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设计公司是智能手机芯片、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和网络芯片领域的全球领导者。这使他们在与系统架构相关的微处理器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/SoC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中占据了主导地位。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67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7A92-7DFE-AE61-0EAC-74B408C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DD60-AB20-4D76-39B7-7B1C8BF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年：瑞昱为国内网通芯片大厂，若依去年产品营收比重而言，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30~35%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65~70%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相关，主要包含网通与多媒体产品。网通产品包含</a:t>
            </a:r>
            <a:r>
              <a:rPr lang="en-US" altLang="zh-CN" sz="10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芯片、以太网络 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(Ethernet)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芯片、宽频接取设备芯片、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控制芯片、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控制芯片等，占瑞昱整体营收比重逾半。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相关产品部分，主要包含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 codec (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音频编解码器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 cam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等相关芯片。去年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产品线于蓝牙耳机应用明显成长，而今年新产品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 Type-c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也望开始贡献营收，今年底可望倍数成长，但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也受到竞争者压力明显。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钜亨网消息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近日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en-US" altLang="zh-CN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IC</a:t>
            </a:r>
            <a:r>
              <a:rPr lang="zh-CN" altLang="en-US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设计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大厂瑞昱传出其音频编解码芯片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(Audio Codec)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遭某美系笔电大厂砍单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供货比重从八成降至二成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订单几乎腰斩。</a:t>
            </a:r>
            <a:endParaRPr lang="en-US" altLang="zh-CN" sz="105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endParaRPr lang="en-US" altLang="zh-CN" sz="1050" dirty="0">
              <a:solidFill>
                <a:srgbClr val="31424E"/>
              </a:solidFill>
              <a:latin typeface="PingFangSC-Regular"/>
            </a:endParaRPr>
          </a:p>
          <a:p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从信息检索结果来看，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USB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 不是瑞昱主要品类，瑞昱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USB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搜索不到有用信息</a:t>
            </a:r>
            <a:endParaRPr lang="en-US" altLang="zh-CN" sz="105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由于瑞昱部分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有用到美国厂商的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，因此客户中兴可能在美国禁售令延烧下，影响到瑞昱的芯片出货量，对此瑞昱表示，目前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月看起来第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季动能仍延续，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月须持续观察禁售令的政策。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7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  <a:r>
              <a:rPr lang="en-US" altLang="zh-CN" dirty="0"/>
              <a:t>—HD Audio</a:t>
            </a:r>
            <a:r>
              <a:rPr lang="zh-CN" altLang="en-US" dirty="0"/>
              <a:t>音频技术规范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HD Audio</a:t>
            </a:r>
          </a:p>
          <a:p>
            <a:pPr lvl="1"/>
            <a:r>
              <a:rPr lang="en-US" altLang="zh-CN" dirty="0"/>
              <a:t>High Definition Audio Codecs</a:t>
            </a:r>
          </a:p>
          <a:p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1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笔记本电脑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r>
              <a:rPr lang="zh-CN" altLang="en-US" dirty="0"/>
              <a:t>出货占比</a:t>
            </a:r>
          </a:p>
        </p:txBody>
      </p:sp>
    </p:spTree>
    <p:extLst>
      <p:ext uri="{BB962C8B-B14F-4D97-AF65-F5344CB8AC3E}">
        <p14:creationId xmlns:p14="http://schemas.microsoft.com/office/powerpoint/2010/main" val="427538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2911-6A67-F1F4-1359-653E55A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  <a:r>
              <a:rPr lang="en-US" altLang="zh-CN" dirty="0"/>
              <a:t>—AC'97</a:t>
            </a:r>
            <a:r>
              <a:rPr lang="zh-CN" altLang="en-US" dirty="0"/>
              <a:t>音频技术规范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7AD90-D308-2A6C-CD59-68928B1C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8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9BBC-0EDD-391F-2488-99DD9FD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F63EB-A701-5FFE-8D02-3A38172C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内容占位符 9">
            <a:extLst>
              <a:ext uri="{FF2B5EF4-FFF2-40B4-BE49-F238E27FC236}">
                <a16:creationId xmlns:a16="http://schemas.microsoft.com/office/drawing/2014/main" id="{857BAACF-8F04-7FB3-C875-BFFB1DFC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95" y="874225"/>
            <a:ext cx="6461320" cy="53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6908-F871-AA56-9945-84255A37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24EE-667C-7BA6-8C68-65E4A29E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哪些产品线比较好？包括未来考虑国产化替代的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A341-C4D5-8632-6C75-8829FEE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瑞昱产品线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AD996-19D1-798E-5C32-C1A96AAE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5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不同产品线的收入占比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296071D-1C76-8574-2DF5-719C1399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3" y="1580841"/>
            <a:ext cx="2710757" cy="25889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18DA0A-A4C8-B43A-0393-286A9FC7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4355412"/>
            <a:ext cx="12119810" cy="24830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E1110C-BFB0-B3EF-5949-25D70840798B}"/>
              </a:ext>
            </a:extLst>
          </p:cNvPr>
          <p:cNvGrpSpPr/>
          <p:nvPr/>
        </p:nvGrpSpPr>
        <p:grpSpPr>
          <a:xfrm>
            <a:off x="838200" y="1622771"/>
            <a:ext cx="4300261" cy="2395387"/>
            <a:chOff x="660163" y="1556808"/>
            <a:chExt cx="4300261" cy="23953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58DBCC-9D88-2218-7508-833D5289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63" y="1556808"/>
              <a:ext cx="4300261" cy="239538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39B620-91A9-0A9E-79C1-45A7A43AA3E6}"/>
                </a:ext>
              </a:extLst>
            </p:cNvPr>
            <p:cNvSpPr txBox="1"/>
            <p:nvPr/>
          </p:nvSpPr>
          <p:spPr>
            <a:xfrm>
              <a:off x="3997093" y="1628227"/>
              <a:ext cx="84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ui-sans-serif"/>
                </a:rPr>
                <a:t>2021</a:t>
              </a:r>
              <a:r>
                <a:rPr lang="zh-CN" altLang="en-US" sz="1400" dirty="0">
                  <a:solidFill>
                    <a:schemeClr val="bg1"/>
                  </a:solidFill>
                  <a:latin typeface="ui-sans-serif"/>
                </a:rPr>
                <a:t>年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BE32-06A6-4E06-2499-6EF55A6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瑞昱产品线概览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13330-483C-1815-97CC-756C058D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385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音频编解码</a:t>
            </a:r>
            <a:endParaRPr lang="en-US" altLang="zh-CN" sz="1600" dirty="0"/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瑞昱作为音频编解码芯片龙头业者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市占超过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5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成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布局涵盖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、笔电等领域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瑞昱自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20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年第三季以来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受到晶圆、封测产能紧张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内部订定供货顺序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依照各产品线、客户情况调配产能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音频编解码芯片尽管搭上笔电出货潮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但已不在前五大产品线上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因此出现排挤效应。</a:t>
            </a:r>
            <a:endParaRPr lang="en-US" altLang="zh-CN" sz="140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个人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市场方面，近日，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PingFangSC-Regular"/>
              </a:rPr>
              <a:t>IDC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公布全球个人计算设备季度追踪初步结果显示，继二季度市场收缩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3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％后，三季度全球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发货量再度同比收缩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0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％至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7420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万台。业内普遍估计，市场要到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2023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年第二季度才会稳定下来。美国一级品牌商指出，他们的库存仍为两个月。</a:t>
            </a:r>
            <a:endParaRPr lang="en-US" altLang="zh-CN" sz="140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从产品线来说，以太网芯片受到</a:t>
            </a:r>
            <a:r>
              <a:rPr lang="en-US" altLang="zh-CN" sz="1400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sz="1400" b="0" i="0" dirty="0">
                <a:solidFill>
                  <a:srgbClr val="31424E"/>
                </a:solidFill>
                <a:effectLst/>
                <a:latin typeface="PingFangSC-Regular"/>
              </a:rPr>
              <a:t>产品大幅下滑，消费性电子需求疲软，第三季销售明显下降。瑞昱预期高库存水位会持续到今年底，明年才会开始逐步往下降并恢复到正常水位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20740-0A77-FC5C-5C5F-0926EA3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71" y="311570"/>
            <a:ext cx="4616265" cy="27582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FF992A-3BBA-82E5-B6DF-0B7409D7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71" y="3440410"/>
            <a:ext cx="4936721" cy="31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产品线情况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zh-CN" altLang="en-US" dirty="0"/>
              <a:t>主要集中在</a:t>
            </a:r>
            <a:r>
              <a:rPr lang="en-US" altLang="zh-CN" dirty="0"/>
              <a:t>PC</a:t>
            </a:r>
            <a:r>
              <a:rPr lang="zh-CN" altLang="en-US" dirty="0"/>
              <a:t>音频、声卡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市场份额占比：瑞昱占据网卡和声卡市场超过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的份额，以高性价比独步天下</a:t>
            </a:r>
            <a:endParaRPr lang="en-US" altLang="zh-CN" dirty="0"/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消费类音频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应用产品：</a:t>
            </a:r>
            <a:endParaRPr lang="en-US" altLang="zh-CN" dirty="0"/>
          </a:p>
          <a:p>
            <a:pPr lvl="2"/>
            <a:r>
              <a:rPr lang="en-US" altLang="zh-CN" dirty="0"/>
              <a:t>TV</a:t>
            </a:r>
            <a:r>
              <a:rPr lang="zh-CN" altLang="en-US" dirty="0"/>
              <a:t>：中国厂商占据了 </a:t>
            </a:r>
            <a:r>
              <a:rPr lang="en-US" altLang="zh-CN" dirty="0"/>
              <a:t>50%</a:t>
            </a:r>
            <a:r>
              <a:rPr lang="zh-CN" altLang="en-US" dirty="0"/>
              <a:t>以上的份额，联发科电视芯片市占率处于全球第一的位置，份额大约在 </a:t>
            </a:r>
            <a:r>
              <a:rPr lang="en-US" altLang="zh-CN" dirty="0"/>
              <a:t>50%</a:t>
            </a:r>
            <a:r>
              <a:rPr lang="zh-CN" altLang="en-US" dirty="0"/>
              <a:t>左右、</a:t>
            </a:r>
            <a:r>
              <a:rPr lang="en-US" altLang="zh-CN" dirty="0"/>
              <a:t>PC</a:t>
            </a:r>
            <a:r>
              <a:rPr lang="zh-CN" altLang="en-US" dirty="0"/>
              <a:t>、笔电、</a:t>
            </a:r>
            <a:endParaRPr lang="en-US" altLang="zh-CN" dirty="0"/>
          </a:p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D2DB-876A-3DFD-3730-A417E45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Realtek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无线产品表现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F306E-AAE7-CC27-A8C2-8BDD8734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BLE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总出货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~8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亿，且维持了高速增长，排名非常考前；位列全球第四；</a:t>
            </a:r>
          </a:p>
          <a:p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7BEDB4-6C18-AB4D-7F7B-28CE05A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794000"/>
            <a:ext cx="57658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3B11-AA96-44EC-2B04-52925F2C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蓝牙产品线主攻的市场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D1812-C622-D39C-6877-B381179F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- </a:t>
            </a:r>
            <a:r>
              <a:rPr kumimoji="1" lang="zh-CN" altLang="en-US" dirty="0"/>
              <a:t>蓝牙遥控器 ，这是一个亿级市场，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亿颗，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1.6</a:t>
            </a:r>
            <a:r>
              <a:rPr kumimoji="1" lang="zh-CN" altLang="en-US" dirty="0"/>
              <a:t>亿颗；</a:t>
            </a:r>
          </a:p>
          <a:p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- HID</a:t>
            </a:r>
            <a:r>
              <a:rPr kumimoji="1" lang="zh-CN" altLang="en-US" dirty="0"/>
              <a:t>设备</a:t>
            </a:r>
            <a:r>
              <a:rPr kumimoji="1" lang="en-US" altLang="zh-CN" dirty="0"/>
              <a:t>(</a:t>
            </a:r>
            <a:r>
              <a:rPr kumimoji="1" lang="zh-CN" altLang="en-US" dirty="0"/>
              <a:t>鼠标，键盘等</a:t>
            </a:r>
            <a:r>
              <a:rPr kumimoji="1" lang="en-US" altLang="zh-CN" dirty="0"/>
              <a:t>)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5300</a:t>
            </a:r>
            <a:r>
              <a:rPr kumimoji="1" lang="zh-CN" altLang="en-US" dirty="0"/>
              <a:t>万颗，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6530</a:t>
            </a:r>
            <a:r>
              <a:rPr kumimoji="1" lang="zh-CN" altLang="en-US" dirty="0"/>
              <a:t>万颗；</a:t>
            </a:r>
          </a:p>
          <a:p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- BLE </a:t>
            </a:r>
            <a:r>
              <a:rPr kumimoji="1" lang="zh-CN" altLang="en-US" dirty="0"/>
              <a:t>照明，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万，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2300</a:t>
            </a:r>
            <a:r>
              <a:rPr kumimoji="1" lang="zh-CN" altLang="en-US" dirty="0"/>
              <a:t>万；</a:t>
            </a:r>
          </a:p>
          <a:p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耳机 ，整个耳机市场，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7.1</a:t>
            </a:r>
            <a:r>
              <a:rPr kumimoji="1" lang="zh-CN" altLang="en-US" dirty="0"/>
              <a:t>亿，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11.9</a:t>
            </a:r>
            <a:r>
              <a:rPr kumimoji="1" lang="zh-CN" altLang="en-US" dirty="0"/>
              <a:t>亿；</a:t>
            </a:r>
          </a:p>
          <a:p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智能手表 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8000</a:t>
            </a:r>
            <a:r>
              <a:rPr kumimoji="1" lang="zh-CN" altLang="en-US" dirty="0"/>
              <a:t>万，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10,000</a:t>
            </a:r>
            <a:r>
              <a:rPr kumimoji="1" lang="zh-CN" altLang="en-US" dirty="0"/>
              <a:t>万；</a:t>
            </a:r>
          </a:p>
          <a:p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- </a:t>
            </a:r>
            <a:r>
              <a:rPr kumimoji="1" lang="zh-CN" altLang="en-US" dirty="0"/>
              <a:t>追踪器 ，追踪器市场以海外为主，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市场出货</a:t>
            </a:r>
            <a:r>
              <a:rPr kumimoji="1" lang="en-US" altLang="zh-CN" dirty="0"/>
              <a:t>1.4</a:t>
            </a:r>
            <a:r>
              <a:rPr kumimoji="1" lang="zh-CN" altLang="en-US" dirty="0"/>
              <a:t>亿；</a:t>
            </a:r>
          </a:p>
        </p:txBody>
      </p:sp>
    </p:spTree>
    <p:extLst>
      <p:ext uri="{BB962C8B-B14F-4D97-AF65-F5344CB8AC3E}">
        <p14:creationId xmlns:p14="http://schemas.microsoft.com/office/powerpoint/2010/main" val="42118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1708</Words>
  <Application>Microsoft Macintosh PowerPoint</Application>
  <PresentationFormat>宽屏</PresentationFormat>
  <Paragraphs>123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-apple-system</vt:lpstr>
      <vt:lpstr>等线</vt:lpstr>
      <vt:lpstr>等线 Light</vt:lpstr>
      <vt:lpstr>Microsoft YaHei</vt:lpstr>
      <vt:lpstr>Microsoft YaHei</vt:lpstr>
      <vt:lpstr>Microsoft YaHei</vt:lpstr>
      <vt:lpstr>MicrosoftYaHei Bold</vt:lpstr>
      <vt:lpstr>PingFang SC</vt:lpstr>
      <vt:lpstr>PingFangSC-Regular</vt:lpstr>
      <vt:lpstr>ui-sans-serif</vt:lpstr>
      <vt:lpstr>Arial</vt:lpstr>
      <vt:lpstr>Ubuntu</vt:lpstr>
      <vt:lpstr>Office 主题​​</vt:lpstr>
      <vt:lpstr>PowerPoint 演示文稿</vt:lpstr>
      <vt:lpstr>PowerPoint 演示文稿</vt:lpstr>
      <vt:lpstr>PowerPoint 演示文稿</vt:lpstr>
      <vt:lpstr>瑞昱产品线</vt:lpstr>
      <vt:lpstr>不同产品线的收入占比</vt:lpstr>
      <vt:lpstr>瑞昱产品线概览</vt:lpstr>
      <vt:lpstr>Audio产品线情况</vt:lpstr>
      <vt:lpstr>Realtek无线产品表现</vt:lpstr>
      <vt:lpstr>蓝牙产品线主攻的市场</vt:lpstr>
      <vt:lpstr>蓝牙音频 产品线</vt:lpstr>
      <vt:lpstr>小米是国内使用瑞昱较多的品牌</vt:lpstr>
      <vt:lpstr>WiFi产品线主攻的市场</vt:lpstr>
      <vt:lpstr> IoT产品线</vt:lpstr>
      <vt:lpstr>Audio芯片的对比</vt:lpstr>
      <vt:lpstr>PowerPoint 演示文稿</vt:lpstr>
      <vt:lpstr>游戏声卡</vt:lpstr>
      <vt:lpstr>20~21年供应链中断次数</vt:lpstr>
      <vt:lpstr>全球数字IC产业链</vt:lpstr>
      <vt:lpstr>中国台湾电子公司月度营收情况 – 数字IC</vt:lpstr>
      <vt:lpstr>台湾IC设计业全球市场占有率与竞争优势</vt:lpstr>
      <vt:lpstr>零散信息</vt:lpstr>
      <vt:lpstr>PC声卡—HD Audio音频技术规范 </vt:lpstr>
      <vt:lpstr>PC声卡—AC'97音频技术规范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Bai Rong</cp:lastModifiedBy>
  <cp:revision>86</cp:revision>
  <dcterms:created xsi:type="dcterms:W3CDTF">2023-05-16T01:26:54Z</dcterms:created>
  <dcterms:modified xsi:type="dcterms:W3CDTF">2023-05-21T23:59:22Z</dcterms:modified>
</cp:coreProperties>
</file>