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9" r:id="rId5"/>
    <p:sldId id="268" r:id="rId6"/>
    <p:sldId id="258" r:id="rId7"/>
    <p:sldId id="270" r:id="rId8"/>
    <p:sldId id="271" r:id="rId9"/>
    <p:sldId id="272" r:id="rId10"/>
    <p:sldId id="264" r:id="rId11"/>
    <p:sldId id="260" r:id="rId12"/>
    <p:sldId id="261" r:id="rId13"/>
    <p:sldId id="262" r:id="rId14"/>
    <p:sldId id="263" r:id="rId15"/>
    <p:sldId id="259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5" autoAdjust="0"/>
  </p:normalViewPr>
  <p:slideViewPr>
    <p:cSldViewPr snapToGrid="0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0F69-1204-4BA0-B38F-9FCC649F2CF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F934-21C7-4C57-A156-D36005DE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5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半导体行业深度研究：全球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芯片的竞争格局及市场潜力</a:t>
            </a:r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》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最后更新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: 2022-05-17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瑞昱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年全年营业收入为新台币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1055.04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35.77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亿美元，同比增长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年全年实现税后净利润新台币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168.53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5.71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亿美元，同比增加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75.4%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年每股收益为新台币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元，折合为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1.12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美元。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根据我们的测算，瑞昱的营业收入中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芯片的占比在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40%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左右，因此可得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年瑞昱在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芯片上的营收为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14.31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亿美元左右。瑞昱主要的代工厂为台积电和联电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F934-21C7-4C57-A156-D36005DEA7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FA84-064C-2F8B-71C5-0130E20C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61350-0A1E-7719-3C04-6CBE791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AF3E-6099-EDD7-E5D3-8049D57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881F-C76F-B3E8-3369-E463B92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66CE-ABAF-96DD-67E6-EED9DD9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DDC-080F-DC3F-1634-7692FB7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605F-E03D-0E35-996B-06BE930F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2305-9E8E-9684-C1F3-682B387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B8C-6519-8F31-B7FB-DA31FB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BFA2-BF88-CA8A-EDC7-F5FF2C0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E17D3-A433-4ABD-C4D4-6FE2E207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7C468-D57D-DD5B-C62D-7DCE272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370-2CEC-F003-A1B0-5B3EA4C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1400-A5B6-C791-F75D-91E1131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796E-B95F-7D43-9465-A0B1445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24A3-B606-14C3-B95C-1CBAD04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E3BB-B2DD-946B-FE9F-74605C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153F-424B-F153-0AD0-AB107C5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22BB-58A5-2B38-E54E-345E39F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F515-1806-E73B-F2E3-6E0A8DC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46B3-EE96-7389-7B30-07D9B37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1FB-427B-805A-93FC-9CE0C11E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C05A-1B46-1B23-82CA-0C1B7C4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A4AB-5605-AB40-2252-4DBA9FA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4872-5AF7-2CF4-0F62-BAE0510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9C13-16D7-41CE-8183-8D5B4E5D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814B-B04A-CF2E-AE81-A11CEC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A8DA7-E8AE-9A35-0F8E-AB8ACD94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5111E-D51A-E5E7-2892-0945379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5D790-3D6F-72D3-7B79-3D990D8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0B80-97D0-3FCD-A5C4-017EAA9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BE0-0E18-81D2-7B60-319BE2C0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EA072-C9CB-39F1-1738-CBA52CD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9764-4856-52AD-1183-024C3164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55AA-F95F-426B-2483-EC18DCA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E5B4-6F1A-A537-A62C-FB53F496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E788A-339D-879E-A583-E257F12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C3B33-D6D8-06DA-0666-ABD0579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D4719-1CBB-06AA-9871-03087A5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AF2F-2DE2-AD14-FB80-C328EC4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7B9FA-CAE1-0165-8C51-8920A78F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2594-C844-AA68-28E6-7D2C55E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E2277-134C-5C12-CAD7-8DEB6D7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14D76-3D11-E4BB-3830-1039404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0C9D9-E7C1-9BDB-889C-E53AAA0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539B-EE4B-D61A-2288-63923EB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010D-6CA7-2681-97E9-ED97022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FFE8A-9AED-5350-E299-1EA9D34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AF7FF-0220-AE7F-88AF-3C165576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A403-D7CF-42BC-9D1A-4C4CA10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BC0C-7D89-65C7-B083-767C635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3DED-775F-D9BA-E2CD-AF597B4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0B21-8735-857A-6FC3-1FE6578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3C5F9-7741-3BE7-9D8E-8DF8A358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5B9-F502-9ED1-6915-12678B55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4A3F-3FF4-1AAF-4DF0-CDC41A0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8336-B280-3C7B-2478-E61DFED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69088-2706-A56B-6D0B-E32585C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56047-BE50-EA5F-34B2-83658BA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63A9A-E17E-7182-B641-0620E3E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605F-CC43-E3C9-423C-57ACE812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6D53-A3B4-4B96-A8CF-9D3A30CCA9B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7587-D9D6-4A4C-657B-A45AAFA87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5A05-4C46-EED8-01F4-AC153ED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xueqiu.com/S/00981%3Ffrom%3Dstatus_stock_match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e.ofweek.com/CAT-2801-ICDesig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7332-1022-15F4-F80F-F116BD03B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38CB0-8D1A-C6A7-1A95-A5066F22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B373-4DA1-3F20-B3B7-5C2989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TWS </a:t>
            </a:r>
            <a:r>
              <a:rPr lang="zh-CN" altLang="en-US" dirty="0"/>
              <a:t>产品线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5A4E38E-591E-3114-91B5-3C11F3CE4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1" y="2994662"/>
            <a:ext cx="4707429" cy="3863338"/>
          </a:xfr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6011B77-515C-D91E-A597-D97F210696CC}"/>
              </a:ext>
            </a:extLst>
          </p:cNvPr>
          <p:cNvGrpSpPr/>
          <p:nvPr/>
        </p:nvGrpSpPr>
        <p:grpSpPr>
          <a:xfrm>
            <a:off x="8010161" y="0"/>
            <a:ext cx="4181839" cy="2920416"/>
            <a:chOff x="8010161" y="0"/>
            <a:chExt cx="4181839" cy="29204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67B22C9-2271-A175-18A0-73AEC5BDF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161" y="0"/>
              <a:ext cx="4181839" cy="292041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90658D-582E-6C77-8BB3-5B921AD620A1}"/>
                </a:ext>
              </a:extLst>
            </p:cNvPr>
            <p:cNvSpPr txBox="1"/>
            <p:nvPr/>
          </p:nvSpPr>
          <p:spPr>
            <a:xfrm>
              <a:off x="8010161" y="2612639"/>
              <a:ext cx="1452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TWS</a:t>
              </a:r>
              <a:r>
                <a:rPr lang="zh-CN" altLang="en-US" sz="1400" b="1" dirty="0"/>
                <a:t>出货量对比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8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01C0-3D6B-8495-D49A-985EB7C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中国台湾电子公司月度营收情况 </a:t>
            </a:r>
            <a:r>
              <a:rPr lang="en-US" altLang="zh-CN" dirty="0"/>
              <a:t>– </a:t>
            </a:r>
            <a:r>
              <a:rPr lang="zh-CN" altLang="en-US" dirty="0"/>
              <a:t>数字</a:t>
            </a:r>
            <a:r>
              <a:rPr lang="en-US" altLang="zh-CN" dirty="0"/>
              <a:t>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3EA51-B487-ABE6-E9E1-DE33DE38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E41C1-DA3F-57D9-53FB-01C05847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2569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DBA5-853A-8BC1-075D-BB031EC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小米是国内使用瑞昱较多的品牌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456E23-CF2F-651A-36F9-4CF156E7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83" y="1825625"/>
            <a:ext cx="7075234" cy="4351338"/>
          </a:xfrm>
        </p:spPr>
      </p:pic>
    </p:spTree>
    <p:extLst>
      <p:ext uri="{BB962C8B-B14F-4D97-AF65-F5344CB8AC3E}">
        <p14:creationId xmlns:p14="http://schemas.microsoft.com/office/powerpoint/2010/main" val="261376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25CB-930E-A67A-1833-D50C474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芯片的对比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72D5FE-0101-C3AA-7865-E17052EA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573"/>
            <a:ext cx="10515600" cy="3237441"/>
          </a:xfrm>
        </p:spPr>
      </p:pic>
    </p:spTree>
    <p:extLst>
      <p:ext uri="{BB962C8B-B14F-4D97-AF65-F5344CB8AC3E}">
        <p14:creationId xmlns:p14="http://schemas.microsoft.com/office/powerpoint/2010/main" val="133840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690B-3B15-62A2-FDFA-C44039ED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" y="86830"/>
            <a:ext cx="10515600" cy="1325563"/>
          </a:xfrm>
        </p:spPr>
        <p:txBody>
          <a:bodyPr/>
          <a:lstStyle/>
          <a:p>
            <a:r>
              <a:rPr lang="en-US" altLang="zh-CN" dirty="0"/>
              <a:t>20~21</a:t>
            </a:r>
            <a:r>
              <a:rPr lang="zh-CN" altLang="en-US" dirty="0"/>
              <a:t>年供应链中断次数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539918-CEA2-A9F2-3874-AD58E46C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15"/>
            <a:ext cx="6758609" cy="549504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E1FFA1-79AD-5F04-40D0-E4ADC46C85A2}"/>
              </a:ext>
            </a:extLst>
          </p:cNvPr>
          <p:cNvSpPr txBox="1">
            <a:spLocks/>
          </p:cNvSpPr>
          <p:nvPr/>
        </p:nvSpPr>
        <p:spPr>
          <a:xfrm>
            <a:off x="6917636" y="1825625"/>
            <a:ext cx="4436164" cy="2802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美国的芯片禁售令，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对我国的芯片制造行业主要有几点影响：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我国芯片制造类公司如</a:t>
            </a:r>
            <a:r>
              <a:rPr lang="zh-CN" altLang="en-US" dirty="0">
                <a:latin typeface="-apple-system"/>
                <a:hlinkClick r:id="rId3"/>
              </a:rPr>
              <a:t>中芯国际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等，如要用到生产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制程及以下的芯片，购买的芯片制造设备中含有美国技术的，需要向美国申请许可证。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以上及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28nm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芯片生产，设计，都无什么影响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2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7A92-7DFE-AE61-0EAC-74B408C8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8DD60-AB20-4D76-39B7-7B1C8BF9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年：瑞昱为国内网通芯片大厂，若依去年产品营收比重而言，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30~35%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65~70%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相关，主要包含网通与多媒体产品。网通产品包含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芯片、以太网络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(Ethernet)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芯片、宽频接取设备芯片、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控制芯片等，占瑞昱整体营收比重逾半。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由于瑞昱部分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有用到美国厂商的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，因此客户中兴可能在美国禁售令延烧下，影响到瑞昱的芯片出货量，对此瑞昱表示，目前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月看起来第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季动能仍延续，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月须持续观察禁售令的政策。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2018: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相关产品部分，主要包含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 codec (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音频编解码器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 cam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等相关芯片。去年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产品线于蓝牙耳机应用明显成长，而今年新产品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USB Type-c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也望开始贡献营收，今年底可望倍数成长，但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也受到竞争者压力明显。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钜亨网消息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近日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en-US" altLang="zh-CN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IC</a:t>
            </a:r>
            <a:r>
              <a:rPr lang="zh-CN" altLang="en-US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设计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大厂瑞昱传出其音频编解码芯片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(Audio Codec)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遭某美系笔电大厂砍单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供货比重从八成降至二成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订单几乎腰斩。</a:t>
            </a:r>
            <a:endParaRPr lang="en-US" altLang="zh-CN" sz="105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endParaRPr lang="zh-CN" altLang="en-US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47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79BBC-0EDD-391F-2488-99DD9FDE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BF63EB-A701-5FFE-8D02-3A38172C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A5957-C525-4FB7-BC09-7FEE6E8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A764E-111E-7573-559D-6263569A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瑞昱的生产供应链环节有无漏洞？</a:t>
            </a:r>
            <a:endParaRPr lang="en-US" altLang="zh-CN" dirty="0"/>
          </a:p>
          <a:p>
            <a:pPr lvl="1"/>
            <a:r>
              <a:rPr lang="zh-CN" altLang="en-US" dirty="0"/>
              <a:t>代工厂？</a:t>
            </a:r>
            <a:endParaRPr lang="en-US" altLang="zh-CN" dirty="0"/>
          </a:p>
          <a:p>
            <a:pPr lvl="2"/>
            <a:r>
              <a:rPr lang="zh-CN" altLang="en-US" dirty="0"/>
              <a:t>不同产品线在不同代工厂？</a:t>
            </a:r>
            <a:endParaRPr lang="en-US" altLang="zh-CN" dirty="0"/>
          </a:p>
          <a:p>
            <a:pPr lvl="3"/>
            <a:r>
              <a:rPr lang="zh-CN" altLang="en-US" dirty="0"/>
              <a:t>中芯国际</a:t>
            </a:r>
            <a:endParaRPr lang="en-US" altLang="zh-CN" dirty="0"/>
          </a:p>
          <a:p>
            <a:pPr lvl="3"/>
            <a:r>
              <a:rPr lang="zh-CN" altLang="en-US" dirty="0"/>
              <a:t>台积电</a:t>
            </a:r>
            <a:endParaRPr lang="en-US" altLang="zh-CN" dirty="0"/>
          </a:p>
          <a:p>
            <a:pPr lvl="3"/>
            <a:r>
              <a:rPr lang="zh-CN" altLang="en-US" dirty="0"/>
              <a:t>联电</a:t>
            </a:r>
            <a:endParaRPr lang="en-US" altLang="zh-CN" dirty="0"/>
          </a:p>
          <a:p>
            <a:pPr lvl="2"/>
            <a:r>
              <a:rPr lang="zh-CN" altLang="en-US" dirty="0"/>
              <a:t>政策对代工厂的利弊？</a:t>
            </a:r>
            <a:endParaRPr lang="en-US" altLang="zh-CN" dirty="0"/>
          </a:p>
          <a:p>
            <a:pPr lvl="3"/>
            <a:r>
              <a:rPr lang="zh-CN" altLang="en-US" dirty="0"/>
              <a:t>中芯国际被限制导致</a:t>
            </a:r>
            <a:r>
              <a:rPr lang="en-US" altLang="zh-CN" dirty="0" err="1"/>
              <a:t>realtek</a:t>
            </a:r>
            <a:r>
              <a:rPr lang="zh-CN" altLang="en-US" dirty="0"/>
              <a:t>断供过</a:t>
            </a:r>
            <a:endParaRPr lang="en-US" altLang="zh-CN" dirty="0"/>
          </a:p>
          <a:p>
            <a:pPr lvl="1"/>
            <a:r>
              <a:rPr lang="zh-CN" altLang="en-US" dirty="0"/>
              <a:t>封测厂？</a:t>
            </a:r>
            <a:endParaRPr lang="en-US" altLang="zh-CN" dirty="0"/>
          </a:p>
          <a:p>
            <a:pPr lvl="2"/>
            <a:r>
              <a:rPr lang="zh-CN" altLang="en-US" dirty="0"/>
              <a:t>日月光</a:t>
            </a:r>
            <a:endParaRPr lang="en-US" altLang="zh-CN" dirty="0"/>
          </a:p>
          <a:p>
            <a:pPr lvl="2"/>
            <a:r>
              <a:rPr lang="zh-CN" altLang="en-US" dirty="0"/>
              <a:t>力成</a:t>
            </a:r>
            <a:endParaRPr lang="en-US" altLang="zh-CN" dirty="0"/>
          </a:p>
          <a:p>
            <a:pPr lvl="2"/>
            <a:r>
              <a:rPr lang="zh-CN" altLang="en-US" dirty="0"/>
              <a:t>京元电子</a:t>
            </a:r>
            <a:endParaRPr lang="en-US" altLang="zh-CN" dirty="0"/>
          </a:p>
          <a:p>
            <a:pPr lvl="1"/>
            <a:r>
              <a:rPr lang="zh-CN" altLang="en-US" dirty="0"/>
              <a:t>晶元厂</a:t>
            </a:r>
            <a:endParaRPr lang="en-US" altLang="zh-CN" dirty="0"/>
          </a:p>
          <a:p>
            <a:pPr lvl="2"/>
            <a:r>
              <a:rPr lang="zh-CN" altLang="en-US" dirty="0"/>
              <a:t>环球晶圆</a:t>
            </a:r>
            <a:endParaRPr lang="en-US" altLang="zh-CN" dirty="0"/>
          </a:p>
          <a:p>
            <a:pPr lvl="2"/>
            <a:r>
              <a:rPr lang="zh-CN" altLang="en-US" dirty="0"/>
              <a:t>合晶</a:t>
            </a:r>
            <a:endParaRPr lang="en-US" altLang="zh-CN" dirty="0"/>
          </a:p>
          <a:p>
            <a:r>
              <a:rPr lang="zh-CN" altLang="en-US" dirty="0"/>
              <a:t>国内外政策对瑞昱有什么影响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瑞昱各产品线的份额</a:t>
            </a:r>
            <a:endParaRPr lang="en-US" altLang="zh-CN" dirty="0"/>
          </a:p>
          <a:p>
            <a:pPr lvl="1"/>
            <a:r>
              <a:rPr lang="en-US" altLang="zh-CN" dirty="0"/>
              <a:t>Audio</a:t>
            </a:r>
            <a:r>
              <a:rPr lang="zh-CN" altLang="en-US" dirty="0"/>
              <a:t>产品线的份额占比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zh-CN" altLang="en-US" dirty="0"/>
              <a:t>有机会</a:t>
            </a:r>
            <a:r>
              <a:rPr lang="en-US" altLang="zh-CN" dirty="0"/>
              <a:t>PK</a:t>
            </a:r>
            <a:r>
              <a:rPr lang="zh-CN" altLang="en-US" dirty="0"/>
              <a:t>的产品线</a:t>
            </a:r>
            <a:endParaRPr lang="en-US" altLang="zh-CN" dirty="0"/>
          </a:p>
          <a:p>
            <a:pPr lvl="2"/>
            <a:r>
              <a:rPr lang="zh-CN" altLang="en-US" dirty="0"/>
              <a:t>具体产品形态</a:t>
            </a:r>
            <a:endParaRPr lang="en-US" altLang="zh-CN" dirty="0"/>
          </a:p>
          <a:p>
            <a:pPr lvl="2"/>
            <a:r>
              <a:rPr lang="zh-CN" altLang="en-US" dirty="0"/>
              <a:t>产品主要面向的市场（国内？国外？）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2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8E53-9846-FBD8-29CE-4E1267D9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679" y="162893"/>
            <a:ext cx="4679343" cy="1325563"/>
          </a:xfrm>
        </p:spPr>
        <p:txBody>
          <a:bodyPr/>
          <a:lstStyle/>
          <a:p>
            <a:r>
              <a:rPr lang="zh-CN" altLang="en-US" dirty="0"/>
              <a:t>全球数字</a:t>
            </a:r>
            <a:r>
              <a:rPr lang="en-US" altLang="zh-CN" dirty="0"/>
              <a:t>IC</a:t>
            </a:r>
            <a:r>
              <a:rPr lang="zh-CN" altLang="en-US" dirty="0"/>
              <a:t>产业链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5A8A3-2948-DC0B-38BC-7E113036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0777"/>
            <a:ext cx="3486870" cy="18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91D247-D08D-3E8F-51C9-6EF633D9B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46136"/>
            <a:ext cx="3316758" cy="208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DE16DE7-D071-F6BA-1814-D8883959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535193"/>
            <a:ext cx="3316758" cy="20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A646F5-00B0-C026-FA81-30F3C2EE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538" y="4743829"/>
            <a:ext cx="2664484" cy="16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9FC4B1-CE75-01D7-DCB4-E6687897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54" y="4743829"/>
            <a:ext cx="2664484" cy="16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46E4DF-4538-7C59-D4CF-1E907FB6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2456774"/>
            <a:ext cx="3316758" cy="20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B24CDD-AA31-9CC1-4C3C-9D7C359AE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054" y="2613226"/>
            <a:ext cx="2481096" cy="18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C2500-CA49-0C4F-293E-E8F863E9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台湾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设计业全球市场占有率与竞争优势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2BB0-A5EC-7AFE-82A6-4F23A100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2022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年全球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设计行业整体营收达到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2154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亿美元。其中，美国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设计领域规模最大，市场份额达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63%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，营收超过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1300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亿美元。中国台湾的集成电路设计业为全球第二大，市场占有率达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18%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400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亿美元。中国大陆位居第三，市场份额接近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15%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。</a:t>
            </a:r>
            <a:endParaRPr lang="en-US" altLang="zh-CN" sz="2000" i="0" dirty="0">
              <a:solidFill>
                <a:srgbClr val="000000"/>
              </a:solidFill>
              <a:effectLst/>
              <a:ea typeface="等线" panose="02010600030101010101" pitchFamily="2" charset="-122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中国台湾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设计业以数字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为主，全球市场占有率达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12%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。相比之下，中国台湾的模拟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估计占全球市场的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5%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左右。与内存和分立元件一样，台湾地区在全球市场上的份额有限，份额不到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从半导体产品的不同细分市场来看，美国在几个主要市场的市场份额仍然领先。高通、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、博通、英伟达和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Marvell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等美国主要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设计公司是智能手机芯片、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和网络芯片领域的全球领导者。这使他们在与系统架构相关的微处理器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/SoC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中占据了主导地位。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6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BE32-06A6-4E06-2499-6EF55A6A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瑞昱产品线概览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13330-483C-1815-97CC-756C058D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音频编解码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瑞昱作为音频编解码芯片龙头业者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市占超过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5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成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布局涵盖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、笔电等领域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瑞昱自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20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年第三季以来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受到晶圆、封测产能紧张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内部订定供货顺序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依照各产品线、客户情况调配产能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音频编解码芯片尽管搭上笔电出货潮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但已不在前五大产品线上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因此出现排挤效应。</a:t>
            </a:r>
            <a:endParaRPr lang="en-US" altLang="zh-CN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个人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市场方面，近日，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SC-Regular"/>
              </a:rPr>
              <a:t>IDC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公布全球个人计算设备季度追踪初步结果显示，继二季度市场收缩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3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％后，三季度全球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发货量再度同比收缩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0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％至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7420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万台。业内普遍估计，市场要到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2023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年第二季度才会稳定下来。美国一级品牌商指出，他们的库存仍为两个月。</a:t>
            </a:r>
            <a:endParaRPr lang="en-US" altLang="zh-CN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从产品线来说，以太网芯片受到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产品大幅下滑，消费性电子需求疲软，第三季销售明显下降。瑞昱预期高库存水位会持续到今年底，明年才会开始逐步往下降并恢复到正常水位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4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1DDC-2D88-1A1C-A00C-22B4E7B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不同产品线的收入占比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296071D-1C76-8574-2DF5-719C1399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33" y="1580841"/>
            <a:ext cx="2710757" cy="25889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18DA0A-A4C8-B43A-0393-286A9FC7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4355412"/>
            <a:ext cx="12119810" cy="248302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E1110C-BFB0-B3EF-5949-25D70840798B}"/>
              </a:ext>
            </a:extLst>
          </p:cNvPr>
          <p:cNvGrpSpPr/>
          <p:nvPr/>
        </p:nvGrpSpPr>
        <p:grpSpPr>
          <a:xfrm>
            <a:off x="838200" y="1622771"/>
            <a:ext cx="4300261" cy="2395387"/>
            <a:chOff x="660163" y="1556808"/>
            <a:chExt cx="4300261" cy="239538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158DBCC-9D88-2218-7508-833D5289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63" y="1556808"/>
              <a:ext cx="4300261" cy="239538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39B620-91A9-0A9E-79C1-45A7A43AA3E6}"/>
                </a:ext>
              </a:extLst>
            </p:cNvPr>
            <p:cNvSpPr txBox="1"/>
            <p:nvPr/>
          </p:nvSpPr>
          <p:spPr>
            <a:xfrm>
              <a:off x="3997093" y="1628227"/>
              <a:ext cx="84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ui-sans-serif"/>
                </a:rPr>
                <a:t>2021</a:t>
              </a:r>
              <a:r>
                <a:rPr lang="zh-CN" altLang="en-US" sz="1400" dirty="0">
                  <a:solidFill>
                    <a:schemeClr val="bg1"/>
                  </a:solidFill>
                  <a:latin typeface="ui-sans-serif"/>
                </a:rPr>
                <a:t>年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相关产品线情况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音频编解码器</a:t>
            </a:r>
            <a:endParaRPr lang="en-US" altLang="zh-CN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音频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r>
              <a:rPr lang="en-US" altLang="zh-CN" dirty="0"/>
              <a:t>20</a:t>
            </a:r>
            <a:r>
              <a:rPr lang="zh-CN" altLang="en-US" dirty="0"/>
              <a:t>年</a:t>
            </a:r>
            <a:r>
              <a:rPr lang="en-US" altLang="zh-CN" dirty="0"/>
              <a:t>2%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3%</a:t>
            </a:r>
          </a:p>
          <a:p>
            <a:pPr lvl="2"/>
            <a:r>
              <a:rPr lang="zh-CN" altLang="en-US" dirty="0"/>
              <a:t>竞争对手：</a:t>
            </a:r>
            <a:r>
              <a:rPr lang="en-US" altLang="zh-CN" dirty="0"/>
              <a:t>Cirrus Logic(10%)</a:t>
            </a:r>
            <a:r>
              <a:rPr lang="zh-CN" altLang="en-US" dirty="0"/>
              <a:t>、</a:t>
            </a:r>
            <a:r>
              <a:rPr lang="en-US" altLang="zh-CN" dirty="0"/>
              <a:t>Tempo-Semi (10%) </a:t>
            </a:r>
            <a:r>
              <a:rPr lang="zh-CN" altLang="en-US" dirty="0"/>
              <a:t>、</a:t>
            </a:r>
            <a:r>
              <a:rPr lang="en-US" altLang="zh-CN" dirty="0"/>
              <a:t>NXP (5%) </a:t>
            </a:r>
            <a:r>
              <a:rPr lang="zh-CN" altLang="en-US" dirty="0"/>
              <a:t>、</a:t>
            </a:r>
            <a:r>
              <a:rPr lang="en-US" altLang="zh-CN" dirty="0"/>
              <a:t>ADI (5%)</a:t>
            </a:r>
          </a:p>
          <a:p>
            <a:pPr lvl="1"/>
            <a:r>
              <a:rPr lang="zh-CN" altLang="en-US" dirty="0"/>
              <a:t>消费类音频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应用产品：</a:t>
            </a:r>
            <a:endParaRPr lang="en-US" altLang="zh-CN" dirty="0"/>
          </a:p>
          <a:p>
            <a:pPr lvl="2"/>
            <a:r>
              <a:rPr lang="en-US" altLang="zh-CN" dirty="0"/>
              <a:t>TV</a:t>
            </a:r>
            <a:r>
              <a:rPr lang="zh-CN" altLang="en-US" dirty="0"/>
              <a:t>：中国厂商占据了 </a:t>
            </a:r>
            <a:r>
              <a:rPr lang="en-US" altLang="zh-CN" dirty="0"/>
              <a:t>50%</a:t>
            </a:r>
            <a:r>
              <a:rPr lang="zh-CN" altLang="en-US" dirty="0"/>
              <a:t>以上的份额，联发科电视芯片市占率处于全球第一的位置，份额大约在 </a:t>
            </a:r>
            <a:r>
              <a:rPr lang="en-US" altLang="zh-CN" dirty="0"/>
              <a:t>50%</a:t>
            </a:r>
            <a:r>
              <a:rPr lang="zh-CN" altLang="en-US" dirty="0"/>
              <a:t>左右、</a:t>
            </a:r>
            <a:r>
              <a:rPr lang="en-US" altLang="zh-CN" dirty="0"/>
              <a:t>PC</a:t>
            </a:r>
            <a:r>
              <a:rPr lang="zh-CN" altLang="en-US" dirty="0"/>
              <a:t>、笔电、</a:t>
            </a:r>
            <a:endParaRPr lang="en-US" altLang="zh-CN" dirty="0"/>
          </a:p>
          <a:p>
            <a:r>
              <a:rPr lang="zh-CN" altLang="en-US" dirty="0"/>
              <a:t>蓝牙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6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98A0-7370-0D33-7C78-970F412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相关产品线</a:t>
            </a:r>
            <a:r>
              <a:rPr lang="en-US" altLang="zh-CN" dirty="0"/>
              <a:t>—HD Audio</a:t>
            </a:r>
            <a:r>
              <a:rPr lang="zh-CN" altLang="en-US" dirty="0"/>
              <a:t>音频技术规范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5F199-452D-834B-8B38-6F9D37E2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HD Audio</a:t>
            </a:r>
          </a:p>
          <a:p>
            <a:pPr lvl="1"/>
            <a:r>
              <a:rPr lang="en-US" altLang="zh-CN" dirty="0"/>
              <a:t>High Definition Audio Codecs</a:t>
            </a:r>
          </a:p>
          <a:p>
            <a:r>
              <a:rPr lang="zh-CN" altLang="en-US" dirty="0"/>
              <a:t>符合</a:t>
            </a:r>
            <a:r>
              <a:rPr lang="en-US" altLang="zh-CN" dirty="0"/>
              <a:t>HD Audio</a:t>
            </a:r>
            <a:r>
              <a:rPr lang="zh-CN" altLang="en-US" dirty="0"/>
              <a:t>规范的芯片：</a:t>
            </a:r>
            <a:endParaRPr lang="en-US" altLang="zh-CN" dirty="0"/>
          </a:p>
          <a:p>
            <a:pPr lvl="1"/>
            <a:r>
              <a:rPr lang="en-US" altLang="zh-CN" dirty="0"/>
              <a:t>Realtek</a:t>
            </a:r>
            <a:r>
              <a:rPr lang="zh-CN" altLang="en-US" dirty="0"/>
              <a:t>瑞昱：</a:t>
            </a:r>
            <a:r>
              <a:rPr lang="en-US" altLang="zh-CN" dirty="0"/>
              <a:t>ALC880</a:t>
            </a:r>
            <a:r>
              <a:rPr lang="zh-CN" altLang="en-US" dirty="0"/>
              <a:t>、</a:t>
            </a:r>
            <a:r>
              <a:rPr lang="en-US" altLang="zh-CN" dirty="0"/>
              <a:t>ALC882</a:t>
            </a:r>
            <a:r>
              <a:rPr lang="zh-CN" altLang="en-US" dirty="0"/>
              <a:t>、</a:t>
            </a:r>
            <a:r>
              <a:rPr lang="en-US" altLang="zh-CN" dirty="0"/>
              <a:t>ALC883</a:t>
            </a:r>
            <a:r>
              <a:rPr lang="zh-CN" altLang="en-US" dirty="0"/>
              <a:t>、</a:t>
            </a:r>
            <a:r>
              <a:rPr lang="en-US" altLang="zh-CN" dirty="0"/>
              <a:t>ALC885</a:t>
            </a:r>
            <a:r>
              <a:rPr lang="zh-CN" altLang="en-US" dirty="0"/>
              <a:t>、</a:t>
            </a:r>
            <a:r>
              <a:rPr lang="en-US" altLang="zh-CN" dirty="0"/>
              <a:t>ALC888</a:t>
            </a:r>
            <a:r>
              <a:rPr lang="zh-CN" altLang="en-US" dirty="0"/>
              <a:t>、</a:t>
            </a:r>
            <a:r>
              <a:rPr lang="en-US" altLang="zh-CN" dirty="0"/>
              <a:t>ALC260</a:t>
            </a:r>
            <a:r>
              <a:rPr lang="zh-CN" altLang="en-US" dirty="0"/>
              <a:t>、</a:t>
            </a:r>
            <a:r>
              <a:rPr lang="en-US" altLang="zh-CN" dirty="0"/>
              <a:t>ALC262</a:t>
            </a:r>
            <a:r>
              <a:rPr lang="zh-CN" altLang="en-US" dirty="0"/>
              <a:t>、</a:t>
            </a:r>
            <a:r>
              <a:rPr lang="en-US" altLang="zh-CN" dirty="0"/>
              <a:t>ALC268</a:t>
            </a:r>
            <a:r>
              <a:rPr lang="zh-CN" altLang="en-US" dirty="0"/>
              <a:t>、</a:t>
            </a:r>
            <a:r>
              <a:rPr lang="en-US" altLang="zh-CN" dirty="0"/>
              <a:t>ALC861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其他厂商：</a:t>
            </a:r>
            <a:r>
              <a:rPr lang="en-US" altLang="zh-CN" dirty="0" err="1"/>
              <a:t>Cmedia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Sigmatel</a:t>
            </a:r>
            <a:r>
              <a:rPr lang="zh-CN" altLang="en-US" dirty="0"/>
              <a:t>、</a:t>
            </a:r>
            <a:r>
              <a:rPr lang="en-US" altLang="zh-CN" dirty="0"/>
              <a:t>VIA</a:t>
            </a:r>
          </a:p>
          <a:p>
            <a:r>
              <a:rPr lang="zh-CN" altLang="en-US" dirty="0"/>
              <a:t>主要应用</a:t>
            </a:r>
            <a:endParaRPr lang="en-US" altLang="zh-CN" dirty="0"/>
          </a:p>
          <a:p>
            <a:pPr lvl="1"/>
            <a:r>
              <a:rPr lang="zh-CN" altLang="en-US" dirty="0"/>
              <a:t>笔记本电脑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PCI</a:t>
            </a:r>
            <a:r>
              <a:rPr lang="zh-CN" altLang="en-US" b="0" i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声卡？？</a:t>
            </a:r>
            <a:endParaRPr lang="en-US" altLang="zh-CN" dirty="0"/>
          </a:p>
          <a:p>
            <a:r>
              <a:rPr lang="zh-CN" altLang="en-US" dirty="0"/>
              <a:t>出货占比</a:t>
            </a:r>
          </a:p>
        </p:txBody>
      </p:sp>
    </p:spTree>
    <p:extLst>
      <p:ext uri="{BB962C8B-B14F-4D97-AF65-F5344CB8AC3E}">
        <p14:creationId xmlns:p14="http://schemas.microsoft.com/office/powerpoint/2010/main" val="427538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22911-6A67-F1F4-1359-653E55AF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相关产品线</a:t>
            </a:r>
            <a:r>
              <a:rPr lang="en-US" altLang="zh-CN" dirty="0"/>
              <a:t>—AC'97</a:t>
            </a:r>
            <a:r>
              <a:rPr lang="zh-CN" altLang="en-US" dirty="0"/>
              <a:t>音频技术规范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7AD90-D308-2A6C-CD59-68928B1C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8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1207</Words>
  <Application>Microsoft Office PowerPoint</Application>
  <PresentationFormat>宽屏</PresentationFormat>
  <Paragraphs>81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-apple-system</vt:lpstr>
      <vt:lpstr>PingFangSC-Regular</vt:lpstr>
      <vt:lpstr>ui-sans-serif</vt:lpstr>
      <vt:lpstr>等线</vt:lpstr>
      <vt:lpstr>等线 Light</vt:lpstr>
      <vt:lpstr>Microsoft yahei</vt:lpstr>
      <vt:lpstr>Microsoft yahei</vt:lpstr>
      <vt:lpstr>Arial</vt:lpstr>
      <vt:lpstr>Ubuntu</vt:lpstr>
      <vt:lpstr>Office 主题​​</vt:lpstr>
      <vt:lpstr>PowerPoint 演示文稿</vt:lpstr>
      <vt:lpstr>PowerPoint 演示文稿</vt:lpstr>
      <vt:lpstr>全球数字IC产业链</vt:lpstr>
      <vt:lpstr>台湾IC设计业全球市场占有率与竞争优势</vt:lpstr>
      <vt:lpstr>瑞昱产品线概览</vt:lpstr>
      <vt:lpstr>不同产品线的收入占比</vt:lpstr>
      <vt:lpstr>相关产品线情况</vt:lpstr>
      <vt:lpstr>相关产品线—HD Audio音频技术规范 </vt:lpstr>
      <vt:lpstr>相关产品线—AC'97音频技术规范</vt:lpstr>
      <vt:lpstr>TWS 产品线</vt:lpstr>
      <vt:lpstr>中国台湾电子公司月度营收情况 – 数字IC</vt:lpstr>
      <vt:lpstr>小米是国内使用瑞昱较多的品牌</vt:lpstr>
      <vt:lpstr>Audio芯片的对比</vt:lpstr>
      <vt:lpstr>20~21年供应链中断次数</vt:lpstr>
      <vt:lpstr>零散信息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Rong Bai</cp:lastModifiedBy>
  <cp:revision>59</cp:revision>
  <dcterms:created xsi:type="dcterms:W3CDTF">2023-05-16T01:26:54Z</dcterms:created>
  <dcterms:modified xsi:type="dcterms:W3CDTF">2023-05-17T10:06:53Z</dcterms:modified>
</cp:coreProperties>
</file>