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30" r:id="rId3"/>
    <p:sldId id="447" r:id="rId4"/>
    <p:sldId id="505" r:id="rId5"/>
    <p:sldId id="449" r:id="rId6"/>
    <p:sldId id="448" r:id="rId7"/>
    <p:sldId id="451" r:id="rId8"/>
    <p:sldId id="531" r:id="rId9"/>
    <p:sldId id="439" r:id="rId10"/>
    <p:sldId id="419" r:id="rId11"/>
    <p:sldId id="446" r:id="rId12"/>
    <p:sldId id="428" r:id="rId13"/>
    <p:sldId id="539" r:id="rId14"/>
    <p:sldId id="506" r:id="rId15"/>
    <p:sldId id="421" r:id="rId16"/>
    <p:sldId id="414" r:id="rId17"/>
    <p:sldId id="529" r:id="rId18"/>
    <p:sldId id="452" r:id="rId19"/>
    <p:sldId id="532" r:id="rId20"/>
    <p:sldId id="533" r:id="rId21"/>
    <p:sldId id="477" r:id="rId22"/>
    <p:sldId id="538" r:id="rId23"/>
    <p:sldId id="540" r:id="rId24"/>
    <p:sldId id="558" r:id="rId25"/>
    <p:sldId id="559" r:id="rId26"/>
    <p:sldId id="554" r:id="rId27"/>
    <p:sldId id="555" r:id="rId28"/>
    <p:sldId id="556" r:id="rId29"/>
    <p:sldId id="534"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77" d="100"/>
          <a:sy n="77" d="100"/>
        </p:scale>
        <p:origin x="99"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PCM</a:t>
            </a:r>
            <a:r>
              <a:rPr lang="zh-CN" altLang="en-US"/>
              <a:t>采样率</a:t>
            </a:r>
            <a:r>
              <a:rPr lang="en-US" altLang="zh-CN"/>
              <a:t>(kHz,</a:t>
            </a:r>
            <a:r>
              <a:rPr lang="zh-CN" altLang="en-US"/>
              <a:t>越高越好</a:t>
            </a:r>
            <a:r>
              <a:rPr lang="en-US" altLang="zh-CN"/>
              <a:t>)</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dCS</c:v>
                </c:pt>
              </c:strCache>
            </c:strRef>
          </c:tx>
          <c:spPr>
            <a:solidFill>
              <a:schemeClr val="accent6"/>
            </a:solidFill>
            <a:ln>
              <a:noFill/>
            </a:ln>
            <a:effectLst/>
          </c:spPr>
          <c:invertIfNegative val="0"/>
          <c:dLbls>
            <c:delete val="1"/>
          </c:dLbls>
          <c:val>
            <c:numRef>
              <c:f>Sheet1!$B$2</c:f>
              <c:numCache>
                <c:formatCode>General</c:formatCode>
                <c:ptCount val="1"/>
                <c:pt idx="0">
                  <c:v>384</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PCM(K)</c:v>
                      </c:pt>
                    </c:strCache>
                  </c:strRef>
                </c15:cat>
              </c15:filteredCategoryTitle>
            </c:ext>
          </c:extLst>
        </c:ser>
        <c:ser>
          <c:idx val="1"/>
          <c:order val="1"/>
          <c:tx>
            <c:strRef>
              <c:f>Sheet1!$C$1</c:f>
              <c:strCache>
                <c:ptCount val="1"/>
                <c:pt idx="0">
                  <c:v>Nagra</c:v>
                </c:pt>
              </c:strCache>
            </c:strRef>
          </c:tx>
          <c:spPr>
            <a:solidFill>
              <a:schemeClr val="accent5"/>
            </a:solidFill>
            <a:ln>
              <a:noFill/>
            </a:ln>
            <a:effectLst/>
          </c:spPr>
          <c:invertIfNegative val="0"/>
          <c:dLbls>
            <c:delete val="1"/>
          </c:dLbls>
          <c:val>
            <c:numRef>
              <c:f>Sheet1!$C$2</c:f>
              <c:numCache>
                <c:formatCode>General</c:formatCode>
                <c:ptCount val="1"/>
                <c:pt idx="0">
                  <c:v>44.1</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PCM(K)</c:v>
                      </c:pt>
                    </c:strCache>
                  </c:strRef>
                </c15:cat>
              </c15:filteredCategoryTitle>
            </c:ext>
          </c:extLst>
        </c:ser>
        <c:ser>
          <c:idx val="2"/>
          <c:order val="2"/>
          <c:tx>
            <c:strRef>
              <c:f>Sheet1!$D$1</c:f>
              <c:strCache>
                <c:ptCount val="1"/>
                <c:pt idx="0">
                  <c:v>数字潘</c:v>
                </c:pt>
              </c:strCache>
            </c:strRef>
          </c:tx>
          <c:spPr>
            <a:solidFill>
              <a:schemeClr val="accent4"/>
            </a:solidFill>
            <a:ln>
              <a:noFill/>
            </a:ln>
            <a:effectLst/>
          </c:spPr>
          <c:invertIfNegative val="0"/>
          <c:dLbls>
            <c:delete val="1"/>
          </c:dLbls>
          <c:val>
            <c:numRef>
              <c:f>Sheet1!$D$2</c:f>
              <c:numCache>
                <c:formatCode>General</c:formatCode>
                <c:ptCount val="1"/>
                <c:pt idx="0">
                  <c:v>1536</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PCM(K)</c:v>
                      </c:pt>
                    </c:strCache>
                  </c:strRef>
                </c15:cat>
              </c15:filteredCategoryTitle>
            </c:ext>
          </c:extLst>
        </c:ser>
        <c:dLbls>
          <c:showLegendKey val="0"/>
          <c:showVal val="0"/>
          <c:showCatName val="0"/>
          <c:showSerName val="0"/>
          <c:showPercent val="0"/>
          <c:showBubbleSize val="0"/>
        </c:dLbls>
        <c:gapWidth val="219"/>
        <c:overlap val="-27"/>
        <c:axId val="750157209"/>
        <c:axId val="842830805"/>
      </c:barChart>
      <c:catAx>
        <c:axId val="750157209"/>
        <c:scaling>
          <c:orientation val="minMax"/>
        </c:scaling>
        <c:delete val="1"/>
        <c:axPos val="b"/>
        <c:numFmt formatCode="General" sourceLinked="0"/>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2830805"/>
        <c:crosses val="autoZero"/>
        <c:auto val="1"/>
        <c:lblAlgn val="ctr"/>
        <c:lblOffset val="100"/>
        <c:noMultiLvlLbl val="0"/>
      </c:catAx>
      <c:valAx>
        <c:axId val="8428308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015720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DSD</a:t>
            </a:r>
            <a:r>
              <a:rPr lang="zh-CN" altLang="en-US"/>
              <a:t>采样率</a:t>
            </a:r>
            <a:r>
              <a:rPr lang="en-US" altLang="zh-CN"/>
              <a:t>(MHz,</a:t>
            </a:r>
            <a:r>
              <a:rPr lang="zh-CN" altLang="en-US"/>
              <a:t>越高越好</a:t>
            </a:r>
            <a:r>
              <a:rPr lang="en-US" altLang="zh-CN"/>
              <a:t>)</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dCS</c:v>
                </c:pt>
              </c:strCache>
            </c:strRef>
          </c:tx>
          <c:spPr>
            <a:solidFill>
              <a:schemeClr val="accent6"/>
            </a:solidFill>
            <a:ln>
              <a:noFill/>
            </a:ln>
            <a:effectLst/>
          </c:spPr>
          <c:invertIfNegative val="0"/>
          <c:dLbls>
            <c:delete val="1"/>
          </c:dLbls>
          <c:val>
            <c:numRef>
              <c:f>Sheet1!$B$2</c:f>
              <c:numCache>
                <c:formatCode>General</c:formatCode>
                <c:ptCount val="1"/>
                <c:pt idx="0">
                  <c:v>5.6</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DSD(M)</c:v>
                      </c:pt>
                    </c:strCache>
                  </c:strRef>
                </c15:cat>
              </c15:filteredCategoryTitle>
            </c:ext>
          </c:extLst>
        </c:ser>
        <c:ser>
          <c:idx val="1"/>
          <c:order val="1"/>
          <c:tx>
            <c:strRef>
              <c:f>Sheet1!$C$1</c:f>
              <c:strCache>
                <c:ptCount val="1"/>
                <c:pt idx="0">
                  <c:v>Nagra</c:v>
                </c:pt>
              </c:strCache>
            </c:strRef>
          </c:tx>
          <c:spPr>
            <a:solidFill>
              <a:schemeClr val="accent5"/>
            </a:solidFill>
            <a:ln>
              <a:noFill/>
            </a:ln>
            <a:effectLst/>
          </c:spPr>
          <c:invertIfNegative val="0"/>
          <c:dLbls>
            <c:delete val="1"/>
          </c:dLbls>
          <c:val>
            <c:numRef>
              <c:f>Sheet1!$C$2</c:f>
              <c:numCache>
                <c:formatCode>General</c:formatCode>
                <c:ptCount val="1"/>
                <c:pt idx="0">
                  <c:v>0</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DSD(M)</c:v>
                      </c:pt>
                    </c:strCache>
                  </c:strRef>
                </c15:cat>
              </c15:filteredCategoryTitle>
            </c:ext>
          </c:extLst>
        </c:ser>
        <c:ser>
          <c:idx val="2"/>
          <c:order val="2"/>
          <c:tx>
            <c:strRef>
              <c:f>Sheet1!$D$1</c:f>
              <c:strCache>
                <c:ptCount val="1"/>
                <c:pt idx="0">
                  <c:v>数字潘</c:v>
                </c:pt>
              </c:strCache>
            </c:strRef>
          </c:tx>
          <c:spPr>
            <a:solidFill>
              <a:schemeClr val="accent4"/>
            </a:solidFill>
            <a:ln>
              <a:noFill/>
            </a:ln>
            <a:effectLst/>
          </c:spPr>
          <c:invertIfNegative val="0"/>
          <c:dLbls>
            <c:delete val="1"/>
          </c:dLbls>
          <c:val>
            <c:numRef>
              <c:f>Sheet1!$D$2</c:f>
              <c:numCache>
                <c:formatCode>General</c:formatCode>
                <c:ptCount val="1"/>
                <c:pt idx="0">
                  <c:v>45.2</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DSD(M)</c:v>
                      </c:pt>
                    </c:strCache>
                  </c:strRef>
                </c15:cat>
              </c15:filteredCategoryTitle>
            </c:ext>
          </c:extLst>
        </c:ser>
        <c:dLbls>
          <c:showLegendKey val="0"/>
          <c:showVal val="0"/>
          <c:showCatName val="0"/>
          <c:showSerName val="0"/>
          <c:showPercent val="0"/>
          <c:showBubbleSize val="0"/>
        </c:dLbls>
        <c:gapWidth val="219"/>
        <c:overlap val="-27"/>
        <c:axId val="750157209"/>
        <c:axId val="842830805"/>
      </c:barChart>
      <c:catAx>
        <c:axId val="750157209"/>
        <c:scaling>
          <c:orientation val="minMax"/>
        </c:scaling>
        <c:delete val="1"/>
        <c:axPos val="b"/>
        <c:numFmt formatCode="General" sourceLinked="0"/>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2830805"/>
        <c:crosses val="autoZero"/>
        <c:auto val="1"/>
        <c:lblAlgn val="ctr"/>
        <c:lblOffset val="100"/>
        <c:noMultiLvlLbl val="0"/>
      </c:catAx>
      <c:valAx>
        <c:axId val="8428308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015720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噪音电平</a:t>
            </a:r>
            <a:r>
              <a:rPr lang="en-US" altLang="zh-CN"/>
              <a:t>(uV,</a:t>
            </a:r>
            <a:r>
              <a:rPr lang="zh-CN" altLang="en-US"/>
              <a:t>越低越好</a:t>
            </a:r>
            <a:r>
              <a:rPr lang="en-US" altLang="zh-CN"/>
              <a:t>)</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dCS</c:v>
                </c:pt>
              </c:strCache>
            </c:strRef>
          </c:tx>
          <c:spPr>
            <a:solidFill>
              <a:schemeClr val="accent6"/>
            </a:solidFill>
            <a:ln>
              <a:noFill/>
            </a:ln>
            <a:effectLst/>
          </c:spPr>
          <c:invertIfNegative val="0"/>
          <c:dLbls>
            <c:delete val="1"/>
          </c:dLbls>
          <c:val>
            <c:numRef>
              <c:f>Sheet1!$B$2</c:f>
              <c:numCache>
                <c:formatCode>General</c:formatCode>
                <c:ptCount val="1"/>
                <c:pt idx="0">
                  <c:v>13.4</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Noise(uV)</c:v>
                      </c:pt>
                    </c:strCache>
                  </c:strRef>
                </c15:cat>
              </c15:filteredCategoryTitle>
            </c:ext>
          </c:extLst>
        </c:ser>
        <c:ser>
          <c:idx val="1"/>
          <c:order val="1"/>
          <c:tx>
            <c:strRef>
              <c:f>Sheet1!$C$1</c:f>
              <c:strCache>
                <c:ptCount val="1"/>
                <c:pt idx="0">
                  <c:v>Nagra</c:v>
                </c:pt>
              </c:strCache>
            </c:strRef>
          </c:tx>
          <c:spPr>
            <a:solidFill>
              <a:schemeClr val="accent5"/>
            </a:solidFill>
            <a:ln>
              <a:noFill/>
            </a:ln>
            <a:effectLst/>
          </c:spPr>
          <c:invertIfNegative val="0"/>
          <c:dLbls>
            <c:delete val="1"/>
          </c:dLbls>
          <c:val>
            <c:numRef>
              <c:f>Sheet1!$C$2</c:f>
              <c:numCache>
                <c:formatCode>General</c:formatCode>
                <c:ptCount val="1"/>
                <c:pt idx="0">
                  <c:v>7.9</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Noise(uV)</c:v>
                      </c:pt>
                    </c:strCache>
                  </c:strRef>
                </c15:cat>
              </c15:filteredCategoryTitle>
            </c:ext>
          </c:extLst>
        </c:ser>
        <c:ser>
          <c:idx val="2"/>
          <c:order val="2"/>
          <c:tx>
            <c:strRef>
              <c:f>Sheet1!$D$1</c:f>
              <c:strCache>
                <c:ptCount val="1"/>
                <c:pt idx="0">
                  <c:v>数字潘</c:v>
                </c:pt>
              </c:strCache>
            </c:strRef>
          </c:tx>
          <c:spPr>
            <a:solidFill>
              <a:schemeClr val="accent4"/>
            </a:solidFill>
            <a:ln>
              <a:noFill/>
            </a:ln>
            <a:effectLst/>
          </c:spPr>
          <c:invertIfNegative val="0"/>
          <c:dLbls>
            <c:delete val="1"/>
          </c:dLbls>
          <c:val>
            <c:numRef>
              <c:f>Sheet1!$D$2</c:f>
              <c:numCache>
                <c:formatCode>General</c:formatCode>
                <c:ptCount val="1"/>
                <c:pt idx="0">
                  <c:v>2</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Noise(uV)</c:v>
                      </c:pt>
                    </c:strCache>
                  </c:strRef>
                </c15:cat>
              </c15:filteredCategoryTitle>
            </c:ext>
          </c:extLst>
        </c:ser>
        <c:dLbls>
          <c:showLegendKey val="0"/>
          <c:showVal val="0"/>
          <c:showCatName val="0"/>
          <c:showSerName val="0"/>
          <c:showPercent val="0"/>
          <c:showBubbleSize val="0"/>
        </c:dLbls>
        <c:gapWidth val="219"/>
        <c:overlap val="-27"/>
        <c:axId val="750157209"/>
        <c:axId val="842830805"/>
      </c:barChart>
      <c:catAx>
        <c:axId val="750157209"/>
        <c:scaling>
          <c:orientation val="minMax"/>
        </c:scaling>
        <c:delete val="1"/>
        <c:axPos val="b"/>
        <c:numFmt formatCode="General" sourceLinked="0"/>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2830805"/>
        <c:crosses val="autoZero"/>
        <c:auto val="1"/>
        <c:lblAlgn val="ctr"/>
        <c:lblOffset val="100"/>
        <c:noMultiLvlLbl val="0"/>
      </c:catAx>
      <c:valAx>
        <c:axId val="842830805"/>
        <c:scaling>
          <c:orientation val="minMax"/>
        </c:scaling>
        <c:delete val="0"/>
        <c:axPos val="l"/>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015720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失真</a:t>
            </a:r>
            <a:r>
              <a:rPr lang="en-US" altLang="zh-CN"/>
              <a:t>(</a:t>
            </a:r>
            <a:r>
              <a:rPr lang="zh-CN" altLang="en-US"/>
              <a:t>越低越好</a:t>
            </a:r>
            <a:r>
              <a:rPr lang="en-US" altLang="zh-CN"/>
              <a:t>)</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dCS</c:v>
                </c:pt>
              </c:strCache>
            </c:strRef>
          </c:tx>
          <c:spPr>
            <a:solidFill>
              <a:schemeClr val="accent6"/>
            </a:solidFill>
            <a:ln>
              <a:noFill/>
            </a:ln>
            <a:effectLst/>
          </c:spPr>
          <c:invertIfNegative val="0"/>
          <c:dLbls>
            <c:delete val="1"/>
          </c:dLbls>
          <c:val>
            <c:numRef>
              <c:f>Sheet1!$B$2</c:f>
              <c:numCache>
                <c:formatCode>General</c:formatCode>
                <c:ptCount val="1"/>
                <c:pt idx="0">
                  <c:v>0.01</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ser>
          <c:idx val="1"/>
          <c:order val="1"/>
          <c:tx>
            <c:strRef>
              <c:f>Sheet1!$C$1</c:f>
              <c:strCache>
                <c:ptCount val="1"/>
                <c:pt idx="0">
                  <c:v>Nagra</c:v>
                </c:pt>
              </c:strCache>
            </c:strRef>
          </c:tx>
          <c:spPr>
            <a:solidFill>
              <a:schemeClr val="accent5"/>
            </a:solidFill>
            <a:ln>
              <a:noFill/>
            </a:ln>
            <a:effectLst/>
          </c:spPr>
          <c:invertIfNegative val="0"/>
          <c:dLbls>
            <c:delete val="1"/>
          </c:dLbls>
          <c:val>
            <c:numRef>
              <c:f>Sheet1!$C$2</c:f>
              <c:numCache>
                <c:formatCode>General</c:formatCode>
                <c:ptCount val="1"/>
                <c:pt idx="0">
                  <c:v>0.0071</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ser>
          <c:idx val="2"/>
          <c:order val="2"/>
          <c:tx>
            <c:strRef>
              <c:f>Sheet1!$D$1</c:f>
              <c:strCache>
                <c:ptCount val="1"/>
                <c:pt idx="0">
                  <c:v>数字潘</c:v>
                </c:pt>
              </c:strCache>
            </c:strRef>
          </c:tx>
          <c:spPr>
            <a:solidFill>
              <a:schemeClr val="accent4"/>
            </a:solidFill>
            <a:ln>
              <a:noFill/>
            </a:ln>
            <a:effectLst/>
          </c:spPr>
          <c:invertIfNegative val="0"/>
          <c:dLbls>
            <c:delete val="1"/>
          </c:dLbls>
          <c:val>
            <c:numRef>
              <c:f>Sheet1!$D$2</c:f>
              <c:numCache>
                <c:formatCode>General</c:formatCode>
                <c:ptCount val="1"/>
                <c:pt idx="0">
                  <c:v>0.002</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dLbls>
          <c:showLegendKey val="0"/>
          <c:showVal val="0"/>
          <c:showCatName val="0"/>
          <c:showSerName val="0"/>
          <c:showPercent val="0"/>
          <c:showBubbleSize val="0"/>
        </c:dLbls>
        <c:gapWidth val="219"/>
        <c:overlap val="-27"/>
        <c:axId val="750157209"/>
        <c:axId val="842830805"/>
      </c:barChart>
      <c:catAx>
        <c:axId val="750157209"/>
        <c:scaling>
          <c:orientation val="minMax"/>
        </c:scaling>
        <c:delete val="1"/>
        <c:axPos val="b"/>
        <c:numFmt formatCode="General" sourceLinked="0"/>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2830805"/>
        <c:crosses val="autoZero"/>
        <c:auto val="1"/>
        <c:lblAlgn val="ctr"/>
        <c:lblOffset val="100"/>
        <c:noMultiLvlLbl val="0"/>
      </c:catAx>
      <c:valAx>
        <c:axId val="8428308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015720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输出阻抗</a:t>
            </a:r>
            <a:r>
              <a:rPr lang="en-US" altLang="zh-CN"/>
              <a:t>(</a:t>
            </a:r>
            <a:r>
              <a:rPr lang="zh-CN" altLang="en-US"/>
              <a:t>越低越好</a:t>
            </a:r>
            <a:r>
              <a:rPr lang="en-US" altLang="zh-CN"/>
              <a:t>)</a:t>
            </a:r>
            <a:endParaRPr lang="en-US" altLang="zh-C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dCS</c:v>
                </c:pt>
              </c:strCache>
            </c:strRef>
          </c:tx>
          <c:spPr>
            <a:solidFill>
              <a:schemeClr val="accent6"/>
            </a:solidFill>
            <a:ln>
              <a:noFill/>
            </a:ln>
            <a:effectLst/>
          </c:spPr>
          <c:invertIfNegative val="0"/>
          <c:dLbls>
            <c:delete val="1"/>
          </c:dLbls>
          <c:val>
            <c:numRef>
              <c:f>Sheet1!$B$2</c:f>
              <c:numCache>
                <c:formatCode>General</c:formatCode>
                <c:ptCount val="1"/>
                <c:pt idx="0">
                  <c:v>3</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ser>
          <c:idx val="1"/>
          <c:order val="1"/>
          <c:tx>
            <c:strRef>
              <c:f>Sheet1!$C$1</c:f>
              <c:strCache>
                <c:ptCount val="1"/>
                <c:pt idx="0">
                  <c:v>Nagra</c:v>
                </c:pt>
              </c:strCache>
            </c:strRef>
          </c:tx>
          <c:spPr>
            <a:solidFill>
              <a:schemeClr val="accent5"/>
            </a:solidFill>
            <a:ln>
              <a:noFill/>
            </a:ln>
            <a:effectLst/>
          </c:spPr>
          <c:invertIfNegative val="0"/>
          <c:dLbls>
            <c:delete val="1"/>
          </c:dLbls>
          <c:val>
            <c:numRef>
              <c:f>Sheet1!$C$2</c:f>
              <c:numCache>
                <c:formatCode>General</c:formatCode>
                <c:ptCount val="1"/>
                <c:pt idx="0">
                  <c:v>14</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ser>
          <c:idx val="2"/>
          <c:order val="2"/>
          <c:tx>
            <c:strRef>
              <c:f>Sheet1!$D$1</c:f>
              <c:strCache>
                <c:ptCount val="1"/>
                <c:pt idx="0">
                  <c:v>数字潘</c:v>
                </c:pt>
              </c:strCache>
            </c:strRef>
          </c:tx>
          <c:spPr>
            <a:solidFill>
              <a:schemeClr val="accent4"/>
            </a:solidFill>
            <a:ln>
              <a:noFill/>
            </a:ln>
            <a:effectLst/>
          </c:spPr>
          <c:invertIfNegative val="0"/>
          <c:dLbls>
            <c:delete val="1"/>
          </c:dLbls>
          <c:val>
            <c:numRef>
              <c:f>Sheet1!$D$2</c:f>
              <c:numCache>
                <c:formatCode>General</c:formatCode>
                <c:ptCount val="1"/>
                <c:pt idx="0">
                  <c:v>0.5</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dLbls>
          <c:showLegendKey val="0"/>
          <c:showVal val="0"/>
          <c:showCatName val="0"/>
          <c:showSerName val="0"/>
          <c:showPercent val="0"/>
          <c:showBubbleSize val="0"/>
        </c:dLbls>
        <c:gapWidth val="219"/>
        <c:overlap val="-27"/>
        <c:axId val="750157209"/>
        <c:axId val="842830805"/>
      </c:barChart>
      <c:catAx>
        <c:axId val="750157209"/>
        <c:scaling>
          <c:orientation val="minMax"/>
        </c:scaling>
        <c:delete val="1"/>
        <c:axPos val="b"/>
        <c:numFmt formatCode="General" sourceLinked="0"/>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2830805"/>
        <c:crosses val="autoZero"/>
        <c:auto val="1"/>
        <c:lblAlgn val="ctr"/>
        <c:lblOffset val="100"/>
        <c:noMultiLvlLbl val="0"/>
      </c:catAx>
      <c:valAx>
        <c:axId val="8428308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015720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售价</a:t>
            </a:r>
            <a:endParaRPr lang="zh-CN"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dCS</c:v>
                </c:pt>
              </c:strCache>
            </c:strRef>
          </c:tx>
          <c:spPr>
            <a:solidFill>
              <a:schemeClr val="accent6"/>
            </a:solidFill>
            <a:ln>
              <a:noFill/>
            </a:ln>
            <a:effectLst/>
          </c:spPr>
          <c:invertIfNegative val="0"/>
          <c:dLbls>
            <c:delete val="1"/>
          </c:dLbls>
          <c:val>
            <c:numRef>
              <c:f>Sheet1!$B$2</c:f>
              <c:numCache>
                <c:formatCode>General</c:formatCode>
                <c:ptCount val="1"/>
                <c:pt idx="0">
                  <c:v>50000</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ser>
          <c:idx val="1"/>
          <c:order val="1"/>
          <c:tx>
            <c:strRef>
              <c:f>Sheet1!$C$1</c:f>
              <c:strCache>
                <c:ptCount val="1"/>
                <c:pt idx="0">
                  <c:v>Nagra</c:v>
                </c:pt>
              </c:strCache>
            </c:strRef>
          </c:tx>
          <c:spPr>
            <a:solidFill>
              <a:schemeClr val="accent5"/>
            </a:solidFill>
            <a:ln>
              <a:noFill/>
            </a:ln>
            <a:effectLst/>
          </c:spPr>
          <c:invertIfNegative val="0"/>
          <c:dLbls>
            <c:delete val="1"/>
          </c:dLbls>
          <c:val>
            <c:numRef>
              <c:f>Sheet1!$C$2</c:f>
              <c:numCache>
                <c:formatCode>General</c:formatCode>
                <c:ptCount val="1"/>
                <c:pt idx="0">
                  <c:v>15000</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ser>
          <c:idx val="2"/>
          <c:order val="2"/>
          <c:tx>
            <c:strRef>
              <c:f>Sheet1!$D$1</c:f>
              <c:strCache>
                <c:ptCount val="1"/>
                <c:pt idx="0">
                  <c:v>数字潘</c:v>
                </c:pt>
              </c:strCache>
            </c:strRef>
          </c:tx>
          <c:spPr>
            <a:solidFill>
              <a:schemeClr val="accent4"/>
            </a:solidFill>
            <a:ln>
              <a:noFill/>
            </a:ln>
            <a:effectLst/>
          </c:spPr>
          <c:invertIfNegative val="0"/>
          <c:dLbls>
            <c:delete val="1"/>
          </c:dLbls>
          <c:val>
            <c:numRef>
              <c:f>Sheet1!$D$2</c:f>
              <c:numCache>
                <c:formatCode>General</c:formatCode>
                <c:ptCount val="1"/>
                <c:pt idx="0">
                  <c:v>500</c:v>
                </c:pt>
              </c:numCache>
            </c:numRef>
          </c:val>
          <c:extLs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失真(%)</c:v>
                      </c:pt>
                    </c:strCache>
                  </c:strRef>
                </c15:cat>
              </c15:filteredCategoryTitle>
            </c:ext>
          </c:extLst>
        </c:ser>
        <c:dLbls>
          <c:showLegendKey val="0"/>
          <c:showVal val="0"/>
          <c:showCatName val="0"/>
          <c:showSerName val="0"/>
          <c:showPercent val="0"/>
          <c:showBubbleSize val="0"/>
        </c:dLbls>
        <c:gapWidth val="219"/>
        <c:overlap val="-27"/>
        <c:axId val="750157209"/>
        <c:axId val="842830805"/>
      </c:barChart>
      <c:catAx>
        <c:axId val="750157209"/>
        <c:scaling>
          <c:orientation val="minMax"/>
        </c:scaling>
        <c:delete val="1"/>
        <c:axPos val="b"/>
        <c:numFmt formatCode="General" sourceLinked="0"/>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2830805"/>
        <c:crosses val="autoZero"/>
        <c:auto val="1"/>
        <c:lblAlgn val="ctr"/>
        <c:lblOffset val="100"/>
        <c:noMultiLvlLbl val="0"/>
      </c:catAx>
      <c:valAx>
        <c:axId val="8428308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5015720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08">
    <p:spTree>
      <p:nvGrpSpPr>
        <p:cNvPr id="1" name=""/>
        <p:cNvGrpSpPr/>
        <p:nvPr/>
      </p:nvGrpSpPr>
      <p:grpSpPr>
        <a:xfrm>
          <a:off x="0" y="0"/>
          <a:ext cx="0" cy="0"/>
          <a:chOff x="0" y="0"/>
          <a:chExt cx="0" cy="0"/>
        </a:xfrm>
      </p:grpSpPr>
      <p:sp>
        <p:nvSpPr>
          <p:cNvPr id="16" name="Рисунок 15"/>
          <p:cNvSpPr>
            <a:spLocks noGrp="1"/>
          </p:cNvSpPr>
          <p:nvPr>
            <p:ph type="pic" sz="quarter" idx="104" hasCustomPrompt="1"/>
          </p:nvPr>
        </p:nvSpPr>
        <p:spPr>
          <a:xfrm>
            <a:off x="3935414" y="1483565"/>
            <a:ext cx="4321175" cy="3492931"/>
          </a:xfrm>
          <a:custGeom>
            <a:avLst/>
            <a:gdLst>
              <a:gd name="connsiteX0" fmla="*/ 1058643 w 3276441"/>
              <a:gd name="connsiteY0" fmla="*/ 472544 h 2648442"/>
              <a:gd name="connsiteX1" fmla="*/ 681342 w 3276441"/>
              <a:gd name="connsiteY1" fmla="*/ 706985 h 2648442"/>
              <a:gd name="connsiteX2" fmla="*/ 560459 w 3276441"/>
              <a:gd name="connsiteY2" fmla="*/ 1326054 h 2648442"/>
              <a:gd name="connsiteX3" fmla="*/ 681342 w 3276441"/>
              <a:gd name="connsiteY3" fmla="*/ 1945122 h 2648442"/>
              <a:gd name="connsiteX4" fmla="*/ 1058643 w 3276441"/>
              <a:gd name="connsiteY4" fmla="*/ 2179561 h 2648442"/>
              <a:gd name="connsiteX5" fmla="*/ 1435947 w 3276441"/>
              <a:gd name="connsiteY5" fmla="*/ 1945122 h 2648442"/>
              <a:gd name="connsiteX6" fmla="*/ 1556829 w 3276441"/>
              <a:gd name="connsiteY6" fmla="*/ 1326054 h 2648442"/>
              <a:gd name="connsiteX7" fmla="*/ 1435947 w 3276441"/>
              <a:gd name="connsiteY7" fmla="*/ 706985 h 2648442"/>
              <a:gd name="connsiteX8" fmla="*/ 1058643 w 3276441"/>
              <a:gd name="connsiteY8" fmla="*/ 472544 h 2648442"/>
              <a:gd name="connsiteX9" fmla="*/ 2239777 w 3276441"/>
              <a:gd name="connsiteY9" fmla="*/ 43961 h 2648442"/>
              <a:gd name="connsiteX10" fmla="*/ 3276441 w 3276441"/>
              <a:gd name="connsiteY10" fmla="*/ 43961 h 2648442"/>
              <a:gd name="connsiteX11" fmla="*/ 3276441 w 3276441"/>
              <a:gd name="connsiteY11" fmla="*/ 2604482 h 2648442"/>
              <a:gd name="connsiteX12" fmla="*/ 2726973 w 3276441"/>
              <a:gd name="connsiteY12" fmla="*/ 2604482 h 2648442"/>
              <a:gd name="connsiteX13" fmla="*/ 2726973 w 3276441"/>
              <a:gd name="connsiteY13" fmla="*/ 531156 h 2648442"/>
              <a:gd name="connsiteX14" fmla="*/ 2239777 w 3276441"/>
              <a:gd name="connsiteY14" fmla="*/ 531156 h 2648442"/>
              <a:gd name="connsiteX15" fmla="*/ 1058643 w 3276441"/>
              <a:gd name="connsiteY15" fmla="*/ 0 h 2648442"/>
              <a:gd name="connsiteX16" fmla="*/ 1853542 w 3276441"/>
              <a:gd name="connsiteY16" fmla="*/ 360818 h 2648442"/>
              <a:gd name="connsiteX17" fmla="*/ 2117286 w 3276441"/>
              <a:gd name="connsiteY17" fmla="*/ 1324222 h 2648442"/>
              <a:gd name="connsiteX18" fmla="*/ 1853542 w 3276441"/>
              <a:gd name="connsiteY18" fmla="*/ 2287624 h 2648442"/>
              <a:gd name="connsiteX19" fmla="*/ 1058643 w 3276441"/>
              <a:gd name="connsiteY19" fmla="*/ 2648442 h 2648442"/>
              <a:gd name="connsiteX20" fmla="*/ 263747 w 3276441"/>
              <a:gd name="connsiteY20" fmla="*/ 2287624 h 2648442"/>
              <a:gd name="connsiteX21" fmla="*/ 0 w 3276441"/>
              <a:gd name="connsiteY21" fmla="*/ 1324222 h 2648442"/>
              <a:gd name="connsiteX22" fmla="*/ 263747 w 3276441"/>
              <a:gd name="connsiteY22" fmla="*/ 360818 h 2648442"/>
              <a:gd name="connsiteX23" fmla="*/ 1058643 w 3276441"/>
              <a:gd name="connsiteY23" fmla="*/ 0 h 264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76441" h="2648442">
                <a:moveTo>
                  <a:pt x="1058643" y="472544"/>
                </a:moveTo>
                <a:cubicBezTo>
                  <a:pt x="887698" y="472544"/>
                  <a:pt x="761931" y="550691"/>
                  <a:pt x="681342" y="706985"/>
                </a:cubicBezTo>
                <a:cubicBezTo>
                  <a:pt x="600753" y="863277"/>
                  <a:pt x="560459" y="1069634"/>
                  <a:pt x="560459" y="1326054"/>
                </a:cubicBezTo>
                <a:cubicBezTo>
                  <a:pt x="560459" y="1582471"/>
                  <a:pt x="600753" y="1788828"/>
                  <a:pt x="681342" y="1945122"/>
                </a:cubicBezTo>
                <a:cubicBezTo>
                  <a:pt x="761931" y="2101414"/>
                  <a:pt x="887698" y="2179561"/>
                  <a:pt x="1058643" y="2179561"/>
                </a:cubicBezTo>
                <a:cubicBezTo>
                  <a:pt x="1229590" y="2179561"/>
                  <a:pt x="1355358" y="2101414"/>
                  <a:pt x="1435947" y="1945122"/>
                </a:cubicBezTo>
                <a:cubicBezTo>
                  <a:pt x="1516536" y="1788828"/>
                  <a:pt x="1556829" y="1582471"/>
                  <a:pt x="1556829" y="1326054"/>
                </a:cubicBezTo>
                <a:cubicBezTo>
                  <a:pt x="1556829" y="1069634"/>
                  <a:pt x="1516536" y="863277"/>
                  <a:pt x="1435947" y="706985"/>
                </a:cubicBezTo>
                <a:cubicBezTo>
                  <a:pt x="1355358" y="550691"/>
                  <a:pt x="1229590" y="472544"/>
                  <a:pt x="1058643" y="472544"/>
                </a:cubicBezTo>
                <a:close/>
                <a:moveTo>
                  <a:pt x="2239777" y="43961"/>
                </a:moveTo>
                <a:lnTo>
                  <a:pt x="3276441" y="43961"/>
                </a:lnTo>
                <a:lnTo>
                  <a:pt x="3276441" y="2604482"/>
                </a:lnTo>
                <a:lnTo>
                  <a:pt x="2726973" y="2604482"/>
                </a:lnTo>
                <a:lnTo>
                  <a:pt x="2726973" y="531156"/>
                </a:lnTo>
                <a:lnTo>
                  <a:pt x="2239777" y="531156"/>
                </a:lnTo>
                <a:close/>
                <a:moveTo>
                  <a:pt x="1058643" y="0"/>
                </a:moveTo>
                <a:cubicBezTo>
                  <a:pt x="1412746" y="0"/>
                  <a:pt x="1677711" y="120274"/>
                  <a:pt x="1853542" y="360818"/>
                </a:cubicBezTo>
                <a:cubicBezTo>
                  <a:pt x="2029372" y="601364"/>
                  <a:pt x="2117286" y="922499"/>
                  <a:pt x="2117286" y="1324222"/>
                </a:cubicBezTo>
                <a:cubicBezTo>
                  <a:pt x="2117286" y="1725944"/>
                  <a:pt x="2029372" y="2047079"/>
                  <a:pt x="1853542" y="2287624"/>
                </a:cubicBezTo>
                <a:cubicBezTo>
                  <a:pt x="1677711" y="2528170"/>
                  <a:pt x="1412746" y="2648442"/>
                  <a:pt x="1058643" y="2648442"/>
                </a:cubicBezTo>
                <a:cubicBezTo>
                  <a:pt x="704543" y="2648442"/>
                  <a:pt x="439575" y="2528170"/>
                  <a:pt x="263747" y="2287624"/>
                </a:cubicBezTo>
                <a:cubicBezTo>
                  <a:pt x="87916" y="2047079"/>
                  <a:pt x="0" y="1725944"/>
                  <a:pt x="0" y="1324222"/>
                </a:cubicBezTo>
                <a:cubicBezTo>
                  <a:pt x="0" y="922499"/>
                  <a:pt x="87916" y="601364"/>
                  <a:pt x="263747" y="360818"/>
                </a:cubicBezTo>
                <a:cubicBezTo>
                  <a:pt x="439575" y="120274"/>
                  <a:pt x="704543" y="0"/>
                  <a:pt x="1058643" y="0"/>
                </a:cubicBezTo>
                <a:close/>
              </a:path>
            </a:pathLst>
          </a:custGeom>
          <a:noFill/>
        </p:spPr>
        <p:txBody>
          <a:bodyPr wrap="square" anchor="ctr">
            <a:noAutofit/>
          </a:bodyPr>
          <a:lstStyle>
            <a:lvl1pPr marL="0" marR="0" indent="0" algn="ctr" defTabSz="447040" rtl="0" eaLnBrk="1" fontAlgn="auto" latinLnBrk="0" hangingPunct="1">
              <a:lnSpc>
                <a:spcPct val="150000"/>
              </a:lnSpc>
              <a:spcBef>
                <a:spcPts val="990"/>
              </a:spcBef>
              <a:spcAft>
                <a:spcPts val="0"/>
              </a:spcAft>
              <a:buClrTx/>
              <a:buSzPct val="100000"/>
              <a:buFontTx/>
              <a:buNone/>
              <a:defRPr/>
            </a:lvl1pPr>
          </a:lstStyle>
          <a:p>
            <a:r>
              <a:rPr lang="en-US" dirty="0"/>
              <a:t>.</a:t>
            </a:r>
            <a:endParaRPr lang="en-US" dirty="0"/>
          </a:p>
        </p:txBody>
      </p:sp>
      <p:sp>
        <p:nvSpPr>
          <p:cNvPr id="11" name="Номер слайда 21"/>
          <p:cNvSpPr>
            <a:spLocks noGrp="1"/>
          </p:cNvSpPr>
          <p:nvPr>
            <p:ph type="sldNum" sz="quarter" idx="4"/>
          </p:nvPr>
        </p:nvSpPr>
        <p:spPr>
          <a:xfrm>
            <a:off x="11449051" y="179389"/>
            <a:ext cx="407988" cy="361951"/>
          </a:xfrm>
          <a:prstGeom prst="rect">
            <a:avLst/>
          </a:prstGeom>
          <a:noFill/>
        </p:spPr>
        <p:txBody>
          <a:bodyPr vert="horz" lIns="0" tIns="0" rIns="0" bIns="0" rtlCol="0" anchor="ctr"/>
          <a:lstStyle>
            <a:lvl1pPr algn="r">
              <a:defRPr sz="800" b="1">
                <a:solidFill>
                  <a:schemeClr val="tx1">
                    <a:alpha val="50000"/>
                  </a:schemeClr>
                </a:solidFill>
                <a:latin typeface="+mj-lt"/>
              </a:defRPr>
            </a:lvl1pPr>
          </a:lstStyle>
          <a:p>
            <a:fld id="{D8D877B3-D348-4611-9BDB-C5374591D951}" type="slidenum">
              <a:rPr lang="en-US" smtClean="0"/>
            </a:fld>
            <a:endParaRPr lang="en-US" dirty="0"/>
          </a:p>
        </p:txBody>
      </p:sp>
      <p:sp>
        <p:nvSpPr>
          <p:cNvPr id="13" name="Текст 7"/>
          <p:cNvSpPr>
            <a:spLocks noGrp="1"/>
          </p:cNvSpPr>
          <p:nvPr>
            <p:ph type="body" sz="quarter" idx="40" hasCustomPrompt="1"/>
          </p:nvPr>
        </p:nvSpPr>
        <p:spPr>
          <a:xfrm>
            <a:off x="9696450" y="179103"/>
            <a:ext cx="1439863" cy="361951"/>
          </a:xfrm>
        </p:spPr>
        <p:txBody>
          <a:bodyPr tIns="0" anchor="ctr" anchorCtr="0">
            <a:noAutofit/>
          </a:bodyPr>
          <a:lstStyle>
            <a:lvl1pPr algn="r">
              <a:lnSpc>
                <a:spcPct val="100000"/>
              </a:lnSpc>
              <a:defRPr sz="800" b="0" baseline="0">
                <a:solidFill>
                  <a:schemeClr val="tx1">
                    <a:alpha val="50000"/>
                  </a:schemeClr>
                </a:solidFill>
                <a:latin typeface="Montserrat" panose="02000505000000020004" pitchFamily="2" charset="0"/>
              </a:defRPr>
            </a:lvl1pPr>
            <a:lvl2pPr algn="ctr">
              <a:defRPr/>
            </a:lvl2pPr>
            <a:lvl3pPr algn="ctr">
              <a:defRPr/>
            </a:lvl3pPr>
            <a:lvl4pPr algn="ctr">
              <a:lnSpc>
                <a:spcPct val="150000"/>
              </a:lnSpc>
              <a:defRPr/>
            </a:lvl4pPr>
            <a:lvl5pPr algn="ctr">
              <a:defRPr/>
            </a:lvl5pPr>
          </a:lstStyle>
          <a:p>
            <a:pPr lvl="0"/>
            <a:r>
              <a:rPr lang="en-US" dirty="0"/>
              <a:t>www.yourcompany.com</a:t>
            </a:r>
            <a:endParaRPr lang="en-US" dirty="0"/>
          </a:p>
        </p:txBody>
      </p:sp>
      <p:sp>
        <p:nvSpPr>
          <p:cNvPr id="14" name="Текст 7"/>
          <p:cNvSpPr>
            <a:spLocks noGrp="1"/>
          </p:cNvSpPr>
          <p:nvPr>
            <p:ph type="body" sz="quarter" idx="41" hasCustomPrompt="1"/>
          </p:nvPr>
        </p:nvSpPr>
        <p:spPr>
          <a:xfrm>
            <a:off x="334963" y="179389"/>
            <a:ext cx="1439863" cy="361951"/>
          </a:xfrm>
        </p:spPr>
        <p:txBody>
          <a:bodyPr tIns="0" anchor="ctr" anchorCtr="0">
            <a:noAutofit/>
          </a:bodyPr>
          <a:lstStyle>
            <a:lvl1pPr algn="l">
              <a:lnSpc>
                <a:spcPct val="100000"/>
              </a:lnSpc>
              <a:defRPr sz="800" b="0" spc="300" baseline="0">
                <a:solidFill>
                  <a:schemeClr val="tx1">
                    <a:alpha val="80000"/>
                  </a:schemeClr>
                </a:solidFill>
                <a:latin typeface="+mj-lt"/>
              </a:defRPr>
            </a:lvl1pPr>
            <a:lvl2pPr algn="ctr">
              <a:defRPr/>
            </a:lvl2pPr>
            <a:lvl3pPr algn="ctr">
              <a:defRPr/>
            </a:lvl3pPr>
            <a:lvl4pPr algn="ctr">
              <a:lnSpc>
                <a:spcPct val="150000"/>
              </a:lnSpc>
              <a:defRPr/>
            </a:lvl4pPr>
            <a:lvl5pPr algn="ctr">
              <a:defRPr/>
            </a:lvl5pPr>
          </a:lstStyle>
          <a:p>
            <a:pPr lvl="0"/>
            <a:r>
              <a:rPr lang="en-US" dirty="0"/>
              <a:t>ALTEZZA</a:t>
            </a:r>
            <a:endParaRPr lang="en-US" dirty="0"/>
          </a:p>
        </p:txBody>
      </p:sp>
      <p:sp>
        <p:nvSpPr>
          <p:cNvPr id="22" name="Заголовок 17"/>
          <p:cNvSpPr>
            <a:spLocks noGrp="1"/>
          </p:cNvSpPr>
          <p:nvPr>
            <p:ph type="title" hasCustomPrompt="1"/>
          </p:nvPr>
        </p:nvSpPr>
        <p:spPr>
          <a:xfrm>
            <a:off x="2495551" y="360365"/>
            <a:ext cx="5761039" cy="5588419"/>
          </a:xfrm>
          <a:prstGeom prst="rect">
            <a:avLst/>
          </a:prstGeom>
        </p:spPr>
        <p:txBody>
          <a:bodyPr vert="horz" lIns="0" tIns="0" rIns="0" bIns="0" rtlCol="0" anchor="b" anchorCtr="0">
            <a:noAutofit/>
          </a:bodyPr>
          <a:lstStyle>
            <a:lvl1pPr algn="l">
              <a:lnSpc>
                <a:spcPct val="70000"/>
              </a:lnSpc>
              <a:defRPr sz="5465" kern="100" spc="0" baseline="0">
                <a:solidFill>
                  <a:schemeClr val="tx1"/>
                </a:solidFill>
              </a:defRPr>
            </a:lvl1pPr>
          </a:lstStyle>
          <a:p>
            <a:r>
              <a:rPr lang="en-US" dirty="0"/>
              <a:t>Title</a:t>
            </a:r>
            <a:endParaRPr lang="en-US" dirty="0"/>
          </a:p>
        </p:txBody>
      </p:sp>
      <p:sp>
        <p:nvSpPr>
          <p:cNvPr id="23" name="Текст 7"/>
          <p:cNvSpPr>
            <a:spLocks noGrp="1"/>
          </p:cNvSpPr>
          <p:nvPr>
            <p:ph type="body" sz="quarter" idx="39" hasCustomPrompt="1"/>
          </p:nvPr>
        </p:nvSpPr>
        <p:spPr>
          <a:xfrm>
            <a:off x="6096000" y="5462266"/>
            <a:ext cx="5040312" cy="486519"/>
          </a:xfrm>
        </p:spPr>
        <p:txBody>
          <a:bodyPr tIns="123444">
            <a:noAutofit/>
          </a:bodyPr>
          <a:lstStyle>
            <a:lvl1pPr algn="l">
              <a:lnSpc>
                <a:spcPct val="150000"/>
              </a:lnSpc>
              <a:defRPr sz="1065" b="0" spc="300" baseline="0">
                <a:solidFill>
                  <a:schemeClr val="tx1">
                    <a:alpha val="80000"/>
                  </a:schemeClr>
                </a:solidFill>
              </a:defRPr>
            </a:lvl1pPr>
            <a:lvl2pPr algn="ctr">
              <a:defRPr/>
            </a:lvl2pPr>
            <a:lvl3pPr algn="ctr">
              <a:defRPr/>
            </a:lvl3pPr>
            <a:lvl4pPr algn="ctr">
              <a:lnSpc>
                <a:spcPct val="150000"/>
              </a:lnSpc>
              <a:defRPr/>
            </a:lvl4pPr>
            <a:lvl5pPr algn="ctr">
              <a:defRPr/>
            </a:lvl5pPr>
          </a:lstStyle>
          <a:p>
            <a:pPr lvl="0"/>
            <a:r>
              <a:rPr lang="en-US" dirty="0"/>
              <a:t>Text</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2000">
        <p15:prstTrans prst="wind"/>
      </p:transition>
    </mc:Choice>
    <mc:Fallback>
      <p:transitio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08618F-05AE-4AD0-9E35-584CB7FF66C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396B3-C2A7-45FB-8164-41583F53AD8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8618F-05AE-4AD0-9E35-584CB7FF66C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396B3-C2A7-45FB-8164-41583F53AD8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image" Target="../media/image11.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png"/><Relationship Id="rId7" Type="http://schemas.openxmlformats.org/officeDocument/2006/relationships/hyperlink" Target="https://www.mordorintelligence.com/industry-reports/audio-equipment-market" TargetMode="External"/><Relationship Id="rId6" Type="http://schemas.openxmlformats.org/officeDocument/2006/relationships/hyperlink" Target="https://www.businesswire.com/news/home/20211206005349/en/Wireless-Speakers-Global-Market-Report-2021-COVID-19-Growth-and-Change-to-2030---ResearchAndMarkets.com" TargetMode="External"/><Relationship Id="rId5" Type="http://schemas.openxmlformats.org/officeDocument/2006/relationships/hyperlink" Target="https://www.grandviewresearch.com/industry-analysis/the-global-set-top-box-market" TargetMode="External"/><Relationship Id="rId4" Type="http://schemas.openxmlformats.org/officeDocument/2006/relationships/hyperlink" Target="https://www.globenewswire.com/en/news-release/2022/08/29/2506052/0/en/Smart-Speaker-Market-to-Regenerate-Revenue-of-35-93-Billion-Global-Smart-Speaker-Shipment-to-Reach-359-Million-By-2028.html" TargetMode="External"/><Relationship Id="rId3" Type="http://schemas.openxmlformats.org/officeDocument/2006/relationships/hyperlink" Target="https://www.gminsights.com/industry-analysis/car-audio-market" TargetMode="External"/><Relationship Id="rId2" Type="http://schemas.openxmlformats.org/officeDocument/2006/relationships/hyperlink" Target="https://www.qianzhan.com/analyst/detail/220/180726-9d9845c1.html" TargetMode="Externa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prnewswire.com/news-releases/global-motor-driver-ic-market-forecast-to-2028---covid-19-impact-and-analysis-301516642.html" TargetMode="External"/><Relationship Id="rId6" Type="http://schemas.openxmlformats.org/officeDocument/2006/relationships/hyperlink" Target="https://www.prnewswire.com/news-releases/projector-market-to-grow-by-usd-9-80-bn-records-a-cagr-of-9-87-by-2026---technavio-301646255.html" TargetMode="External"/><Relationship Id="rId5" Type="http://schemas.openxmlformats.org/officeDocument/2006/relationships/hyperlink" Target="https://www.marketsandmarkets.com/Market-Reports/portable-power-station-market-23592113.html?gclid=Cj0KCQjwy5maBhDdARIsAMxrkw0d2RYM14QSutSrquY-ctJwxDsy4IdyPOtAx5vJGFQ_L-D4Cey--A0aApngEALw_wcB" TargetMode="External"/><Relationship Id="rId4" Type="http://schemas.openxmlformats.org/officeDocument/2006/relationships/hyperlink" Target="https://www.marketsandmarkets.com/Market-Reports/inverter-market-263171818.html" TargetMode="External"/><Relationship Id="rId3" Type="http://schemas.openxmlformats.org/officeDocument/2006/relationships/hyperlink" Target="https://www.prnewswire.com/news-releases/gaming-computer-market-value-is-set-to-grow-by-usd-50-02-billion-progressing-at-a-cagr-of-15-66-from-2021-to-2026--301596134.html" TargetMode="External"/><Relationship Id="rId2" Type="http://schemas.openxmlformats.org/officeDocument/2006/relationships/tags" Target="../tags/tag8.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tags" Target="../tags/tag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40" name="文本框 31"/>
          <p:cNvSpPr txBox="1"/>
          <p:nvPr/>
        </p:nvSpPr>
        <p:spPr>
          <a:xfrm>
            <a:off x="1337928" y="1304928"/>
            <a:ext cx="9516141" cy="2554545"/>
          </a:xfrm>
          <a:prstGeom prst="rect">
            <a:avLst/>
          </a:prstGeom>
          <a:solidFill>
            <a:schemeClr val="bg1">
              <a:lumMod val="85000"/>
            </a:schemeClr>
          </a:solidFill>
        </p:spPr>
        <p:txBody>
          <a:bodyPr wrap="square" rtlCol="0">
            <a:spAutoFit/>
          </a:bodyPr>
          <a:lstStyle>
            <a:defPPr>
              <a:defRPr lang="zh-CN"/>
            </a:defPPr>
            <a:lvl1pPr algn="dist">
              <a:defRPr sz="2400">
                <a:latin typeface="微软雅黑" panose="020B0503020204020204" pitchFamily="34" charset="-122"/>
                <a:ea typeface="微软雅黑" panose="020B0503020204020204" pitchFamily="34" charset="-122"/>
              </a:defRPr>
            </a:lvl1pPr>
          </a:lstStyle>
          <a:p>
            <a:pPr algn="ctr"/>
            <a:endParaRPr lang="en-US" altLang="zh-CN" sz="2800" dirty="0"/>
          </a:p>
          <a:p>
            <a:pPr algn="ctr"/>
            <a:r>
              <a:rPr lang="zh-CN" altLang="en-US" sz="2800" dirty="0"/>
              <a:t>优塔晟科技有限公司</a:t>
            </a:r>
            <a:endParaRPr lang="en-US" altLang="zh-CN" sz="2800" dirty="0"/>
          </a:p>
          <a:p>
            <a:pPr algn="l"/>
            <a:endParaRPr lang="en-US" altLang="zh-CN" sz="3200" dirty="0"/>
          </a:p>
          <a:p>
            <a:pPr algn="l"/>
            <a:endParaRPr lang="en-US" altLang="zh-CN" sz="2000" dirty="0"/>
          </a:p>
          <a:p>
            <a:pPr algn="ctr"/>
            <a:r>
              <a:rPr lang="zh-CN" altLang="en-US" sz="3200" b="1" dirty="0">
                <a:solidFill>
                  <a:schemeClr val="accent1"/>
                </a:solidFill>
              </a:rPr>
              <a:t>新一代高清</a:t>
            </a:r>
            <a:r>
              <a:rPr lang="en-US" altLang="zh-CN" sz="3200" b="1" dirty="0">
                <a:solidFill>
                  <a:schemeClr val="accent1"/>
                </a:solidFill>
              </a:rPr>
              <a:t>DSP</a:t>
            </a:r>
            <a:r>
              <a:rPr lang="zh-CN" altLang="en-US" sz="3200" b="1" dirty="0">
                <a:solidFill>
                  <a:schemeClr val="accent1"/>
                </a:solidFill>
              </a:rPr>
              <a:t>数字音频芯片项目简介</a:t>
            </a:r>
            <a:endParaRPr lang="en-US" altLang="zh-CN" sz="3200" b="1" dirty="0">
              <a:solidFill>
                <a:schemeClr val="accent1"/>
              </a:solidFill>
            </a:endParaRPr>
          </a:p>
          <a:p>
            <a:pPr algn="ctr"/>
            <a:endParaRPr lang="zh-CN" altLang="en-US" sz="2000" dirty="0"/>
          </a:p>
        </p:txBody>
      </p:sp>
      <p:sp>
        <p:nvSpPr>
          <p:cNvPr id="38" name="文本框 1"/>
          <p:cNvSpPr txBox="1"/>
          <p:nvPr/>
        </p:nvSpPr>
        <p:spPr>
          <a:xfrm>
            <a:off x="2858428" y="5045945"/>
            <a:ext cx="6475143" cy="507127"/>
          </a:xfrm>
          <a:prstGeom prst="rect">
            <a:avLst/>
          </a:prstGeom>
          <a:noFill/>
        </p:spPr>
        <p:txBody>
          <a:bodyPr wrap="square" rtlCol="0">
            <a:spAutoFit/>
          </a:bodyPr>
          <a:lstStyle/>
          <a:p>
            <a:pPr algn="ctr">
              <a:lnSpc>
                <a:spcPct val="150000"/>
              </a:lnSpc>
            </a:pPr>
            <a:r>
              <a:rPr lang="en-US" altLang="zh-CN" sz="2000" b="1" dirty="0"/>
              <a:t>2022</a:t>
            </a:r>
            <a:r>
              <a:rPr lang="zh-CN" altLang="en-US" sz="2000" b="1" dirty="0"/>
              <a:t>年</a:t>
            </a:r>
            <a:r>
              <a:rPr lang="en-US" altLang="zh-CN" sz="2000" b="1" dirty="0"/>
              <a:t>10</a:t>
            </a:r>
            <a:r>
              <a:rPr lang="zh-CN" altLang="en-US" sz="2000" b="1" dirty="0"/>
              <a:t>月</a:t>
            </a:r>
            <a:endParaRPr lang="zh-CN" altLang="en-US" sz="2000" b="1" dirty="0"/>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ompare"/>
          <p:cNvPicPr>
            <a:picLocks noChangeAspect="1"/>
          </p:cNvPicPr>
          <p:nvPr/>
        </p:nvPicPr>
        <p:blipFill>
          <a:blip r:embed="rId1"/>
          <a:stretch>
            <a:fillRect/>
          </a:stretch>
        </p:blipFill>
        <p:spPr>
          <a:xfrm>
            <a:off x="7073900" y="3401695"/>
            <a:ext cx="4678680" cy="3197860"/>
          </a:xfrm>
          <a:prstGeom prst="rect">
            <a:avLst/>
          </a:prstGeom>
        </p:spPr>
      </p:pic>
      <p:sp>
        <p:nvSpPr>
          <p:cNvPr id="2" name="文本框 69"/>
          <p:cNvSpPr txBox="1">
            <a:spLocks noChangeArrowheads="1"/>
          </p:cNvSpPr>
          <p:nvPr>
            <p:custDataLst>
              <p:tags r:id="rId2"/>
            </p:custDataLst>
          </p:nvPr>
        </p:nvSpPr>
        <p:spPr bwMode="auto">
          <a:xfrm>
            <a:off x="863194" y="164160"/>
            <a:ext cx="10800217" cy="830997"/>
          </a:xfrm>
          <a:prstGeom prst="rect">
            <a:avLst/>
          </a:prstGeom>
          <a:noFill/>
          <a:ln w="9525">
            <a:noFill/>
            <a:miter lim="800000"/>
          </a:ln>
        </p:spPr>
        <p:txBody>
          <a:bodyPr wrap="square">
            <a:spAutoFit/>
          </a:bodyPr>
          <a:lstStyle/>
          <a:p>
            <a:pPr eaLnBrk="1" hangingPunct="1"/>
            <a:r>
              <a:rPr lang="zh-CN" altLang="en-US" sz="4800" b="1" dirty="0">
                <a:solidFill>
                  <a:srgbClr val="262626"/>
                </a:solidFill>
                <a:latin typeface="微软雅黑" panose="020B0503020204020204" pitchFamily="34" charset="-122"/>
                <a:ea typeface="微软雅黑" panose="020B0503020204020204" pitchFamily="34" charset="-122"/>
                <a:sym typeface="+mn-ea"/>
              </a:rPr>
              <a:t>成本优势</a:t>
            </a:r>
            <a:endParaRPr lang="zh-CN" altLang="en-US" sz="4800" b="1" dirty="0">
              <a:solidFill>
                <a:srgbClr val="262626"/>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76616" y="1192270"/>
            <a:ext cx="11186795" cy="3138170"/>
          </a:xfrm>
          <a:prstGeom prst="rect">
            <a:avLst/>
          </a:prstGeom>
          <a:noFill/>
        </p:spPr>
        <p:txBody>
          <a:bodyPr wrap="square" rtlCol="0">
            <a:spAutoFit/>
          </a:bodyPr>
          <a:lstStyle/>
          <a:p>
            <a:r>
              <a:rPr lang="en-US" altLang="zh-CN" dirty="0"/>
              <a:t>       </a:t>
            </a:r>
            <a:r>
              <a:rPr lang="zh-CN" altLang="en-US" dirty="0"/>
              <a:t>在音响业界的共识：就是每增加一级，就会引入一级的失真（不可控），因此各种神器争相出现，比如线材，不同的前后级的匹配等。当然，更重要的是，每多一级，也带来了成本的增加。</a:t>
            </a:r>
            <a:endParaRPr lang="zh-CN" altLang="en-US" dirty="0"/>
          </a:p>
          <a:p>
            <a:pPr indent="457200"/>
            <a:r>
              <a:rPr lang="zh-CN" altLang="en-US" dirty="0"/>
              <a:t>我们系统如果使用国外厂家的，最少需要</a:t>
            </a:r>
            <a:r>
              <a:rPr lang="en-US" altLang="zh-CN" dirty="0"/>
              <a:t>4</a:t>
            </a:r>
            <a:r>
              <a:rPr lang="zh-CN" altLang="en-US" dirty="0"/>
              <a:t>个芯片，按照成本分析就是</a:t>
            </a:r>
            <a:r>
              <a:rPr lang="en-US" altLang="zh-CN" dirty="0"/>
              <a:t>4</a:t>
            </a:r>
            <a:r>
              <a:rPr lang="zh-CN" altLang="en-US" dirty="0"/>
              <a:t>个晶圆加上</a:t>
            </a:r>
            <a:r>
              <a:rPr lang="en-US" altLang="zh-CN" dirty="0"/>
              <a:t>4</a:t>
            </a:r>
            <a:r>
              <a:rPr lang="zh-CN" altLang="en-US" dirty="0"/>
              <a:t>个封装，如果自己的设计的话，可以做到</a:t>
            </a:r>
            <a:r>
              <a:rPr lang="en-US" altLang="zh-CN" dirty="0"/>
              <a:t>3-4</a:t>
            </a:r>
            <a:r>
              <a:rPr lang="zh-CN" altLang="en-US" dirty="0"/>
              <a:t>个晶圆，两个封装，那么同样性能的系统按照成本计算最少可以节约</a:t>
            </a:r>
            <a:r>
              <a:rPr lang="en-US" altLang="zh-CN" b="1" dirty="0"/>
              <a:t>40%</a:t>
            </a:r>
            <a:r>
              <a:rPr lang="zh-CN" altLang="en-US" dirty="0"/>
              <a:t>。</a:t>
            </a:r>
            <a:endParaRPr lang="zh-CN" altLang="en-US" dirty="0"/>
          </a:p>
          <a:p>
            <a:r>
              <a:rPr lang="zh-CN" altLang="en-US" dirty="0"/>
              <a:t>一个简单的计算公式如下（假设评分：数字</a:t>
            </a:r>
            <a:r>
              <a:rPr lang="zh-CN" altLang="en-US" dirty="0">
                <a:sym typeface="+mn-ea"/>
              </a:rPr>
              <a:t>音源 </a:t>
            </a:r>
            <a:r>
              <a:rPr lang="en-US" altLang="zh-CN" dirty="0">
                <a:sym typeface="+mn-ea"/>
              </a:rPr>
              <a:t>90,</a:t>
            </a:r>
            <a:r>
              <a:rPr lang="zh-CN" altLang="en-US" dirty="0">
                <a:sym typeface="+mn-ea"/>
              </a:rPr>
              <a:t>DAC </a:t>
            </a:r>
            <a:r>
              <a:rPr lang="en-US" dirty="0">
                <a:sym typeface="+mn-ea"/>
              </a:rPr>
              <a:t>90</a:t>
            </a:r>
            <a:r>
              <a:rPr lang="zh-CN" altLang="en-US" dirty="0">
                <a:sym typeface="+mn-ea"/>
              </a:rPr>
              <a:t>,</a:t>
            </a:r>
            <a:r>
              <a:rPr lang="en-US" altLang="zh-CN" dirty="0">
                <a:sym typeface="+mn-ea"/>
              </a:rPr>
              <a:t>ADC 90,DSP 90,</a:t>
            </a:r>
            <a:r>
              <a:rPr lang="zh-CN" altLang="en-US" dirty="0">
                <a:sym typeface="+mn-ea"/>
              </a:rPr>
              <a:t>模拟功放</a:t>
            </a:r>
            <a:r>
              <a:rPr lang="en-US" altLang="zh-CN" dirty="0">
                <a:sym typeface="+mn-ea"/>
              </a:rPr>
              <a:t> 90,</a:t>
            </a:r>
            <a:r>
              <a:rPr lang="zh-CN" altLang="en-US" dirty="0">
                <a:sym typeface="+mn-ea"/>
              </a:rPr>
              <a:t>普通数字功放 </a:t>
            </a:r>
            <a:r>
              <a:rPr lang="en-US" altLang="zh-CN" dirty="0">
                <a:sym typeface="+mn-ea"/>
              </a:rPr>
              <a:t>80, </a:t>
            </a:r>
            <a:r>
              <a:rPr lang="zh-CN" altLang="en-US" dirty="0">
                <a:sym typeface="+mn-ea"/>
              </a:rPr>
              <a:t>纯数字功放 </a:t>
            </a:r>
            <a:r>
              <a:rPr lang="en-US" altLang="zh-CN" dirty="0">
                <a:sym typeface="+mn-ea"/>
              </a:rPr>
              <a:t>85</a:t>
            </a:r>
            <a:r>
              <a:rPr lang="zh-CN" altLang="en-US" dirty="0"/>
              <a:t>）</a:t>
            </a:r>
            <a:endParaRPr lang="en-US" altLang="zh-CN" dirty="0"/>
          </a:p>
          <a:p>
            <a:endParaRPr lang="zh-CN" altLang="en-US" dirty="0"/>
          </a:p>
          <a:p>
            <a:r>
              <a:rPr lang="en-US" altLang="zh-CN" b="1" dirty="0"/>
              <a:t>       </a:t>
            </a:r>
            <a:r>
              <a:rPr lang="zh-CN" altLang="en-US" b="1" dirty="0"/>
              <a:t>大部分传统车载系统输出=数字音源x</a:t>
            </a:r>
            <a:r>
              <a:rPr lang="en-US" altLang="zh-CN" b="1" dirty="0" err="1"/>
              <a:t>DACxADCx</a:t>
            </a:r>
            <a:r>
              <a:rPr lang="en-US" altLang="zh-CN" b="1" dirty="0" err="1">
                <a:sym typeface="+mn-ea"/>
              </a:rPr>
              <a:t>DSP</a:t>
            </a:r>
            <a:r>
              <a:rPr lang="zh-CN" altLang="en-US" b="1" dirty="0"/>
              <a:t>x</a:t>
            </a:r>
            <a:r>
              <a:rPr lang="en-US" altLang="zh-CN" b="1" dirty="0" err="1"/>
              <a:t>DACx</a:t>
            </a:r>
            <a:r>
              <a:rPr lang="zh-CN" altLang="en-US" b="1" dirty="0"/>
              <a:t>模拟功放</a:t>
            </a:r>
            <a:r>
              <a:rPr lang="en-US" altLang="zh-CN" b="1" dirty="0"/>
              <a:t>=0.9x0.9x0.9x0.9x0.9x0.9=</a:t>
            </a:r>
            <a:r>
              <a:rPr lang="en-US" altLang="zh-CN" b="1" dirty="0">
                <a:solidFill>
                  <a:srgbClr val="FF0000"/>
                </a:solidFill>
              </a:rPr>
              <a:t>0.53</a:t>
            </a:r>
            <a:endParaRPr lang="zh-CN" altLang="en-US" b="1" dirty="0"/>
          </a:p>
          <a:p>
            <a:r>
              <a:rPr lang="zh-CN" altLang="en-US" b="1" dirty="0">
                <a:sym typeface="+mn-ea"/>
              </a:rPr>
              <a:t>高端国产车载系统输出=数字音源</a:t>
            </a:r>
            <a:r>
              <a:rPr lang="en-US" altLang="zh-CN" b="1" dirty="0" err="1">
                <a:sym typeface="+mn-ea"/>
              </a:rPr>
              <a:t>xDSP</a:t>
            </a:r>
            <a:r>
              <a:rPr lang="zh-CN" altLang="en-US" b="1" dirty="0">
                <a:sym typeface="+mn-ea"/>
              </a:rPr>
              <a:t>x</a:t>
            </a:r>
            <a:r>
              <a:rPr lang="en-US" altLang="zh-CN" b="1" dirty="0" err="1">
                <a:sym typeface="+mn-ea"/>
              </a:rPr>
              <a:t>DACx</a:t>
            </a:r>
            <a:r>
              <a:rPr lang="zh-CN" altLang="en-US" b="1" dirty="0">
                <a:sym typeface="+mn-ea"/>
              </a:rPr>
              <a:t>普通数字功放</a:t>
            </a:r>
            <a:r>
              <a:rPr lang="en-US" altLang="zh-CN" b="1" dirty="0">
                <a:sym typeface="+mn-ea"/>
              </a:rPr>
              <a:t>=0.9x0.9x0.9x0.8=</a:t>
            </a:r>
            <a:r>
              <a:rPr lang="en-US" altLang="zh-CN" b="1" dirty="0">
                <a:solidFill>
                  <a:srgbClr val="FF0000"/>
                </a:solidFill>
                <a:sym typeface="+mn-ea"/>
              </a:rPr>
              <a:t>0.58</a:t>
            </a:r>
            <a:endParaRPr lang="zh-CN" altLang="en-US" b="1" dirty="0"/>
          </a:p>
          <a:p>
            <a:r>
              <a:rPr lang="zh-CN" altLang="en-US" b="1" dirty="0"/>
              <a:t>我们系统效果=数字音源x</a:t>
            </a:r>
            <a:r>
              <a:rPr lang="en-US" altLang="zh-CN" b="1" dirty="0" err="1"/>
              <a:t>DSPx</a:t>
            </a:r>
            <a:r>
              <a:rPr lang="zh-CN" altLang="en-US" b="1" dirty="0"/>
              <a:t>纯数字功放</a:t>
            </a:r>
            <a:r>
              <a:rPr lang="en-US" altLang="zh-CN" b="1" dirty="0"/>
              <a:t>=0.9x0.9x0.85=</a:t>
            </a:r>
            <a:r>
              <a:rPr lang="en-US" altLang="zh-CN" b="1" u="sng" dirty="0">
                <a:solidFill>
                  <a:srgbClr val="FF0000"/>
                </a:solidFill>
              </a:rPr>
              <a:t>0.6885</a:t>
            </a:r>
            <a:endParaRPr lang="en-US" altLang="zh-CN" b="1" u="sng" dirty="0">
              <a:solidFill>
                <a:srgbClr val="FF0000"/>
              </a:solidFill>
            </a:endParaRPr>
          </a:p>
          <a:p>
            <a:r>
              <a:rPr lang="zh-CN" altLang="en-US" b="1" dirty="0">
                <a:solidFill>
                  <a:srgbClr val="FF0000"/>
                </a:solidFill>
              </a:rPr>
              <a:t>系统精简带来体积的便利，意味着更低的制造成本</a:t>
            </a:r>
            <a:endParaRPr lang="zh-CN" altLang="en-US" b="1" dirty="0">
              <a:solidFill>
                <a:srgbClr val="FF0000"/>
              </a:solidFill>
            </a:endParaRPr>
          </a:p>
        </p:txBody>
      </p:sp>
      <p:sp>
        <p:nvSpPr>
          <p:cNvPr id="11" name="文本框 10"/>
          <p:cNvSpPr txBox="1"/>
          <p:nvPr/>
        </p:nvSpPr>
        <p:spPr>
          <a:xfrm>
            <a:off x="783590" y="4247515"/>
            <a:ext cx="4348480" cy="1506855"/>
          </a:xfrm>
          <a:prstGeom prst="rect">
            <a:avLst/>
          </a:prstGeom>
          <a:noFill/>
        </p:spPr>
        <p:txBody>
          <a:bodyPr wrap="square" rtlCol="0">
            <a:spAutoFit/>
          </a:bodyPr>
          <a:lstStyle/>
          <a:p>
            <a:pPr algn="ctr"/>
            <a:r>
              <a:rPr lang="zh-CN" altLang="en-US" sz="2000" b="1" dirty="0">
                <a:sym typeface="+mn-ea"/>
              </a:rPr>
              <a:t>主机体积对比</a:t>
            </a:r>
            <a:endParaRPr lang="zh-CN" altLang="en-US" sz="2000" b="1" dirty="0">
              <a:sym typeface="+mn-ea"/>
            </a:endParaRPr>
          </a:p>
          <a:p>
            <a:endParaRPr lang="zh-CN" altLang="en-US" dirty="0">
              <a:sym typeface="+mn-ea"/>
            </a:endParaRPr>
          </a:p>
          <a:p>
            <a:r>
              <a:rPr lang="zh-CN" altLang="en-US" dirty="0">
                <a:sym typeface="+mn-ea"/>
              </a:rPr>
              <a:t>银耀主机</a:t>
            </a:r>
            <a:r>
              <a:rPr lang="en-US" altLang="zh-CN" dirty="0">
                <a:sym typeface="+mn-ea"/>
              </a:rPr>
              <a:t>(</a:t>
            </a:r>
            <a:r>
              <a:rPr lang="zh-CN" altLang="en-US" dirty="0">
                <a:sym typeface="+mn-ea"/>
              </a:rPr>
              <a:t>无功放）</a:t>
            </a:r>
            <a:r>
              <a:rPr lang="en-US" altLang="zh-CN" dirty="0">
                <a:sym typeface="+mn-ea"/>
              </a:rPr>
              <a:t>230x180x55</a:t>
            </a:r>
            <a:r>
              <a:rPr lang="zh-CN" altLang="en-US" dirty="0">
                <a:sym typeface="+mn-ea"/>
              </a:rPr>
              <a:t>（黄色）</a:t>
            </a:r>
            <a:endParaRPr lang="en-US" altLang="zh-CN" dirty="0"/>
          </a:p>
          <a:p>
            <a:r>
              <a:rPr lang="zh-CN" altLang="en-US" dirty="0">
                <a:sym typeface="+mn-ea"/>
              </a:rPr>
              <a:t>歌航</a:t>
            </a:r>
            <a:r>
              <a:rPr lang="en-US" altLang="zh-CN" dirty="0">
                <a:sym typeface="+mn-ea"/>
              </a:rPr>
              <a:t>A5: 217x170x43</a:t>
            </a:r>
            <a:r>
              <a:rPr lang="zh-CN" altLang="en-US" dirty="0">
                <a:sym typeface="+mn-ea"/>
              </a:rPr>
              <a:t>（红色）</a:t>
            </a:r>
            <a:endParaRPr lang="zh-CN" altLang="en-US" dirty="0"/>
          </a:p>
          <a:p>
            <a:r>
              <a:rPr lang="zh-CN" altLang="en-US" dirty="0"/>
              <a:t>我们主机</a:t>
            </a:r>
            <a:r>
              <a:rPr lang="en-US" altLang="zh-CN" dirty="0"/>
              <a:t>: 136x120x46</a:t>
            </a:r>
            <a:r>
              <a:rPr lang="zh-CN" altLang="en-US" dirty="0"/>
              <a:t>（蓝色）</a:t>
            </a:r>
            <a:endParaRPr lang="zh-CN" altLang="en-US" dirty="0"/>
          </a:p>
        </p:txBody>
      </p:sp>
      <p:grpSp>
        <p:nvGrpSpPr>
          <p:cNvPr id="8" name="Group 12"/>
          <p:cNvGrpSpPr/>
          <p:nvPr/>
        </p:nvGrpSpPr>
        <p:grpSpPr>
          <a:xfrm rot="18900000">
            <a:off x="-266174" y="444096"/>
            <a:ext cx="661676" cy="573408"/>
            <a:chOff x="8603400" y="1907109"/>
            <a:chExt cx="2341824" cy="2029423"/>
          </a:xfrm>
        </p:grpSpPr>
        <p:sp>
          <p:nvSpPr>
            <p:cNvPr id="9"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0"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
        <p:nvSpPr>
          <p:cNvPr id="3" name="矩形 2"/>
          <p:cNvSpPr/>
          <p:nvPr/>
        </p:nvSpPr>
        <p:spPr>
          <a:xfrm>
            <a:off x="7167305" y="4303380"/>
            <a:ext cx="1928036" cy="219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custDataLst>
              <p:tags r:id="rId1"/>
            </p:custDataLst>
          </p:nvPr>
        </p:nvGraphicFramePr>
        <p:xfrm>
          <a:off x="611773" y="1393981"/>
          <a:ext cx="10968456" cy="3501896"/>
        </p:xfrm>
        <a:graphic>
          <a:graphicData uri="http://schemas.openxmlformats.org/drawingml/2006/table">
            <a:tbl>
              <a:tblPr firstRow="1" bandRow="1">
                <a:tableStyleId>{8EC20E35-A176-4012-BC5E-935CFFF8708E}</a:tableStyleId>
              </a:tblPr>
              <a:tblGrid>
                <a:gridCol w="3656152"/>
                <a:gridCol w="3656152"/>
                <a:gridCol w="3656152"/>
              </a:tblGrid>
              <a:tr h="525748">
                <a:tc>
                  <a:txBody>
                    <a:bodyPr/>
                    <a:lstStyle/>
                    <a:p>
                      <a:pPr algn="ctr">
                        <a:buNone/>
                      </a:pPr>
                      <a:r>
                        <a:rPr lang="zh-CN" altLang="en-US" dirty="0"/>
                        <a:t>项目</a:t>
                      </a:r>
                      <a:endParaRPr lang="zh-CN" altLang="en-US" dirty="0">
                        <a:latin typeface="微软雅黑" panose="020B0503020204020204" pitchFamily="34" charset="-122"/>
                        <a:ea typeface="微软雅黑" panose="020B0503020204020204" pitchFamily="34" charset="-122"/>
                      </a:endParaRPr>
                    </a:p>
                  </a:txBody>
                  <a:tcPr anchor="ctr">
                    <a:solidFill>
                      <a:schemeClr val="tx1">
                        <a:lumMod val="50000"/>
                        <a:lumOff val="50000"/>
                      </a:schemeClr>
                    </a:solidFill>
                  </a:tcPr>
                </a:tc>
                <a:tc>
                  <a:txBody>
                    <a:bodyPr/>
                    <a:lstStyle/>
                    <a:p>
                      <a:pPr algn="ctr"/>
                      <a:r>
                        <a:rPr lang="zh-CN" altLang="en-US" baseline="0" dirty="0"/>
                        <a:t>抄袭难易度</a:t>
                      </a:r>
                      <a:r>
                        <a:rPr lang="en-US" altLang="zh-CN" baseline="0" dirty="0"/>
                        <a:t> </a:t>
                      </a:r>
                      <a:endParaRPr lang="zh-CN" altLang="en-US" dirty="0">
                        <a:latin typeface="微软雅黑" panose="020B0503020204020204" pitchFamily="34" charset="-122"/>
                        <a:ea typeface="微软雅黑" panose="020B0503020204020204" pitchFamily="34" charset="-122"/>
                      </a:endParaRPr>
                    </a:p>
                  </a:txBody>
                  <a:tcPr anchor="ctr">
                    <a:solidFill>
                      <a:schemeClr val="tx1">
                        <a:lumMod val="50000"/>
                        <a:lumOff val="50000"/>
                      </a:schemeClr>
                    </a:solidFill>
                  </a:tcPr>
                </a:tc>
                <a:tc>
                  <a:txBody>
                    <a:bodyPr/>
                    <a:lstStyle/>
                    <a:p>
                      <a:pPr algn="ctr"/>
                      <a:r>
                        <a:rPr lang="zh-CN" altLang="en-US" dirty="0"/>
                        <a:t>壁垒</a:t>
                      </a:r>
                      <a:endParaRPr lang="zh-CN" altLang="en-US" dirty="0">
                        <a:latin typeface="微软雅黑" panose="020B0503020204020204" pitchFamily="34" charset="-122"/>
                        <a:ea typeface="微软雅黑" panose="020B0503020204020204" pitchFamily="34" charset="-122"/>
                      </a:endParaRPr>
                    </a:p>
                  </a:txBody>
                  <a:tcPr anchor="ctr">
                    <a:solidFill>
                      <a:schemeClr val="tx1">
                        <a:lumMod val="50000"/>
                        <a:lumOff val="50000"/>
                      </a:schemeClr>
                    </a:solidFill>
                  </a:tcPr>
                </a:tc>
              </a:tr>
              <a:tr h="425398">
                <a:tc>
                  <a:txBody>
                    <a:bodyPr/>
                    <a:lstStyle/>
                    <a:p>
                      <a:pPr algn="ctr">
                        <a:buNone/>
                      </a:pPr>
                      <a:r>
                        <a:rPr lang="zh-CN" altLang="en-US" sz="1800" dirty="0">
                          <a:sym typeface="+mn-ea"/>
                        </a:rPr>
                        <a:t>电路板</a:t>
                      </a:r>
                      <a:endParaRPr lang="zh-CN" altLang="en-US" sz="1800" dirty="0">
                        <a:latin typeface="微软雅黑" panose="020B0503020204020204" pitchFamily="34" charset="-122"/>
                        <a:ea typeface="微软雅黑" panose="020B0503020204020204" pitchFamily="34" charset="-122"/>
                        <a:sym typeface="+mn-ea"/>
                      </a:endParaRPr>
                    </a:p>
                  </a:txBody>
                  <a:tcPr anchor="ctr"/>
                </a:tc>
                <a:tc>
                  <a:txBody>
                    <a:bodyPr/>
                    <a:lstStyle/>
                    <a:p>
                      <a:pPr algn="ctr"/>
                      <a:r>
                        <a:rPr lang="zh-CN" altLang="en-US" sz="1800" dirty="0">
                          <a:sym typeface="+mn-ea"/>
                        </a:rPr>
                        <a:t>工艺</a:t>
                      </a:r>
                      <a:r>
                        <a:rPr lang="en-US" altLang="zh-CN" sz="1800" dirty="0">
                          <a:sym typeface="+mn-ea"/>
                        </a:rPr>
                        <a:t>/</a:t>
                      </a:r>
                      <a:r>
                        <a:rPr lang="zh-CN" altLang="en-US" sz="1800" dirty="0">
                          <a:sym typeface="+mn-ea"/>
                        </a:rPr>
                        <a:t>阻抗控制难以抄袭</a:t>
                      </a:r>
                      <a:endParaRPr lang="zh-CN" altLang="en-US" sz="1800" dirty="0">
                        <a:latin typeface="微软雅黑" panose="020B0503020204020204" pitchFamily="34" charset="-122"/>
                        <a:ea typeface="微软雅黑" panose="020B0503020204020204" pitchFamily="34" charset="-122"/>
                        <a:sym typeface="+mn-ea"/>
                      </a:endParaRPr>
                    </a:p>
                  </a:txBody>
                  <a:tcPr anchor="ctr"/>
                </a:tc>
                <a:tc>
                  <a:txBody>
                    <a:bodyPr/>
                    <a:lstStyle/>
                    <a:p>
                      <a:pPr algn="ctr"/>
                      <a:r>
                        <a:rPr lang="zh-CN" altLang="en-US" dirty="0"/>
                        <a:t>低</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tc>
              </a:tr>
              <a:tr h="424852">
                <a:tc>
                  <a:txBody>
                    <a:bodyPr/>
                    <a:lstStyle/>
                    <a:p>
                      <a:pPr algn="ctr">
                        <a:buNone/>
                      </a:pPr>
                      <a:r>
                        <a:rPr lang="zh-CN" altLang="en-US" dirty="0"/>
                        <a:t>单片机控制</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buNone/>
                      </a:pPr>
                      <a:r>
                        <a:rPr lang="zh-CN" altLang="en-US" dirty="0"/>
                        <a:t>中等</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buNone/>
                      </a:pPr>
                      <a:r>
                        <a:rPr lang="zh-CN" altLang="en-US" dirty="0"/>
                        <a:t>中低</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tc>
              </a:tr>
              <a:tr h="424852">
                <a:tc>
                  <a:txBody>
                    <a:bodyPr/>
                    <a:lstStyle/>
                    <a:p>
                      <a:pPr algn="ctr">
                        <a:buNone/>
                      </a:pPr>
                      <a:r>
                        <a:rPr lang="en-US" altLang="zh-CN" dirty="0"/>
                        <a:t>FPGA</a:t>
                      </a:r>
                      <a:r>
                        <a:rPr lang="zh-CN" altLang="en-US" dirty="0"/>
                        <a:t>音频处理</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t>难</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t>高</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tc>
              </a:tr>
              <a:tr h="425398">
                <a:tc>
                  <a:txBody>
                    <a:bodyPr/>
                    <a:lstStyle/>
                    <a:p>
                      <a:pPr algn="ctr">
                        <a:buNone/>
                      </a:pPr>
                      <a:r>
                        <a:rPr lang="en-US" altLang="zh-CN" dirty="0"/>
                        <a:t>DSP</a:t>
                      </a:r>
                      <a:r>
                        <a:rPr lang="zh-CN" altLang="en-US" dirty="0"/>
                        <a:t>软件算法</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buNone/>
                      </a:pPr>
                      <a:r>
                        <a:rPr lang="zh-CN" altLang="en-US" dirty="0"/>
                        <a:t>难</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buNone/>
                      </a:pPr>
                      <a:r>
                        <a:rPr lang="zh-CN" altLang="en-US" dirty="0"/>
                        <a:t>高</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tc>
              </a:tr>
              <a:tr h="425398">
                <a:tc>
                  <a:txBody>
                    <a:bodyPr/>
                    <a:lstStyle/>
                    <a:p>
                      <a:pPr algn="ctr">
                        <a:buNone/>
                      </a:pPr>
                      <a:r>
                        <a:rPr lang="en-US" altLang="zh-CN" dirty="0"/>
                        <a:t>DSP</a:t>
                      </a:r>
                      <a:r>
                        <a:rPr lang="zh-CN" altLang="en-US" dirty="0"/>
                        <a:t>硬件设计</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t>中等</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t>中低</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tc>
              </a:tr>
              <a:tr h="425398">
                <a:tc>
                  <a:txBody>
                    <a:bodyPr/>
                    <a:lstStyle/>
                    <a:p>
                      <a:pPr algn="ctr">
                        <a:buNone/>
                      </a:pPr>
                      <a:r>
                        <a:rPr lang="zh-CN" altLang="en-US" dirty="0"/>
                        <a:t>系统驱动软件</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t>难</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t>高</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tc>
              </a:tr>
              <a:tr h="424852">
                <a:tc>
                  <a:txBody>
                    <a:bodyPr/>
                    <a:lstStyle/>
                    <a:p>
                      <a:pPr algn="ctr">
                        <a:buNone/>
                      </a:pPr>
                      <a:r>
                        <a:rPr lang="zh-CN" altLang="en-US" dirty="0"/>
                        <a:t>系统整合</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t>极难</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a:t>很高</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tc>
              </a:tr>
            </a:tbl>
          </a:graphicData>
        </a:graphic>
      </p:graphicFrame>
      <p:sp>
        <p:nvSpPr>
          <p:cNvPr id="7" name="文本框 69"/>
          <p:cNvSpPr txBox="1">
            <a:spLocks noChangeArrowheads="1"/>
          </p:cNvSpPr>
          <p:nvPr/>
        </p:nvSpPr>
        <p:spPr bwMode="auto">
          <a:xfrm>
            <a:off x="501332" y="429392"/>
            <a:ext cx="10800217" cy="830997"/>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sym typeface="+mn-ea"/>
              </a:rPr>
              <a:t>技术壁垒</a:t>
            </a:r>
            <a:r>
              <a:rPr lang="en-US" altLang="zh-CN" sz="4800" b="1" dirty="0">
                <a:solidFill>
                  <a:srgbClr val="262626"/>
                </a:solidFill>
                <a:latin typeface="微软雅黑" panose="020B0503020204020204" pitchFamily="34" charset="-122"/>
                <a:sym typeface="+mn-ea"/>
              </a:rPr>
              <a:t>—</a:t>
            </a:r>
            <a:r>
              <a:rPr lang="zh-CN" altLang="en-US" sz="4800" b="1" dirty="0">
                <a:solidFill>
                  <a:srgbClr val="262626"/>
                </a:solidFill>
                <a:latin typeface="微软雅黑" panose="020B0503020204020204" pitchFamily="34" charset="-122"/>
                <a:sym typeface="+mn-ea"/>
              </a:rPr>
              <a:t>别人能轻易抄我们吗？</a:t>
            </a:r>
            <a:endParaRPr lang="zh-CN" altLang="en-US" sz="4800" b="1" dirty="0">
              <a:solidFill>
                <a:srgbClr val="262626"/>
              </a:solidFill>
              <a:latin typeface="微软雅黑" panose="020B0503020204020204" pitchFamily="34" charset="-122"/>
            </a:endParaRPr>
          </a:p>
        </p:txBody>
      </p:sp>
      <p:grpSp>
        <p:nvGrpSpPr>
          <p:cNvPr id="8" name="Group 12"/>
          <p:cNvGrpSpPr/>
          <p:nvPr/>
        </p:nvGrpSpPr>
        <p:grpSpPr>
          <a:xfrm rot="18900000">
            <a:off x="-266174" y="444096"/>
            <a:ext cx="661676" cy="573408"/>
            <a:chOff x="8603400" y="1907109"/>
            <a:chExt cx="2341824" cy="2029423"/>
          </a:xfrm>
        </p:grpSpPr>
        <p:sp>
          <p:nvSpPr>
            <p:cNvPr id="9"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grpSp>
        <p:nvGrpSpPr>
          <p:cNvPr id="13" name="组合 12"/>
          <p:cNvGrpSpPr/>
          <p:nvPr/>
        </p:nvGrpSpPr>
        <p:grpSpPr>
          <a:xfrm>
            <a:off x="633047" y="5170846"/>
            <a:ext cx="10947182" cy="1553900"/>
            <a:chOff x="3347687" y="5142035"/>
            <a:chExt cx="4577755" cy="1175216"/>
          </a:xfrm>
        </p:grpSpPr>
        <p:sp>
          <p:nvSpPr>
            <p:cNvPr id="15" name="矩形标注 14"/>
            <p:cNvSpPr/>
            <p:nvPr/>
          </p:nvSpPr>
          <p:spPr>
            <a:xfrm>
              <a:off x="3391873" y="5276202"/>
              <a:ext cx="4533569" cy="1041049"/>
            </a:xfrm>
            <a:prstGeom prst="wedgeRectCallout">
              <a:avLst>
                <a:gd name="adj1" fmla="val -17790"/>
                <a:gd name="adj2" fmla="val 36484"/>
              </a:avLst>
            </a:prstGeom>
            <a:gradFill>
              <a:gsLst>
                <a:gs pos="2000">
                  <a:srgbClr val="0A6CD1"/>
                </a:gs>
                <a:gs pos="100000">
                  <a:srgbClr val="1AAEC7"/>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标注 15"/>
            <p:cNvSpPr/>
            <p:nvPr/>
          </p:nvSpPr>
          <p:spPr>
            <a:xfrm>
              <a:off x="3347687" y="5142035"/>
              <a:ext cx="4533569" cy="1041048"/>
            </a:xfrm>
            <a:prstGeom prst="wedgeRectCallout">
              <a:avLst>
                <a:gd name="adj1" fmla="val -34075"/>
                <a:gd name="adj2" fmla="val -66911"/>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738714" y="5170846"/>
            <a:ext cx="10562836"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构成该系统的软件代码多达数十万行，而且深度整合硬件设计，就算全部开源，都很难找到能接手的公司。所以这套系统只能从正向设计，基本不能通过逆向工程抄袭。曾专注音频领域的国内</a:t>
            </a:r>
            <a:r>
              <a:rPr lang="en-US" altLang="zh-CN" dirty="0">
                <a:latin typeface="微软雅黑" panose="020B0503020204020204" pitchFamily="34" charset="-122"/>
                <a:ea typeface="微软雅黑" panose="020B0503020204020204" pitchFamily="34" charset="-122"/>
              </a:rPr>
              <a:t>ARM</a:t>
            </a:r>
            <a:r>
              <a:rPr lang="zh-CN" altLang="en-US" dirty="0">
                <a:latin typeface="微软雅黑" panose="020B0503020204020204" pitchFamily="34" charset="-122"/>
                <a:ea typeface="微软雅黑" panose="020B0503020204020204" pitchFamily="34" charset="-122"/>
              </a:rPr>
              <a:t>芯片开发商之一瑞芯微已经放弃音频方面的开发了，普通开发公司没有这个水平的也只能望而却步。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9"/>
          <p:cNvSpPr txBox="1">
            <a:spLocks noChangeArrowheads="1"/>
          </p:cNvSpPr>
          <p:nvPr/>
        </p:nvSpPr>
        <p:spPr bwMode="auto">
          <a:xfrm>
            <a:off x="501332" y="429392"/>
            <a:ext cx="10800217" cy="830997"/>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sym typeface="+mn-ea"/>
              </a:rPr>
              <a:t>技术壁垒</a:t>
            </a:r>
            <a:r>
              <a:rPr lang="en-US" altLang="zh-CN" sz="4800" b="1" dirty="0">
                <a:solidFill>
                  <a:srgbClr val="262626"/>
                </a:solidFill>
                <a:latin typeface="微软雅黑" panose="020B0503020204020204" pitchFamily="34" charset="-122"/>
                <a:sym typeface="+mn-ea"/>
              </a:rPr>
              <a:t>— </a:t>
            </a:r>
            <a:r>
              <a:rPr lang="zh-CN" altLang="en-US" sz="4800" b="1" dirty="0">
                <a:solidFill>
                  <a:srgbClr val="262626"/>
                </a:solidFill>
                <a:latin typeface="微软雅黑" panose="020B0503020204020204" pitchFamily="34" charset="-122"/>
                <a:sym typeface="+mn-ea"/>
              </a:rPr>
              <a:t>专利保护</a:t>
            </a:r>
            <a:r>
              <a:rPr lang="en-US" altLang="zh-CN" sz="4800" b="1" dirty="0">
                <a:solidFill>
                  <a:srgbClr val="262626"/>
                </a:solidFill>
                <a:latin typeface="微软雅黑" panose="020B0503020204020204" pitchFamily="34" charset="-122"/>
                <a:sym typeface="+mn-ea"/>
              </a:rPr>
              <a:t>+</a:t>
            </a:r>
            <a:r>
              <a:rPr lang="zh-CN" altLang="en-US" sz="4800" b="1" dirty="0">
                <a:solidFill>
                  <a:srgbClr val="262626"/>
                </a:solidFill>
                <a:latin typeface="微软雅黑" panose="020B0503020204020204" pitchFamily="34" charset="-122"/>
                <a:sym typeface="+mn-ea"/>
              </a:rPr>
              <a:t>专用算法</a:t>
            </a:r>
            <a:endParaRPr lang="zh-CN" altLang="en-US" sz="4800" b="1" dirty="0">
              <a:solidFill>
                <a:srgbClr val="262626"/>
              </a:solidFill>
              <a:latin typeface="微软雅黑" panose="020B0503020204020204" pitchFamily="34" charset="-122"/>
            </a:endParaRPr>
          </a:p>
        </p:txBody>
      </p:sp>
      <p:grpSp>
        <p:nvGrpSpPr>
          <p:cNvPr id="8" name="Group 12"/>
          <p:cNvGrpSpPr/>
          <p:nvPr/>
        </p:nvGrpSpPr>
        <p:grpSpPr>
          <a:xfrm rot="18900000">
            <a:off x="-266174" y="444096"/>
            <a:ext cx="661676" cy="573408"/>
            <a:chOff x="8603400" y="1907109"/>
            <a:chExt cx="2341824" cy="2029423"/>
          </a:xfrm>
        </p:grpSpPr>
        <p:sp>
          <p:nvSpPr>
            <p:cNvPr id="9"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
        <p:nvSpPr>
          <p:cNvPr id="3" name="文本框 2"/>
          <p:cNvSpPr txBox="1"/>
          <p:nvPr/>
        </p:nvSpPr>
        <p:spPr>
          <a:xfrm>
            <a:off x="1072116" y="1557014"/>
            <a:ext cx="9291084" cy="4124206"/>
          </a:xfrm>
          <a:prstGeom prst="rect">
            <a:avLst/>
          </a:prstGeom>
          <a:noFill/>
        </p:spPr>
        <p:txBody>
          <a:bodyPr wrap="square">
            <a:spAutoFit/>
          </a:bodyPr>
          <a:lstStyle/>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合理的产品定意，可以让产品高度集成多个模块，包含了</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MCU</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FPGA(</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软件定义硬件），</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DSP</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数字信号处理，高速数据传输和输出调制，因此每部分都是高度软件定义的硬件</a:t>
            </a:r>
            <a:r>
              <a:rPr lang="zh-CN" altLang="en-US" sz="1800" kern="100" dirty="0">
                <a:effectLst/>
                <a:latin typeface="Calibri" panose="020F0502020204030204" pitchFamily="34" charset="0"/>
                <a:ea typeface="宋体" panose="02010600030101010101" pitchFamily="2" charset="-122"/>
                <a:cs typeface="宋体" panose="02010600030101010101" pitchFamily="2" charset="-122"/>
              </a:rPr>
              <a:t>；</a:t>
            </a:r>
            <a:endParaRPr lang="en-US" altLang="zh-CN" sz="1800" kern="100" dirty="0">
              <a:effectLst/>
              <a:latin typeface="Calibri" panose="020F0502020204030204" pitchFamily="34" charset="0"/>
              <a:ea typeface="宋体" panose="02010600030101010101" pitchFamily="2" charset="-122"/>
              <a:cs typeface="宋体" panose="02010600030101010101" pitchFamily="2" charset="-122"/>
            </a:endParaRPr>
          </a:p>
          <a:p>
            <a:pPr lvl="0" algn="just"/>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经过大数据训练的软件算法，直接驱动精确执行的硬件以达到设计目标</a:t>
            </a:r>
            <a:r>
              <a:rPr lang="zh-CN" altLang="en-US" sz="1800" kern="100" dirty="0">
                <a:effectLst/>
                <a:latin typeface="Calibri" panose="020F0502020204030204" pitchFamily="34" charset="0"/>
                <a:ea typeface="宋体" panose="02010600030101010101" pitchFamily="2" charset="-122"/>
                <a:cs typeface="宋体" panose="02010600030101010101" pitchFamily="2" charset="-122"/>
              </a:rPr>
              <a:t>；</a:t>
            </a:r>
            <a:endParaRPr lang="en-US" altLang="zh-CN" sz="1800" kern="100" dirty="0">
              <a:effectLst/>
              <a:latin typeface="Calibri" panose="020F0502020204030204" pitchFamily="34" charset="0"/>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重新定意架构可以摆脱原有架构的束缚，做出更加优质的设计</a:t>
            </a:r>
            <a:r>
              <a:rPr lang="zh-CN" altLang="en-US" sz="1800" kern="100" dirty="0">
                <a:effectLst/>
                <a:latin typeface="Calibri" panose="020F0502020204030204" pitchFamily="34" charset="0"/>
                <a:ea typeface="宋体" panose="02010600030101010101" pitchFamily="2" charset="-122"/>
                <a:cs typeface="宋体" panose="02010600030101010101" pitchFamily="2" charset="-122"/>
              </a:rPr>
              <a:t>；</a:t>
            </a:r>
            <a:endParaRPr lang="en-US" altLang="zh-CN" sz="1800" kern="100" dirty="0">
              <a:effectLst/>
              <a:latin typeface="Calibri" panose="020F0502020204030204" pitchFamily="34" charset="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拥有多项专利保护；</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深度整合</a:t>
            </a:r>
            <a:r>
              <a:rPr lang="zh-CN" altLang="en-US" sz="1800" kern="100" dirty="0">
                <a:effectLst/>
                <a:latin typeface="Calibri" panose="020F0502020204030204" pitchFamily="34" charset="0"/>
                <a:ea typeface="宋体" panose="02010600030101010101" pitchFamily="2" charset="-122"/>
                <a:cs typeface="宋体" panose="02010600030101010101" pitchFamily="2" charset="-122"/>
              </a:rPr>
              <a:t>后</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硬件和</a:t>
            </a:r>
            <a:r>
              <a:rPr lang="zh-CN" altLang="zh-CN" kern="100" dirty="0">
                <a:latin typeface="Calibri" panose="020F0502020204030204" pitchFamily="34" charset="0"/>
                <a:ea typeface="宋体" panose="02010600030101010101" pitchFamily="2" charset="-122"/>
                <a:cs typeface="宋体" panose="02010600030101010101" pitchFamily="2" charset="-122"/>
              </a:rPr>
              <a:t>软件，节省很多的沟通成本，</a:t>
            </a:r>
            <a:r>
              <a:rPr lang="zh-CN" altLang="en-US" kern="100" dirty="0">
                <a:latin typeface="Calibri" panose="020F0502020204030204" pitchFamily="34" charset="0"/>
                <a:ea typeface="宋体" panose="02010600030101010101" pitchFamily="2" charset="-122"/>
                <a:cs typeface="宋体" panose="02010600030101010101" pitchFamily="2" charset="-122"/>
              </a:rPr>
              <a:t>已</a:t>
            </a:r>
            <a:r>
              <a:rPr lang="zh-CN" altLang="zh-CN" kern="100" dirty="0">
                <a:latin typeface="Calibri" panose="020F0502020204030204" pitchFamily="34" charset="0"/>
                <a:ea typeface="宋体" panose="02010600030101010101" pitchFamily="2" charset="-122"/>
                <a:cs typeface="宋体" panose="02010600030101010101" pitchFamily="2" charset="-122"/>
              </a:rPr>
              <a:t>达到快速开发的目标</a:t>
            </a:r>
            <a:r>
              <a:rPr lang="zh-CN" altLang="en-US" kern="100" dirty="0">
                <a:latin typeface="Calibri" panose="020F0502020204030204" pitchFamily="34" charset="0"/>
                <a:ea typeface="宋体" panose="02010600030101010101" pitchFamily="2" charset="-122"/>
                <a:cs typeface="宋体" panose="02010600030101010101" pitchFamily="2" charset="-122"/>
              </a:rPr>
              <a:t>，</a:t>
            </a:r>
            <a:r>
              <a:rPr lang="zh-CN" altLang="en-US" sz="1800" kern="100" dirty="0">
                <a:effectLst/>
                <a:latin typeface="Calibri" panose="020F0502020204030204" pitchFamily="34" charset="0"/>
                <a:ea typeface="宋体" panose="02010600030101010101" pitchFamily="2" charset="-122"/>
                <a:cs typeface="宋体" panose="02010600030101010101" pitchFamily="2" charset="-122"/>
              </a:rPr>
              <a:t>任何抄袭者都需要花费大量时间和费用重新整合；</a:t>
            </a:r>
            <a:endParaRPr lang="en-US" altLang="zh-CN" sz="1800" kern="100" dirty="0">
              <a:effectLst/>
              <a:latin typeface="Calibri" panose="020F0502020204030204" pitchFamily="34" charset="0"/>
              <a:ea typeface="宋体" panose="02010600030101010101" pitchFamily="2" charset="-122"/>
              <a:cs typeface="宋体" panose="02010600030101010101" pitchFamily="2" charset="-122"/>
            </a:endParaRPr>
          </a:p>
          <a:p>
            <a:pPr marL="342900" indent="-342900" algn="just">
              <a:buFont typeface="Wingdings" panose="05000000000000000000" pitchFamily="2" charset="2"/>
              <a:buChar char=""/>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zh-CN" altLang="zh-CN"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我们软件算法基于自身硬件设计，同时</a:t>
            </a:r>
            <a:r>
              <a:rPr lang="zh-CN" altLang="en-US"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我们的专用</a:t>
            </a:r>
            <a:r>
              <a:rPr lang="zh-CN" altLang="zh-CN"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软件的</a:t>
            </a:r>
            <a:r>
              <a:rPr lang="zh-CN" altLang="en-US"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独有</a:t>
            </a:r>
            <a:r>
              <a:rPr lang="zh-CN" altLang="zh-CN"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算法是根据大数据</a:t>
            </a:r>
            <a:r>
              <a:rPr lang="zh-CN" altLang="en-US"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长时间</a:t>
            </a:r>
            <a:r>
              <a:rPr lang="zh-CN" altLang="zh-CN"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训练</a:t>
            </a:r>
            <a:r>
              <a:rPr lang="zh-CN" altLang="en-US"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而成</a:t>
            </a:r>
            <a:r>
              <a:rPr lang="zh-CN" altLang="zh-CN"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的，因此抄袭的成本很高且无法抄袭到</a:t>
            </a:r>
            <a:r>
              <a:rPr lang="zh-CN" altLang="en-US"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完全</a:t>
            </a:r>
            <a:r>
              <a:rPr lang="zh-CN" altLang="zh-CN" sz="1800" b="1" kern="10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一样。</a:t>
            </a:r>
            <a:endParaRPr lang="zh-CN" altLang="zh-CN" sz="18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革命性的产品（技术验认机）</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pic>
        <p:nvPicPr>
          <p:cNvPr id="13" name="图片 12" descr="家用音响"/>
          <p:cNvPicPr>
            <a:picLocks noChangeAspect="1"/>
          </p:cNvPicPr>
          <p:nvPr/>
        </p:nvPicPr>
        <p:blipFill>
          <a:blip r:embed="rId2"/>
          <a:stretch>
            <a:fillRect/>
          </a:stretch>
        </p:blipFill>
        <p:spPr>
          <a:xfrm>
            <a:off x="1764292" y="1538873"/>
            <a:ext cx="8663416" cy="49039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screen"/>
          <a:stretch>
            <a:fillRect/>
          </a:stretch>
        </p:blipFill>
        <p:spPr>
          <a:xfrm rot="20824197">
            <a:off x="10559848" y="394096"/>
            <a:ext cx="1886057" cy="1748971"/>
          </a:xfrm>
          <a:prstGeom prst="rect">
            <a:avLst/>
          </a:prstGeom>
        </p:spPr>
      </p:pic>
      <p:graphicFrame>
        <p:nvGraphicFramePr>
          <p:cNvPr id="20" name="表格 19"/>
          <p:cNvGraphicFramePr>
            <a:graphicFrameLocks noGrp="1"/>
          </p:cNvGraphicFramePr>
          <p:nvPr>
            <p:custDataLst>
              <p:tags r:id="rId2"/>
            </p:custDataLst>
          </p:nvPr>
        </p:nvGraphicFramePr>
        <p:xfrm>
          <a:off x="649990" y="1871005"/>
          <a:ext cx="10688569" cy="4642336"/>
        </p:xfrm>
        <a:graphic>
          <a:graphicData uri="http://schemas.openxmlformats.org/drawingml/2006/table">
            <a:tbl>
              <a:tblPr>
                <a:effectLst>
                  <a:outerShdw blurRad="50800" dist="38100" dir="2700000" algn="tl" rotWithShape="0">
                    <a:prstClr val="black">
                      <a:alpha val="40000"/>
                    </a:prstClr>
                  </a:outerShdw>
                </a:effectLst>
                <a:tableStyleId>{8EC20E35-A176-4012-BC5E-935CFFF8708E}</a:tableStyleId>
              </a:tblPr>
              <a:tblGrid>
                <a:gridCol w="3838535"/>
                <a:gridCol w="1638752"/>
                <a:gridCol w="1690342"/>
                <a:gridCol w="1937807"/>
                <a:gridCol w="1583133"/>
              </a:tblGrid>
              <a:tr h="643244">
                <a:tc>
                  <a:txBody>
                    <a:bodyPr/>
                    <a:lstStyle/>
                    <a:p>
                      <a:pPr algn="ctr">
                        <a:spcAft>
                          <a:spcPts val="0"/>
                        </a:spcAft>
                      </a:pPr>
                      <a:r>
                        <a:rPr lang="zh-CN" altLang="en-US" sz="1800" b="1" kern="100" dirty="0">
                          <a:solidFill>
                            <a:schemeClr val="bg1"/>
                          </a:solidFill>
                          <a:latin typeface="+mj-ea"/>
                          <a:ea typeface="+mj-ea"/>
                          <a:cs typeface="Times New Roman" panose="02020603050405020304"/>
                        </a:rPr>
                        <a:t>产品名称</a:t>
                      </a:r>
                      <a:endParaRPr lang="en-US" sz="1800" b="1" kern="100" dirty="0">
                        <a:solidFill>
                          <a:schemeClr val="bg1"/>
                        </a:solidFill>
                        <a:latin typeface="+mj-ea"/>
                        <a:ea typeface="+mj-ea"/>
                        <a:cs typeface="Times New Roman" panose="02020603050405020304"/>
                      </a:endParaRPr>
                    </a:p>
                  </a:txBody>
                  <a:tcPr marL="68580" marR="68580" marT="0" marB="0" anchor="ct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spcAft>
                          <a:spcPts val="0"/>
                        </a:spcAft>
                      </a:pPr>
                      <a:r>
                        <a:rPr lang="en-US" altLang="zh-CN" sz="1800" b="1" kern="100" dirty="0">
                          <a:solidFill>
                            <a:schemeClr val="bg1"/>
                          </a:solidFill>
                          <a:latin typeface="+mj-ea"/>
                          <a:ea typeface="+mj-ea"/>
                        </a:rPr>
                        <a:t>Market Price (USD)</a:t>
                      </a:r>
                      <a:endParaRPr lang="en-US" altLang="zh-CN" sz="1800" b="1" kern="100" dirty="0">
                        <a:solidFill>
                          <a:schemeClr val="bg1"/>
                        </a:solidFill>
                        <a:latin typeface="+mj-ea"/>
                        <a:ea typeface="+mj-ea"/>
                        <a:cs typeface="Times New Roman" panose="02020603050405020304"/>
                      </a:endParaRPr>
                    </a:p>
                  </a:txBody>
                  <a:tcPr marL="68580" marR="68580" marT="0" marB="0" anchor="ct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spcAft>
                          <a:spcPts val="0"/>
                        </a:spcAft>
                      </a:pPr>
                      <a:r>
                        <a:rPr lang="zh-CN" altLang="en-US" sz="1800" b="1" kern="100" dirty="0">
                          <a:solidFill>
                            <a:schemeClr val="bg1"/>
                          </a:solidFill>
                          <a:latin typeface="+mj-ea"/>
                          <a:ea typeface="+mj-ea"/>
                        </a:rPr>
                        <a:t>噪音（</a:t>
                      </a:r>
                      <a:r>
                        <a:rPr lang="en-US" sz="1800" b="1" kern="100" dirty="0">
                          <a:solidFill>
                            <a:schemeClr val="bg1"/>
                          </a:solidFill>
                          <a:latin typeface="+mj-ea"/>
                          <a:ea typeface="+mj-ea"/>
                        </a:rPr>
                        <a:t>dB</a:t>
                      </a:r>
                      <a:r>
                        <a:rPr lang="zh-CN" altLang="en-US" sz="1800" b="1" kern="100" dirty="0">
                          <a:solidFill>
                            <a:schemeClr val="bg1"/>
                          </a:solidFill>
                          <a:latin typeface="+mj-ea"/>
                          <a:ea typeface="+mj-ea"/>
                        </a:rPr>
                        <a:t>）</a:t>
                      </a:r>
                      <a:endParaRPr lang="zh-CN" sz="1800" b="1" kern="100" dirty="0">
                        <a:solidFill>
                          <a:schemeClr val="bg1"/>
                        </a:solidFill>
                        <a:latin typeface="+mj-ea"/>
                        <a:ea typeface="+mj-ea"/>
                        <a:cs typeface="Times New Roman" panose="02020603050405020304"/>
                      </a:endParaRPr>
                    </a:p>
                  </a:txBody>
                  <a:tcPr marL="68580" marR="68580" marT="0" marB="0" anchor="ct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spcAft>
                          <a:spcPts val="0"/>
                        </a:spcAft>
                      </a:pPr>
                      <a:r>
                        <a:rPr lang="zh-CN" altLang="en-US" sz="1800" b="1" kern="100" dirty="0">
                          <a:solidFill>
                            <a:schemeClr val="bg1"/>
                          </a:solidFill>
                          <a:latin typeface="+mj-ea"/>
                          <a:ea typeface="+mj-ea"/>
                        </a:rPr>
                        <a:t>动态范围（</a:t>
                      </a:r>
                      <a:r>
                        <a:rPr lang="en-US" sz="1800" b="1" kern="100" dirty="0">
                          <a:solidFill>
                            <a:schemeClr val="bg1"/>
                          </a:solidFill>
                          <a:latin typeface="+mj-ea"/>
                          <a:ea typeface="+mj-ea"/>
                        </a:rPr>
                        <a:t>dB</a:t>
                      </a:r>
                      <a:r>
                        <a:rPr lang="zh-CN" altLang="en-US" sz="1800" b="1" kern="100" dirty="0">
                          <a:solidFill>
                            <a:schemeClr val="bg1"/>
                          </a:solidFill>
                          <a:latin typeface="+mj-ea"/>
                          <a:ea typeface="+mj-ea"/>
                        </a:rPr>
                        <a:t>）</a:t>
                      </a:r>
                      <a:endParaRPr lang="zh-CN" sz="1800" b="1" kern="100" dirty="0">
                        <a:solidFill>
                          <a:schemeClr val="bg1"/>
                        </a:solidFill>
                        <a:latin typeface="+mj-ea"/>
                        <a:ea typeface="+mj-ea"/>
                        <a:cs typeface="Times New Roman" panose="02020603050405020304"/>
                      </a:endParaRPr>
                    </a:p>
                  </a:txBody>
                  <a:tcPr marL="68580" marR="68580" marT="0" marB="0" anchor="ct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spcAft>
                          <a:spcPts val="0"/>
                        </a:spcAft>
                      </a:pPr>
                      <a:r>
                        <a:rPr lang="zh-CN" altLang="en-US" sz="1800" b="1" kern="100" dirty="0">
                          <a:solidFill>
                            <a:schemeClr val="bg1"/>
                          </a:solidFill>
                          <a:latin typeface="+mj-ea"/>
                          <a:ea typeface="+mj-ea"/>
                        </a:rPr>
                        <a:t>失真（</a:t>
                      </a:r>
                      <a:r>
                        <a:rPr lang="en-US" altLang="zh-CN" sz="1800" b="1" kern="100" dirty="0">
                          <a:solidFill>
                            <a:schemeClr val="bg1"/>
                          </a:solidFill>
                          <a:latin typeface="+mj-ea"/>
                          <a:ea typeface="+mj-ea"/>
                        </a:rPr>
                        <a:t>%</a:t>
                      </a:r>
                      <a:r>
                        <a:rPr lang="zh-CN" altLang="en-US" sz="1800" b="1" kern="100" dirty="0">
                          <a:solidFill>
                            <a:schemeClr val="bg1"/>
                          </a:solidFill>
                          <a:latin typeface="+mj-ea"/>
                          <a:ea typeface="+mj-ea"/>
                        </a:rPr>
                        <a:t>）</a:t>
                      </a:r>
                      <a:endParaRPr lang="en-US" altLang="zh-CN" sz="1800" b="1" kern="100" dirty="0">
                        <a:solidFill>
                          <a:schemeClr val="bg1"/>
                        </a:solidFill>
                        <a:latin typeface="+mj-ea"/>
                        <a:ea typeface="+mj-ea"/>
                        <a:cs typeface="Times New Roman" panose="02020603050405020304"/>
                      </a:endParaRPr>
                    </a:p>
                  </a:txBody>
                  <a:tcPr marL="68580" marR="68580" marT="0" marB="0" anchor="ctr">
                    <a:lnB w="12700" cap="flat" cmpd="sng" algn="ctr">
                      <a:solidFill>
                        <a:schemeClr val="bg1"/>
                      </a:solidFill>
                      <a:prstDash val="solid"/>
                      <a:round/>
                      <a:headEnd type="none" w="med" len="med"/>
                      <a:tailEnd type="none" w="med" len="med"/>
                    </a:lnB>
                    <a:solidFill>
                      <a:schemeClr val="tx1">
                        <a:lumMod val="50000"/>
                        <a:lumOff val="50000"/>
                      </a:schemeClr>
                    </a:solidFill>
                  </a:tcPr>
                </a:tc>
              </a:tr>
              <a:tr h="432553">
                <a:tc>
                  <a:txBody>
                    <a:bodyPr/>
                    <a:lstStyle/>
                    <a:p>
                      <a:pPr algn="ctr">
                        <a:spcAft>
                          <a:spcPts val="0"/>
                        </a:spcAft>
                      </a:pPr>
                      <a:r>
                        <a:rPr lang="en-US" sz="1800" kern="100" dirty="0">
                          <a:latin typeface="+mj-ea"/>
                          <a:ea typeface="+mj-ea"/>
                        </a:rPr>
                        <a:t>NAKAMICHI CD7000</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800" kern="100" dirty="0">
                          <a:latin typeface="+mj-ea"/>
                          <a:ea typeface="+mj-ea"/>
                        </a:rPr>
                        <a:t>&gt;850</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800" kern="100" dirty="0">
                          <a:latin typeface="+mj-ea"/>
                          <a:ea typeface="+mj-ea"/>
                        </a:rPr>
                        <a:t>-105</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800" kern="100" dirty="0">
                          <a:latin typeface="+mj-ea"/>
                          <a:ea typeface="+mj-ea"/>
                        </a:rPr>
                        <a:t>97</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800" kern="100" dirty="0">
                          <a:latin typeface="+mj-ea"/>
                          <a:ea typeface="+mj-ea"/>
                        </a:rPr>
                        <a:t>0.003</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31063">
                <a:tc>
                  <a:txBody>
                    <a:bodyPr/>
                    <a:lstStyle/>
                    <a:p>
                      <a:pPr algn="ctr">
                        <a:spcAft>
                          <a:spcPts val="0"/>
                        </a:spcAft>
                      </a:pPr>
                      <a:r>
                        <a:rPr lang="en-US" sz="1800" kern="100" dirty="0">
                          <a:latin typeface="+mj-ea"/>
                          <a:ea typeface="+mj-ea"/>
                        </a:rPr>
                        <a:t>Clarion VX790</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800" kern="100" dirty="0">
                          <a:latin typeface="+mj-ea"/>
                          <a:ea typeface="+mj-ea"/>
                        </a:rPr>
                        <a:t>&gt;850</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800" kern="100" dirty="0">
                          <a:latin typeface="+mj-ea"/>
                          <a:ea typeface="+mj-ea"/>
                        </a:rPr>
                        <a:t>-100</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800" kern="100" dirty="0">
                          <a:latin typeface="+mj-ea"/>
                          <a:ea typeface="+mj-ea"/>
                        </a:rPr>
                        <a:t>97</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800" kern="100" dirty="0">
                          <a:latin typeface="+mj-ea"/>
                          <a:ea typeface="+mj-ea"/>
                        </a:rPr>
                        <a:t>0.006</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431806">
                <a:tc>
                  <a:txBody>
                    <a:bodyPr/>
                    <a:lstStyle/>
                    <a:p>
                      <a:pPr algn="ctr">
                        <a:spcAft>
                          <a:spcPts val="0"/>
                        </a:spcAft>
                      </a:pPr>
                      <a:r>
                        <a:rPr lang="en-US" sz="1800" kern="100" dirty="0">
                          <a:latin typeface="+mj-ea"/>
                          <a:ea typeface="+mj-ea"/>
                        </a:rPr>
                        <a:t>Pioneer DEX P99RS</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800" kern="100" dirty="0">
                          <a:latin typeface="+mj-ea"/>
                          <a:ea typeface="+mj-ea"/>
                        </a:rPr>
                        <a:t>1100</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800" kern="100" dirty="0">
                          <a:latin typeface="+mj-ea"/>
                          <a:ea typeface="+mj-ea"/>
                        </a:rPr>
                        <a:t>-115</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800" kern="100" dirty="0">
                          <a:latin typeface="+mj-ea"/>
                          <a:ea typeface="+mj-ea"/>
                        </a:rPr>
                        <a:t>97</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pPr>
                      <a:r>
                        <a:rPr lang="en-US" sz="1800" kern="100" dirty="0">
                          <a:latin typeface="+mj-ea"/>
                          <a:ea typeface="+mj-ea"/>
                        </a:rPr>
                        <a:t>0.003</a:t>
                      </a:r>
                      <a:endParaRPr lang="zh-CN" sz="1800" kern="100" dirty="0">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31806">
                <a:tc>
                  <a:txBody>
                    <a:bodyPr/>
                    <a:lstStyle/>
                    <a:p>
                      <a:pPr algn="ctr">
                        <a:spcAft>
                          <a:spcPts val="0"/>
                        </a:spcAft>
                        <a:buNone/>
                      </a:pPr>
                      <a:r>
                        <a:rPr lang="zh-CN" altLang="en-US" sz="1800" kern="100" dirty="0">
                          <a:latin typeface="+mj-ea"/>
                          <a:ea typeface="+mj-ea"/>
                        </a:rPr>
                        <a:t>歌航</a:t>
                      </a:r>
                      <a:r>
                        <a:rPr lang="en-US" altLang="zh-CN" sz="1800" kern="100" dirty="0">
                          <a:latin typeface="+mj-ea"/>
                          <a:ea typeface="+mj-ea"/>
                        </a:rPr>
                        <a:t>G3</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2000</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-110</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105</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0.002</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431806">
                <a:tc>
                  <a:txBody>
                    <a:bodyPr/>
                    <a:lstStyle/>
                    <a:p>
                      <a:pPr algn="ctr">
                        <a:spcAft>
                          <a:spcPts val="0"/>
                        </a:spcAft>
                        <a:buNone/>
                      </a:pPr>
                      <a:r>
                        <a:rPr lang="zh-CN" altLang="en-US" sz="1800" kern="100" dirty="0">
                          <a:latin typeface="+mj-ea"/>
                          <a:ea typeface="+mj-ea"/>
                        </a:rPr>
                        <a:t>银耀</a:t>
                      </a:r>
                      <a:r>
                        <a:rPr lang="zh-CN" altLang="en-US" sz="1800" kern="100" dirty="0">
                          <a:latin typeface="+mj-ea"/>
                          <a:ea typeface="+mj-ea"/>
                          <a:sym typeface="+mn-ea"/>
                        </a:rPr>
                        <a:t>DS3-LE</a:t>
                      </a:r>
                      <a:endParaRPr lang="zh-CN" altLang="en-US"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buNone/>
                      </a:pPr>
                      <a:r>
                        <a:rPr lang="en-US" altLang="zh-CN" sz="1800" kern="100" dirty="0">
                          <a:latin typeface="+mj-ea"/>
                          <a:ea typeface="+mj-ea"/>
                        </a:rPr>
                        <a:t>2000</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buNone/>
                      </a:pPr>
                      <a:r>
                        <a:rPr lang="en-US" altLang="zh-CN" sz="1800" kern="100" dirty="0">
                          <a:latin typeface="+mj-ea"/>
                          <a:ea typeface="+mj-ea"/>
                        </a:rPr>
                        <a:t>-105</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buNone/>
                      </a:pPr>
                      <a:r>
                        <a:rPr lang="en-US" altLang="zh-CN" sz="1800" kern="100" dirty="0">
                          <a:latin typeface="+mj-ea"/>
                          <a:ea typeface="+mj-ea"/>
                        </a:rPr>
                        <a:t>105</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buNone/>
                      </a:pPr>
                      <a:r>
                        <a:rPr lang="en-US" altLang="zh-CN" sz="1800" kern="100" dirty="0">
                          <a:latin typeface="+mj-ea"/>
                          <a:ea typeface="+mj-ea"/>
                        </a:rPr>
                        <a:t>0.003</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31806">
                <a:tc>
                  <a:txBody>
                    <a:bodyPr/>
                    <a:lstStyle/>
                    <a:p>
                      <a:pPr algn="ctr">
                        <a:spcAft>
                          <a:spcPts val="0"/>
                        </a:spcAft>
                        <a:buNone/>
                      </a:pPr>
                      <a:r>
                        <a:rPr lang="en-US" altLang="zh-CN" sz="1800" kern="100" dirty="0">
                          <a:latin typeface="+mj-ea"/>
                          <a:ea typeface="+mj-ea"/>
                        </a:rPr>
                        <a:t>Pioneer AVH-4200NEX</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600</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-100</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95</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0.05</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431806">
                <a:tc>
                  <a:txBody>
                    <a:bodyPr/>
                    <a:lstStyle/>
                    <a:p>
                      <a:pPr algn="ctr">
                        <a:spcAft>
                          <a:spcPts val="0"/>
                        </a:spcAft>
                        <a:buNone/>
                      </a:pPr>
                      <a:r>
                        <a:rPr lang="en-US" altLang="zh-CN" sz="1800" kern="100" dirty="0">
                          <a:latin typeface="+mj-ea"/>
                          <a:ea typeface="+mj-ea"/>
                        </a:rPr>
                        <a:t>Kenwood excelon DMX905S</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buNone/>
                      </a:pPr>
                      <a:r>
                        <a:rPr lang="en-US" altLang="zh-CN" sz="1800" kern="100" dirty="0">
                          <a:latin typeface="+mj-ea"/>
                          <a:ea typeface="+mj-ea"/>
                        </a:rPr>
                        <a:t>600</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buNone/>
                      </a:pPr>
                      <a:r>
                        <a:rPr lang="en-US" altLang="zh-CN" sz="1800" kern="100" dirty="0">
                          <a:latin typeface="+mj-ea"/>
                          <a:ea typeface="+mj-ea"/>
                        </a:rPr>
                        <a:t>-107</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buNone/>
                      </a:pPr>
                      <a:r>
                        <a:rPr lang="en-US" altLang="zh-CN" sz="1800" kern="100" dirty="0">
                          <a:latin typeface="+mj-ea"/>
                          <a:ea typeface="+mj-ea"/>
                        </a:rPr>
                        <a:t>103</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spcAft>
                          <a:spcPts val="0"/>
                        </a:spcAft>
                        <a:buNone/>
                      </a:pPr>
                      <a:r>
                        <a:rPr lang="en-US" altLang="zh-CN" sz="1800" kern="100" dirty="0">
                          <a:latin typeface="+mj-ea"/>
                          <a:ea typeface="+mj-ea"/>
                        </a:rPr>
                        <a:t>0.02</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31063">
                <a:tc>
                  <a:txBody>
                    <a:bodyPr/>
                    <a:lstStyle/>
                    <a:p>
                      <a:pPr algn="ctr">
                        <a:spcAft>
                          <a:spcPts val="0"/>
                        </a:spcAft>
                        <a:buNone/>
                      </a:pPr>
                      <a:r>
                        <a:rPr lang="en-US" altLang="zh-CN" sz="1800" kern="100" dirty="0">
                          <a:latin typeface="+mj-ea"/>
                          <a:ea typeface="+mj-ea"/>
                        </a:rPr>
                        <a:t>Alpine Halo9 iLX-F309</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900</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-110</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108</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spcAft>
                          <a:spcPts val="0"/>
                        </a:spcAft>
                        <a:buNone/>
                      </a:pPr>
                      <a:r>
                        <a:rPr lang="en-US" altLang="zh-CN" sz="1800" kern="100" dirty="0">
                          <a:latin typeface="+mj-ea"/>
                          <a:ea typeface="+mj-ea"/>
                        </a:rPr>
                        <a:t>0.01</a:t>
                      </a:r>
                      <a:endParaRPr lang="en-US" altLang="zh-CN" sz="1800" kern="100" dirty="0">
                        <a:solidFill>
                          <a:schemeClr val="tx1"/>
                        </a:solidFill>
                        <a:latin typeface="+mj-ea"/>
                        <a:ea typeface="+mj-ea"/>
                        <a:cs typeface="Times New Roman" panose="02020603050405020304"/>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545383">
                <a:tc>
                  <a:txBody>
                    <a:bodyPr/>
                    <a:lstStyle/>
                    <a:p>
                      <a:pPr algn="ctr">
                        <a:spcAft>
                          <a:spcPts val="0"/>
                        </a:spcAft>
                      </a:pPr>
                      <a:r>
                        <a:rPr lang="en-US" altLang="zh-CN" sz="2400" kern="100" dirty="0">
                          <a:solidFill>
                            <a:schemeClr val="bg1"/>
                          </a:solidFill>
                          <a:latin typeface="+mj-ea"/>
                          <a:ea typeface="+mj-ea"/>
                        </a:rPr>
                        <a:t>YottaMusic analog</a:t>
                      </a:r>
                      <a:endParaRPr lang="en-US" altLang="zh-CN" sz="2400" kern="100" dirty="0">
                        <a:solidFill>
                          <a:schemeClr val="bg1"/>
                        </a:solidFill>
                        <a:latin typeface="+mj-ea"/>
                        <a:ea typeface="+mj-ea"/>
                        <a:cs typeface="Times New Roman" panose="02020603050405020304"/>
                      </a:endParaRPr>
                    </a:p>
                  </a:txBody>
                  <a:tcPr marL="68580" marR="68580" marT="0" marB="0" anchor="ctr">
                    <a:lnT w="12700" cap="flat" cmpd="sng" algn="ctr">
                      <a:solidFill>
                        <a:schemeClr val="bg1"/>
                      </a:solidFill>
                      <a:prstDash val="solid"/>
                      <a:round/>
                      <a:headEnd type="none" w="med" len="med"/>
                      <a:tailEnd type="none" w="med" len="med"/>
                    </a:lnT>
                    <a:gradFill>
                      <a:gsLst>
                        <a:gs pos="11000">
                          <a:srgbClr val="0A6CD1"/>
                        </a:gs>
                        <a:gs pos="100000">
                          <a:srgbClr val="1AAEC7"/>
                        </a:gs>
                      </a:gsLst>
                      <a:lin ang="2700000" scaled="1"/>
                    </a:gradFill>
                  </a:tcPr>
                </a:tc>
                <a:tc>
                  <a:txBody>
                    <a:bodyPr/>
                    <a:lstStyle/>
                    <a:p>
                      <a:pPr algn="ctr">
                        <a:spcAft>
                          <a:spcPts val="0"/>
                        </a:spcAft>
                      </a:pPr>
                      <a:r>
                        <a:rPr lang="en-US" sz="2400" kern="100" dirty="0">
                          <a:solidFill>
                            <a:schemeClr val="bg1"/>
                          </a:solidFill>
                          <a:latin typeface="+mj-ea"/>
                          <a:ea typeface="+mj-ea"/>
                        </a:rPr>
                        <a:t>400</a:t>
                      </a:r>
                      <a:endParaRPr lang="zh-CN" sz="2400" kern="100" dirty="0">
                        <a:solidFill>
                          <a:schemeClr val="bg1"/>
                        </a:solidFill>
                        <a:latin typeface="+mj-ea"/>
                        <a:ea typeface="+mj-ea"/>
                        <a:cs typeface="Times New Roman" panose="02020603050405020304"/>
                      </a:endParaRPr>
                    </a:p>
                  </a:txBody>
                  <a:tcPr marL="68580" marR="68580" marT="0" marB="0" anchor="ctr">
                    <a:lnT w="12700" cap="flat" cmpd="sng" algn="ctr">
                      <a:solidFill>
                        <a:schemeClr val="bg1"/>
                      </a:solidFill>
                      <a:prstDash val="solid"/>
                      <a:round/>
                      <a:headEnd type="none" w="med" len="med"/>
                      <a:tailEnd type="none" w="med" len="med"/>
                    </a:lnT>
                    <a:gradFill>
                      <a:gsLst>
                        <a:gs pos="11000">
                          <a:srgbClr val="0A6CD1"/>
                        </a:gs>
                        <a:gs pos="100000">
                          <a:srgbClr val="1AAEC7"/>
                        </a:gs>
                      </a:gsLst>
                      <a:lin ang="2700000" scaled="1"/>
                    </a:gradFill>
                  </a:tcPr>
                </a:tc>
                <a:tc>
                  <a:txBody>
                    <a:bodyPr/>
                    <a:lstStyle/>
                    <a:p>
                      <a:pPr algn="ctr">
                        <a:spcAft>
                          <a:spcPts val="0"/>
                        </a:spcAft>
                      </a:pPr>
                      <a:r>
                        <a:rPr lang="en-US" sz="2400" kern="100" dirty="0">
                          <a:solidFill>
                            <a:schemeClr val="bg1"/>
                          </a:solidFill>
                          <a:latin typeface="+mj-ea"/>
                          <a:ea typeface="+mj-ea"/>
                        </a:rPr>
                        <a:t>-120</a:t>
                      </a:r>
                      <a:endParaRPr lang="zh-CN" sz="2400" kern="100" dirty="0">
                        <a:solidFill>
                          <a:schemeClr val="bg1"/>
                        </a:solidFill>
                        <a:latin typeface="+mj-ea"/>
                        <a:ea typeface="+mj-ea"/>
                        <a:cs typeface="Times New Roman" panose="02020603050405020304"/>
                      </a:endParaRPr>
                    </a:p>
                  </a:txBody>
                  <a:tcPr marL="68580" marR="68580" marT="0" marB="0" anchor="ctr">
                    <a:lnT w="12700" cap="flat" cmpd="sng" algn="ctr">
                      <a:solidFill>
                        <a:schemeClr val="bg1"/>
                      </a:solidFill>
                      <a:prstDash val="solid"/>
                      <a:round/>
                      <a:headEnd type="none" w="med" len="med"/>
                      <a:tailEnd type="none" w="med" len="med"/>
                    </a:lnT>
                    <a:gradFill>
                      <a:gsLst>
                        <a:gs pos="11000">
                          <a:srgbClr val="0A6CD1"/>
                        </a:gs>
                        <a:gs pos="100000">
                          <a:srgbClr val="1AAEC7"/>
                        </a:gs>
                      </a:gsLst>
                      <a:lin ang="2700000" scaled="1"/>
                    </a:gradFill>
                  </a:tcPr>
                </a:tc>
                <a:tc>
                  <a:txBody>
                    <a:bodyPr/>
                    <a:lstStyle/>
                    <a:p>
                      <a:pPr algn="ctr">
                        <a:spcAft>
                          <a:spcPts val="0"/>
                        </a:spcAft>
                      </a:pPr>
                      <a:r>
                        <a:rPr lang="en-US" sz="2400" kern="100" dirty="0">
                          <a:solidFill>
                            <a:schemeClr val="bg1"/>
                          </a:solidFill>
                          <a:latin typeface="+mj-ea"/>
                          <a:ea typeface="+mj-ea"/>
                        </a:rPr>
                        <a:t>114.7</a:t>
                      </a:r>
                      <a:endParaRPr lang="zh-CN" sz="2400" kern="100" dirty="0">
                        <a:solidFill>
                          <a:schemeClr val="bg1"/>
                        </a:solidFill>
                        <a:latin typeface="+mj-ea"/>
                        <a:ea typeface="+mj-ea"/>
                        <a:cs typeface="Times New Roman" panose="02020603050405020304"/>
                      </a:endParaRPr>
                    </a:p>
                  </a:txBody>
                  <a:tcPr marL="68580" marR="68580" marT="0" marB="0" anchor="ctr">
                    <a:lnT w="12700" cap="flat" cmpd="sng" algn="ctr">
                      <a:solidFill>
                        <a:schemeClr val="bg1"/>
                      </a:solidFill>
                      <a:prstDash val="solid"/>
                      <a:round/>
                      <a:headEnd type="none" w="med" len="med"/>
                      <a:tailEnd type="none" w="med" len="med"/>
                    </a:lnT>
                    <a:gradFill>
                      <a:gsLst>
                        <a:gs pos="11000">
                          <a:srgbClr val="0A6CD1"/>
                        </a:gs>
                        <a:gs pos="100000">
                          <a:srgbClr val="1AAEC7"/>
                        </a:gs>
                      </a:gsLst>
                      <a:lin ang="2700000" scaled="1"/>
                    </a:gradFill>
                  </a:tcPr>
                </a:tc>
                <a:tc>
                  <a:txBody>
                    <a:bodyPr/>
                    <a:lstStyle/>
                    <a:p>
                      <a:pPr algn="ctr">
                        <a:spcAft>
                          <a:spcPts val="0"/>
                        </a:spcAft>
                      </a:pPr>
                      <a:r>
                        <a:rPr lang="en-US" sz="2400" kern="100" dirty="0">
                          <a:solidFill>
                            <a:schemeClr val="bg1"/>
                          </a:solidFill>
                          <a:latin typeface="+mj-ea"/>
                          <a:ea typeface="+mj-ea"/>
                        </a:rPr>
                        <a:t>0.0006</a:t>
                      </a:r>
                      <a:endParaRPr lang="zh-CN" sz="2400" kern="100" dirty="0">
                        <a:solidFill>
                          <a:schemeClr val="bg1"/>
                        </a:solidFill>
                        <a:latin typeface="+mj-ea"/>
                        <a:ea typeface="+mj-ea"/>
                        <a:cs typeface="Times New Roman" panose="02020603050405020304"/>
                      </a:endParaRPr>
                    </a:p>
                  </a:txBody>
                  <a:tcPr marL="68580" marR="68580" marT="0" marB="0" anchor="ctr">
                    <a:lnT w="12700" cap="flat" cmpd="sng" algn="ctr">
                      <a:solidFill>
                        <a:schemeClr val="bg1"/>
                      </a:solidFill>
                      <a:prstDash val="solid"/>
                      <a:round/>
                      <a:headEnd type="none" w="med" len="med"/>
                      <a:tailEnd type="none" w="med" len="med"/>
                    </a:lnT>
                    <a:gradFill>
                      <a:gsLst>
                        <a:gs pos="11000">
                          <a:srgbClr val="0A6CD1"/>
                        </a:gs>
                        <a:gs pos="100000">
                          <a:srgbClr val="1AAEC7"/>
                        </a:gs>
                      </a:gsLst>
                      <a:lin ang="2700000" scaled="1"/>
                    </a:gradFill>
                  </a:tcPr>
                </a:tc>
              </a:tr>
            </a:tbl>
          </a:graphicData>
        </a:graphic>
      </p:graphicFrame>
      <p:sp>
        <p:nvSpPr>
          <p:cNvPr id="32" name="TextBox 31"/>
          <p:cNvSpPr txBox="1"/>
          <p:nvPr/>
        </p:nvSpPr>
        <p:spPr>
          <a:xfrm>
            <a:off x="654409" y="1268583"/>
            <a:ext cx="6295030" cy="461665"/>
          </a:xfrm>
          <a:prstGeom prst="rect">
            <a:avLst/>
          </a:prstGeom>
          <a:solidFill>
            <a:schemeClr val="bg1">
              <a:lumMod val="85000"/>
            </a:schemeClr>
          </a:solidFill>
        </p:spPr>
        <p:txBody>
          <a:bodyPr wrap="square" rtlCol="0">
            <a:spAutoFit/>
          </a:bodyPr>
          <a:lstStyle/>
          <a:p>
            <a:pPr algn="dist"/>
            <a:r>
              <a:rPr lang="zh-CN" altLang="en-US" sz="2400" dirty="0">
                <a:latin typeface="微软雅黑" panose="020B0503020204020204" pitchFamily="34" charset="-122"/>
                <a:ea typeface="微软雅黑" panose="020B0503020204020204" pitchFamily="34" charset="-122"/>
              </a:rPr>
              <a:t>对比国外比较有名的车载系统的参数：</a:t>
            </a:r>
            <a:endParaRPr lang="zh-CN" altLang="en-US" sz="2400" dirty="0">
              <a:latin typeface="微软雅黑" panose="020B0503020204020204" pitchFamily="34" charset="-122"/>
              <a:ea typeface="微软雅黑" panose="020B0503020204020204" pitchFamily="34" charset="-122"/>
            </a:endParaRPr>
          </a:p>
        </p:txBody>
      </p:sp>
      <p:sp>
        <p:nvSpPr>
          <p:cNvPr id="9" name="文本框 69"/>
          <p:cNvSpPr txBox="1">
            <a:spLocks noChangeArrowheads="1"/>
          </p:cNvSpPr>
          <p:nvPr/>
        </p:nvSpPr>
        <p:spPr bwMode="auto">
          <a:xfrm>
            <a:off x="501650" y="429260"/>
            <a:ext cx="9315450" cy="830997"/>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与传统模拟系统参数对比（一）</a:t>
            </a:r>
            <a:endParaRPr lang="zh-CN" altLang="en-US" sz="4800" b="1" dirty="0">
              <a:solidFill>
                <a:srgbClr val="262626"/>
              </a:solidFill>
              <a:latin typeface="微软雅黑" panose="020B0503020204020204" pitchFamily="34" charset="-122"/>
            </a:endParaRPr>
          </a:p>
        </p:txBody>
      </p:sp>
      <p:grpSp>
        <p:nvGrpSpPr>
          <p:cNvPr id="11" name="Group 12"/>
          <p:cNvGrpSpPr/>
          <p:nvPr/>
        </p:nvGrpSpPr>
        <p:grpSpPr>
          <a:xfrm rot="18900000">
            <a:off x="-266174" y="444096"/>
            <a:ext cx="661676" cy="573408"/>
            <a:chOff x="8603400" y="1907109"/>
            <a:chExt cx="2341824" cy="2029423"/>
          </a:xfrm>
        </p:grpSpPr>
        <p:sp>
          <p:nvSpPr>
            <p:cNvPr id="12"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3"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4"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screen"/>
          <a:stretch>
            <a:fillRect/>
          </a:stretch>
        </p:blipFill>
        <p:spPr>
          <a:xfrm rot="20824197">
            <a:off x="10559848" y="394096"/>
            <a:ext cx="1886057" cy="1748971"/>
          </a:xfrm>
          <a:prstGeom prst="rect">
            <a:avLst/>
          </a:prstGeom>
        </p:spPr>
      </p:pic>
      <p:pic>
        <p:nvPicPr>
          <p:cNvPr id="6145" name="Picture 1" descr="D:\360安全浏览器下载\QQ图片20180313004302.png"/>
          <p:cNvPicPr>
            <a:picLocks noChangeAspect="1" noChangeArrowheads="1"/>
          </p:cNvPicPr>
          <p:nvPr/>
        </p:nvPicPr>
        <p:blipFill>
          <a:blip r:embed="rId2" cstate="print"/>
          <a:srcRect/>
          <a:stretch>
            <a:fillRect/>
          </a:stretch>
        </p:blipFill>
        <p:spPr bwMode="auto">
          <a:xfrm>
            <a:off x="6372613" y="4121150"/>
            <a:ext cx="5467350" cy="2530475"/>
          </a:xfrm>
          <a:prstGeom prst="rect">
            <a:avLst/>
          </a:prstGeom>
          <a:noFill/>
        </p:spPr>
      </p:pic>
      <p:grpSp>
        <p:nvGrpSpPr>
          <p:cNvPr id="5" name="组合 4"/>
          <p:cNvGrpSpPr/>
          <p:nvPr/>
        </p:nvGrpSpPr>
        <p:grpSpPr>
          <a:xfrm>
            <a:off x="1585928" y="4854732"/>
            <a:ext cx="4642426" cy="1476184"/>
            <a:chOff x="3238830" y="5066645"/>
            <a:chExt cx="4642426" cy="1116440"/>
          </a:xfrm>
        </p:grpSpPr>
        <p:sp>
          <p:nvSpPr>
            <p:cNvPr id="4" name="矩形标注 3"/>
            <p:cNvSpPr/>
            <p:nvPr/>
          </p:nvSpPr>
          <p:spPr>
            <a:xfrm>
              <a:off x="3238830" y="5066645"/>
              <a:ext cx="4533569" cy="1041049"/>
            </a:xfrm>
            <a:prstGeom prst="wedgeRectCallout">
              <a:avLst>
                <a:gd name="adj1" fmla="val -17790"/>
                <a:gd name="adj2" fmla="val 36484"/>
              </a:avLst>
            </a:prstGeom>
            <a:gradFill>
              <a:gsLst>
                <a:gs pos="2000">
                  <a:srgbClr val="0A6CD1"/>
                </a:gs>
                <a:gs pos="100000">
                  <a:srgbClr val="1AAEC7"/>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标注 18"/>
            <p:cNvSpPr/>
            <p:nvPr/>
          </p:nvSpPr>
          <p:spPr>
            <a:xfrm>
              <a:off x="3347687" y="5142036"/>
              <a:ext cx="4533569" cy="1041049"/>
            </a:xfrm>
            <a:prstGeom prst="wedgeRectCallout">
              <a:avLst>
                <a:gd name="adj1" fmla="val 55844"/>
                <a:gd name="adj2" fmla="val -44379"/>
              </a:avLst>
            </a:prstGeom>
            <a:solidFill>
              <a:schemeClr val="bg1"/>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1857563" y="5636528"/>
            <a:ext cx="4238417" cy="369332"/>
          </a:xfrm>
          <a:prstGeom prst="rect">
            <a:avLst/>
          </a:prstGeom>
          <a:noFill/>
        </p:spPr>
        <p:txBody>
          <a:bodyPr wrap="square" rtlCol="0">
            <a:spAutoFit/>
          </a:bodyPr>
          <a:lstStyle/>
          <a:p>
            <a:pPr algn="ctr"/>
            <a:r>
              <a:rPr lang="zh-CN" altLang="en-US" dirty="0">
                <a:latin typeface="+mn-ea"/>
              </a:rPr>
              <a:t>在录音棚环境下对比，</a:t>
            </a:r>
            <a:r>
              <a:rPr lang="zh-CN" altLang="en-US" b="1" dirty="0">
                <a:latin typeface="+mn-ea"/>
              </a:rPr>
              <a:t>听感略胜一筹</a:t>
            </a:r>
            <a:endParaRPr lang="zh-CN" altLang="en-US" b="1" dirty="0">
              <a:latin typeface="+mn-ea"/>
            </a:endParaRPr>
          </a:p>
        </p:txBody>
      </p:sp>
      <p:sp>
        <p:nvSpPr>
          <p:cNvPr id="28" name="TextBox 27"/>
          <p:cNvSpPr txBox="1"/>
          <p:nvPr/>
        </p:nvSpPr>
        <p:spPr>
          <a:xfrm>
            <a:off x="786515" y="4032732"/>
            <a:ext cx="9808597" cy="400110"/>
          </a:xfrm>
          <a:prstGeom prst="rect">
            <a:avLst/>
          </a:prstGeom>
          <a:noFill/>
        </p:spPr>
        <p:txBody>
          <a:bodyPr wrap="square" rtlCol="0">
            <a:spAutoFit/>
          </a:bodyPr>
          <a:lstStyle/>
          <a:p>
            <a:r>
              <a:rPr lang="zh-CN" altLang="en-US" sz="2000" dirty="0">
                <a:latin typeface="+mn-ea"/>
              </a:rPr>
              <a:t>      </a:t>
            </a:r>
            <a:endParaRPr lang="zh-CN" altLang="en-US" sz="2000" dirty="0">
              <a:latin typeface="+mn-ea"/>
            </a:endParaRPr>
          </a:p>
        </p:txBody>
      </p:sp>
      <p:graphicFrame>
        <p:nvGraphicFramePr>
          <p:cNvPr id="10" name="表格 9"/>
          <p:cNvGraphicFramePr>
            <a:graphicFrameLocks noGrp="1"/>
          </p:cNvGraphicFramePr>
          <p:nvPr>
            <p:custDataLst>
              <p:tags r:id="rId3"/>
            </p:custDataLst>
          </p:nvPr>
        </p:nvGraphicFramePr>
        <p:xfrm>
          <a:off x="605949" y="1344202"/>
          <a:ext cx="11257280" cy="3088640"/>
        </p:xfrm>
        <a:graphic>
          <a:graphicData uri="http://schemas.openxmlformats.org/drawingml/2006/table">
            <a:tbl>
              <a:tblPr firstRow="1" bandRow="1">
                <a:effectLst>
                  <a:outerShdw blurRad="50800" dist="38100" dir="2700000" algn="tl" rotWithShape="0">
                    <a:prstClr val="black">
                      <a:alpha val="40000"/>
                    </a:prstClr>
                  </a:outerShdw>
                </a:effectLst>
                <a:tableStyleId>{8EC20E35-A176-4012-BC5E-935CFFF8708E}</a:tableStyleId>
              </a:tblPr>
              <a:tblGrid>
                <a:gridCol w="2814320"/>
                <a:gridCol w="2814320"/>
                <a:gridCol w="2814320"/>
                <a:gridCol w="2814320"/>
              </a:tblGrid>
              <a:tr h="406400">
                <a:tc>
                  <a:txBody>
                    <a:bodyPr/>
                    <a:lstStyle/>
                    <a:p>
                      <a:pPr marL="0" algn="ctr" defTabSz="914400" rtl="0" eaLnBrk="1" latinLnBrk="0" hangingPunct="1">
                        <a:spcAft>
                          <a:spcPts val="0"/>
                        </a:spcAft>
                      </a:pPr>
                      <a:r>
                        <a:rPr lang="en-US" altLang="zh-CN" sz="1800" b="1" kern="100" dirty="0">
                          <a:solidFill>
                            <a:schemeClr val="bg1"/>
                          </a:solidFill>
                          <a:latin typeface="+mj-ea"/>
                          <a:ea typeface="+mj-ea"/>
                          <a:cs typeface="+mn-cs"/>
                        </a:rPr>
                        <a:t>Spec</a:t>
                      </a:r>
                      <a:endParaRPr lang="en-US" altLang="zh-CN" sz="1800" b="1" kern="100" dirty="0">
                        <a:solidFill>
                          <a:schemeClr val="bg1"/>
                        </a:solidFill>
                        <a:latin typeface="+mj-ea"/>
                        <a:ea typeface="+mj-ea"/>
                        <a:cs typeface="+mn-cs"/>
                      </a:endParaRPr>
                    </a:p>
                  </a:txBody>
                  <a:tcPr anchor="ctr">
                    <a:lnT w="2857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pPr marL="0" algn="ctr" defTabSz="914400" rtl="0" eaLnBrk="1" latinLnBrk="0" hangingPunct="1">
                        <a:spcAft>
                          <a:spcPts val="0"/>
                        </a:spcAft>
                      </a:pPr>
                      <a:r>
                        <a:rPr lang="en-US" altLang="zh-CN" sz="1800" b="1" kern="100" dirty="0">
                          <a:solidFill>
                            <a:schemeClr val="bg1"/>
                          </a:solidFill>
                          <a:latin typeface="+mj-ea"/>
                          <a:ea typeface="+mj-ea"/>
                          <a:cs typeface="+mn-cs"/>
                        </a:rPr>
                        <a:t>dCS Scarlatti </a:t>
                      </a:r>
                      <a:endParaRPr lang="zh-CN" altLang="en-US" sz="1800" b="1" kern="100" dirty="0">
                        <a:solidFill>
                          <a:schemeClr val="bg1"/>
                        </a:solidFill>
                        <a:latin typeface="+mj-ea"/>
                        <a:ea typeface="+mj-ea"/>
                        <a:cs typeface="+mn-cs"/>
                      </a:endParaRPr>
                    </a:p>
                  </a:txBody>
                  <a:tcPr anchor="ctr">
                    <a:lnT w="28575"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rgbClr val="7F7F7F"/>
                    </a:solidFill>
                  </a:tcPr>
                </a:tc>
                <a:tc>
                  <a:txBody>
                    <a:bodyPr/>
                    <a:lstStyle/>
                    <a:p>
                      <a:pPr marL="0" algn="ctr" defTabSz="914400" rtl="0" eaLnBrk="1" latinLnBrk="0" hangingPunct="1">
                        <a:spcAft>
                          <a:spcPts val="0"/>
                        </a:spcAft>
                        <a:buNone/>
                      </a:pPr>
                      <a:r>
                        <a:rPr lang="en-US" altLang="zh-CN" sz="1800" b="1" kern="100" dirty="0">
                          <a:solidFill>
                            <a:schemeClr val="bg1"/>
                          </a:solidFill>
                          <a:latin typeface="+mj-ea"/>
                          <a:ea typeface="+mj-ea"/>
                          <a:cs typeface="+mn-cs"/>
                        </a:rPr>
                        <a:t>Nagra CDC</a:t>
                      </a:r>
                      <a:endParaRPr lang="en-US" altLang="zh-CN" sz="1800" b="1" kern="100" dirty="0">
                        <a:solidFill>
                          <a:schemeClr val="bg1"/>
                        </a:solidFill>
                        <a:latin typeface="+mj-ea"/>
                        <a:ea typeface="+mj-ea"/>
                        <a:cs typeface="+mn-cs"/>
                      </a:endParaRPr>
                    </a:p>
                  </a:txBody>
                  <a:tcPr anchor="ctr">
                    <a:lnT w="2857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7F7F7F"/>
                    </a:solidFill>
                  </a:tcPr>
                </a:tc>
                <a:tc>
                  <a:txBody>
                    <a:bodyPr/>
                    <a:lstStyle/>
                    <a:p>
                      <a:pPr marL="0" algn="ctr" defTabSz="914400" rtl="0" eaLnBrk="1" latinLnBrk="0" hangingPunct="1">
                        <a:spcAft>
                          <a:spcPts val="0"/>
                        </a:spcAft>
                      </a:pPr>
                      <a:r>
                        <a:rPr lang="en-US" altLang="zh-CN" sz="1800" b="1" kern="100" dirty="0">
                          <a:solidFill>
                            <a:schemeClr val="bg1"/>
                          </a:solidFill>
                          <a:latin typeface="+mj-ea"/>
                          <a:ea typeface="+mj-ea"/>
                          <a:cs typeface="+mn-cs"/>
                        </a:rPr>
                        <a:t>Our solution</a:t>
                      </a:r>
                      <a:endParaRPr lang="en-US" altLang="zh-CN" sz="1800" b="1" kern="100" dirty="0">
                        <a:solidFill>
                          <a:schemeClr val="bg1"/>
                        </a:solidFill>
                        <a:latin typeface="+mj-ea"/>
                        <a:ea typeface="+mj-ea"/>
                        <a:cs typeface="+mn-cs"/>
                      </a:endParaRPr>
                    </a:p>
                  </a:txBody>
                  <a:tcPr anchor="ctr">
                    <a:lnT w="28575" cap="flat" cmpd="sng" algn="ctr">
                      <a:solidFill>
                        <a:schemeClr val="tx1"/>
                      </a:solidFill>
                      <a:prstDash val="solid"/>
                      <a:round/>
                      <a:headEnd type="none" w="med" len="med"/>
                      <a:tailEnd type="none" w="med" len="med"/>
                    </a:lnT>
                    <a:lnB w="25400" cmpd="sng">
                      <a:noFill/>
                    </a:lnB>
                    <a:solidFill>
                      <a:srgbClr val="7F7F7F"/>
                    </a:solidFill>
                  </a:tcPr>
                </a:tc>
              </a:tr>
              <a:tr h="365760">
                <a:tc>
                  <a:txBody>
                    <a:bodyPr/>
                    <a:lstStyle/>
                    <a:p>
                      <a:pPr algn="ctr">
                        <a:buNone/>
                      </a:pPr>
                      <a:r>
                        <a:rPr lang="zh-CN" altLang="en-US" dirty="0"/>
                        <a:t>价格</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buNone/>
                      </a:pPr>
                      <a:r>
                        <a:rPr lang="en-US" altLang="zh-CN" dirty="0"/>
                        <a:t>5</a:t>
                      </a:r>
                      <a:r>
                        <a:rPr lang="zh-CN" altLang="en-US" dirty="0"/>
                        <a:t>万美金</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uNone/>
                      </a:pPr>
                      <a:r>
                        <a:rPr lang="en-US" altLang="zh-CN" dirty="0"/>
                        <a:t>8</a:t>
                      </a:r>
                      <a:r>
                        <a:rPr lang="zh-CN" altLang="en-US" dirty="0"/>
                        <a:t>万人民币</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buNone/>
                      </a:pPr>
                      <a:r>
                        <a:rPr lang="en-US" altLang="zh-CN" dirty="0">
                          <a:solidFill>
                            <a:schemeClr val="bg1"/>
                          </a:solidFill>
                        </a:rPr>
                        <a:t>---</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a:noFill/>
                    </a:lnR>
                    <a:lnT w="25400" cmpd="sng">
                      <a:noFill/>
                    </a:lnT>
                    <a:lnB>
                      <a:noFill/>
                    </a:lnB>
                    <a:lnTlToBr w="12700" cmpd="sng">
                      <a:noFill/>
                      <a:prstDash val="solid"/>
                    </a:lnTlToBr>
                    <a:lnBlToTr w="12700" cmpd="sng">
                      <a:noFill/>
                      <a:prstDash val="solid"/>
                    </a:lnBlToTr>
                    <a:gradFill>
                      <a:gsLst>
                        <a:gs pos="2000">
                          <a:srgbClr val="0A6CD1"/>
                        </a:gs>
                        <a:gs pos="100000">
                          <a:srgbClr val="1AAEC7"/>
                        </a:gs>
                      </a:gsLst>
                      <a:lin ang="2700000" scaled="1"/>
                    </a:gradFill>
                  </a:tcPr>
                </a:tc>
              </a:tr>
              <a:tr h="640080">
                <a:tc>
                  <a:txBody>
                    <a:bodyPr/>
                    <a:lstStyle/>
                    <a:p>
                      <a:pPr algn="ctr"/>
                      <a:r>
                        <a:rPr lang="en-US" altLang="zh-CN" dirty="0"/>
                        <a:t>Max rate</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dirty="0"/>
                        <a:t>PCM384kHz/24bit</a:t>
                      </a:r>
                      <a:endParaRPr lang="en-US" altLang="zh-CN" dirty="0"/>
                    </a:p>
                    <a:p>
                      <a:pPr algn="ctr"/>
                      <a:r>
                        <a:rPr lang="en-US" altLang="zh-CN" dirty="0"/>
                        <a:t>DSD128/1bit</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buNone/>
                      </a:pPr>
                      <a:r>
                        <a:rPr lang="en-US" altLang="zh-CN" dirty="0"/>
                        <a:t>CD only(44.1kHz)</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bg1"/>
                          </a:solidFill>
                        </a:rPr>
                        <a:t>PCM1536KHz/32bit</a:t>
                      </a:r>
                      <a:endParaRPr lang="en-US" altLang="zh-CN" dirty="0">
                        <a:solidFill>
                          <a:schemeClr val="bg1"/>
                        </a:solidFill>
                      </a:endParaRPr>
                    </a:p>
                    <a:p>
                      <a:pPr algn="ctr"/>
                      <a:r>
                        <a:rPr lang="en-US" altLang="zh-CN" dirty="0">
                          <a:solidFill>
                            <a:schemeClr val="bg1"/>
                          </a:solidFill>
                        </a:rPr>
                        <a:t>DSD1024/1bit</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T>
                      <a:noFill/>
                    </a:lnT>
                    <a:gradFill>
                      <a:gsLst>
                        <a:gs pos="2000">
                          <a:srgbClr val="0A6CD1"/>
                        </a:gs>
                        <a:gs pos="100000">
                          <a:srgbClr val="1AAEC7"/>
                        </a:gs>
                      </a:gsLst>
                      <a:lin ang="2700000" scaled="1"/>
                    </a:gradFill>
                  </a:tcPr>
                </a:tc>
              </a:tr>
              <a:tr h="365760">
                <a:tc>
                  <a:txBody>
                    <a:bodyPr/>
                    <a:lstStyle/>
                    <a:p>
                      <a:pPr algn="ctr"/>
                      <a:r>
                        <a:rPr lang="en-US" altLang="zh-CN" dirty="0"/>
                        <a:t>SNR</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dirty="0"/>
                        <a:t>-113dB@6V</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buNone/>
                      </a:pPr>
                      <a:r>
                        <a:rPr lang="en-US" altLang="zh-CN" dirty="0"/>
                        <a:t>-108dB@2V</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bg1"/>
                          </a:solidFill>
                        </a:rPr>
                        <a:t>-120dB@2V</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gradFill>
                      <a:gsLst>
                        <a:gs pos="2000">
                          <a:srgbClr val="0A6CD1"/>
                        </a:gs>
                        <a:gs pos="100000">
                          <a:srgbClr val="1AAEC7"/>
                        </a:gs>
                      </a:gsLst>
                      <a:lin ang="2700000" scaled="1"/>
                    </a:gradFill>
                  </a:tcPr>
                </a:tc>
              </a:tr>
              <a:tr h="365760">
                <a:tc>
                  <a:txBody>
                    <a:bodyPr/>
                    <a:lstStyle/>
                    <a:p>
                      <a:pPr algn="ctr"/>
                      <a:r>
                        <a:rPr lang="en-US" altLang="zh-CN" dirty="0"/>
                        <a:t>Output impedence</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dirty="0"/>
                        <a:t>3 Ohm</a:t>
                      </a:r>
                      <a:r>
                        <a:rPr lang="zh-CN" altLang="en-US" dirty="0"/>
                        <a:t>（</a:t>
                      </a:r>
                      <a:r>
                        <a:rPr lang="en-US" altLang="zh-CN" dirty="0"/>
                        <a:t>Excellent</a:t>
                      </a:r>
                      <a:r>
                        <a:rPr lang="zh-CN" altLang="en-US" dirty="0"/>
                        <a:t>）</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buNone/>
                      </a:pPr>
                      <a:r>
                        <a:rPr lang="en-US" altLang="zh-CN" dirty="0"/>
                        <a:t>600(poor)</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bg1"/>
                          </a:solidFill>
                        </a:rPr>
                        <a:t>0.5 Ohm</a:t>
                      </a:r>
                      <a:r>
                        <a:rPr lang="zh-CN" altLang="en-US" dirty="0">
                          <a:solidFill>
                            <a:schemeClr val="bg1"/>
                          </a:solidFill>
                        </a:rPr>
                        <a:t>（</a:t>
                      </a:r>
                      <a:r>
                        <a:rPr lang="en-US" altLang="zh-CN" dirty="0">
                          <a:solidFill>
                            <a:schemeClr val="bg1"/>
                          </a:solidFill>
                        </a:rPr>
                        <a:t>Outstanding)</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gradFill>
                      <a:gsLst>
                        <a:gs pos="2000">
                          <a:srgbClr val="0A6CD1"/>
                        </a:gs>
                        <a:gs pos="100000">
                          <a:srgbClr val="1AAEC7"/>
                        </a:gs>
                      </a:gsLst>
                      <a:lin ang="2700000" scaled="1"/>
                    </a:gradFill>
                  </a:tcPr>
                </a:tc>
              </a:tr>
              <a:tr h="365760">
                <a:tc>
                  <a:txBody>
                    <a:bodyPr/>
                    <a:lstStyle/>
                    <a:p>
                      <a:pPr algn="ctr"/>
                      <a:r>
                        <a:rPr lang="en-US" altLang="zh-CN" dirty="0"/>
                        <a:t>THD</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r>
                        <a:rPr lang="en-US" altLang="zh-CN" dirty="0"/>
                        <a:t>-100dB</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buNone/>
                      </a:pPr>
                      <a:r>
                        <a:rPr lang="en-US" altLang="zh-CN" dirty="0"/>
                        <a:t>-103dB</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bg1"/>
                          </a:solidFill>
                        </a:rPr>
                        <a:t>-114dB</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gradFill>
                      <a:gsLst>
                        <a:gs pos="2000">
                          <a:srgbClr val="0A6CD1"/>
                        </a:gs>
                        <a:gs pos="100000">
                          <a:srgbClr val="1AAEC7"/>
                        </a:gs>
                      </a:gsLst>
                      <a:lin ang="2700000" scaled="1"/>
                    </a:gradFill>
                  </a:tcPr>
                </a:tc>
              </a:tr>
              <a:tr h="579120">
                <a:tc>
                  <a:txBody>
                    <a:bodyPr/>
                    <a:lstStyle/>
                    <a:p>
                      <a:pPr algn="ctr"/>
                      <a:r>
                        <a:rPr lang="en-US" altLang="zh-CN" dirty="0"/>
                        <a:t>Conclusion</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bg1"/>
                          </a:solidFill>
                        </a:rPr>
                        <a:t>Better than Reference</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B w="28575" cap="flat" cmpd="sng" algn="ctr">
                      <a:solidFill>
                        <a:schemeClr val="tx1"/>
                      </a:solidFill>
                      <a:prstDash val="solid"/>
                      <a:round/>
                      <a:headEnd type="none" w="med" len="med"/>
                      <a:tailEnd type="none" w="med" len="med"/>
                    </a:lnB>
                    <a:gradFill>
                      <a:gsLst>
                        <a:gs pos="2000">
                          <a:srgbClr val="0A6CD1"/>
                        </a:gs>
                        <a:gs pos="100000">
                          <a:srgbClr val="1AAEC7"/>
                        </a:gs>
                      </a:gsLst>
                      <a:lin ang="2700000" scaled="1"/>
                    </a:gradFill>
                  </a:tcPr>
                </a:tc>
              </a:tr>
            </a:tbl>
          </a:graphicData>
        </a:graphic>
      </p:graphicFrame>
      <p:sp>
        <p:nvSpPr>
          <p:cNvPr id="11"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mn-ea"/>
              </a:rPr>
              <a:t>与传统模拟系统参数对比（二）</a:t>
            </a:r>
            <a:endParaRPr lang="zh-CN" altLang="en-US" sz="4800" b="1" dirty="0">
              <a:solidFill>
                <a:srgbClr val="262626"/>
              </a:solidFill>
              <a:latin typeface="+mn-ea"/>
            </a:endParaRPr>
          </a:p>
        </p:txBody>
      </p:sp>
      <p:grpSp>
        <p:nvGrpSpPr>
          <p:cNvPr id="13" name="Group 12"/>
          <p:cNvGrpSpPr/>
          <p:nvPr/>
        </p:nvGrpSpPr>
        <p:grpSpPr>
          <a:xfrm rot="18900000">
            <a:off x="-266174" y="444096"/>
            <a:ext cx="661676" cy="573408"/>
            <a:chOff x="8603400" y="1907109"/>
            <a:chExt cx="2341824" cy="2029423"/>
          </a:xfrm>
        </p:grpSpPr>
        <p:sp>
          <p:nvSpPr>
            <p:cNvPr id="14"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5"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6"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
        <p:nvSpPr>
          <p:cNvPr id="3" name="矩形 2"/>
          <p:cNvSpPr/>
          <p:nvPr/>
        </p:nvSpPr>
        <p:spPr>
          <a:xfrm>
            <a:off x="1653058" y="5238376"/>
            <a:ext cx="4647426" cy="369332"/>
          </a:xfrm>
          <a:prstGeom prst="rect">
            <a:avLst/>
          </a:prstGeom>
        </p:spPr>
        <p:txBody>
          <a:bodyPr wrap="none">
            <a:spAutoFit/>
          </a:bodyPr>
          <a:lstStyle/>
          <a:p>
            <a:pPr algn="ctr"/>
            <a:r>
              <a:rPr lang="zh-CN" altLang="en-US" dirty="0">
                <a:latin typeface="+mn-ea"/>
              </a:rPr>
              <a:t>我们系统对比</a:t>
            </a:r>
            <a:r>
              <a:rPr lang="en-US" altLang="zh-CN" dirty="0" err="1">
                <a:latin typeface="+mn-ea"/>
              </a:rPr>
              <a:t>dcs</a:t>
            </a:r>
            <a:r>
              <a:rPr lang="en-US" altLang="zh-CN" dirty="0">
                <a:latin typeface="+mn-ea"/>
              </a:rPr>
              <a:t> Scarlatti</a:t>
            </a:r>
            <a:r>
              <a:rPr lang="zh-CN" altLang="en-US" dirty="0">
                <a:latin typeface="+mn-ea"/>
              </a:rPr>
              <a:t>（</a:t>
            </a:r>
            <a:r>
              <a:rPr lang="en-US" altLang="zh-CN" dirty="0">
                <a:latin typeface="+mn-ea"/>
              </a:rPr>
              <a:t>5</a:t>
            </a:r>
            <a:r>
              <a:rPr lang="zh-CN" altLang="en-US" dirty="0">
                <a:latin typeface="+mn-ea"/>
              </a:rPr>
              <a:t>万美金一套）</a:t>
            </a:r>
            <a:endParaRPr lang="en-US" altLang="zh-CN" dirty="0">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1165225" y="1211580"/>
          <a:ext cx="3251200" cy="218630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图表 2"/>
          <p:cNvGraphicFramePr/>
          <p:nvPr/>
        </p:nvGraphicFramePr>
        <p:xfrm>
          <a:off x="4587240" y="1211580"/>
          <a:ext cx="3251835" cy="21869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nvGraphicFramePr>
        <p:xfrm>
          <a:off x="7838440" y="1211580"/>
          <a:ext cx="3422015" cy="21869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p:nvPr/>
        </p:nvGraphicFramePr>
        <p:xfrm>
          <a:off x="1165225" y="3786505"/>
          <a:ext cx="3251200" cy="20339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p:nvPr/>
        </p:nvGraphicFramePr>
        <p:xfrm>
          <a:off x="4587240" y="3786505"/>
          <a:ext cx="3251200" cy="203390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图表 6"/>
          <p:cNvGraphicFramePr/>
          <p:nvPr/>
        </p:nvGraphicFramePr>
        <p:xfrm>
          <a:off x="8009255" y="3786505"/>
          <a:ext cx="3251200" cy="2033905"/>
        </p:xfrm>
        <a:graphic>
          <a:graphicData uri="http://schemas.openxmlformats.org/drawingml/2006/chart">
            <c:chart xmlns:c="http://schemas.openxmlformats.org/drawingml/2006/chart" xmlns:r="http://schemas.openxmlformats.org/officeDocument/2006/relationships" r:id="rId6"/>
          </a:graphicData>
        </a:graphic>
      </p:graphicFrame>
      <p:sp>
        <p:nvSpPr>
          <p:cNvPr id="9" name="文本框 69"/>
          <p:cNvSpPr txBox="1">
            <a:spLocks noChangeArrowheads="1"/>
          </p:cNvSpPr>
          <p:nvPr/>
        </p:nvSpPr>
        <p:spPr bwMode="auto">
          <a:xfrm>
            <a:off x="857066" y="278793"/>
            <a:ext cx="10477867" cy="830997"/>
          </a:xfrm>
          <a:prstGeom prst="rect">
            <a:avLst/>
          </a:prstGeom>
          <a:noFill/>
          <a:ln w="9525">
            <a:noFill/>
            <a:miter lim="800000"/>
          </a:ln>
        </p:spPr>
        <p:txBody>
          <a:bodyPr wrap="square">
            <a:spAutoFit/>
          </a:bodyPr>
          <a:lstStyle/>
          <a:p>
            <a:r>
              <a:rPr lang="zh-CN" altLang="en-US" sz="4800" b="1" dirty="0">
                <a:solidFill>
                  <a:srgbClr val="262626"/>
                </a:solidFill>
                <a:latin typeface="+mn-ea"/>
              </a:rPr>
              <a:t>与传统模拟系统参数对比（三）</a:t>
            </a:r>
            <a:endParaRPr lang="zh-CN" altLang="en-US" sz="4800" b="1" dirty="0">
              <a:solidFill>
                <a:srgbClr val="262626"/>
              </a:solidFill>
              <a:latin typeface="+mn-ea"/>
            </a:endParaRPr>
          </a:p>
        </p:txBody>
      </p:sp>
      <p:grpSp>
        <p:nvGrpSpPr>
          <p:cNvPr id="10" name="Group 12"/>
          <p:cNvGrpSpPr/>
          <p:nvPr/>
        </p:nvGrpSpPr>
        <p:grpSpPr>
          <a:xfrm rot="18900000">
            <a:off x="-266174" y="444096"/>
            <a:ext cx="661676" cy="573408"/>
            <a:chOff x="8603400" y="1907109"/>
            <a:chExt cx="2341824" cy="2029423"/>
          </a:xfrm>
        </p:grpSpPr>
        <p:sp>
          <p:nvSpPr>
            <p:cNvPr id="11"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3"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1090361" y="541338"/>
            <a:ext cx="10080625" cy="5956300"/>
          </a:xfrm>
          <a:prstGeom prst="rect">
            <a:avLst/>
          </a:prstGeom>
          <a:solidFill>
            <a:schemeClr val="bg1"/>
          </a:solidFill>
          <a:ln>
            <a:solidFill>
              <a:schemeClr val="accent5">
                <a:lumMod val="20000"/>
                <a:lumOff val="80000"/>
              </a:schemeClr>
            </a:solidFill>
          </a:ln>
        </p:spPr>
        <p:txBody>
          <a:bodyPr vert="horz" wrap="square" lIns="91440" tIns="45720" rIns="91440" bIns="45720" numCol="1" rtlCol="0" anchor="t" anchorCtr="0" compatLnSpc="1"/>
          <a:lstStyle/>
          <a:p>
            <a:pPr algn="ctr" defTabSz="914400">
              <a:defRPr/>
            </a:pPr>
            <a:endParaRPr lang="zh-CN" altLang="en-US" sz="1865" dirty="0">
              <a:solidFill>
                <a:prstClr val="black"/>
              </a:solidFill>
              <a:latin typeface="Roboto" panose="02000000000000000000"/>
            </a:endParaRPr>
          </a:p>
        </p:txBody>
      </p:sp>
      <p:sp>
        <p:nvSpPr>
          <p:cNvPr id="57" name="Заголовок 56"/>
          <p:cNvSpPr>
            <a:spLocks noGrp="1"/>
          </p:cNvSpPr>
          <p:nvPr>
            <p:ph type="title"/>
          </p:nvPr>
        </p:nvSpPr>
        <p:spPr>
          <a:xfrm>
            <a:off x="6690606" y="-875187"/>
            <a:ext cx="5761039" cy="5588419"/>
          </a:xfrm>
        </p:spPr>
        <p:txBody>
          <a:bodyPr/>
          <a:lstStyle/>
          <a:p>
            <a:pPr>
              <a:lnSpc>
                <a:spcPct val="50000"/>
              </a:lnSpc>
            </a:pPr>
            <a:r>
              <a:rPr lang="zh-CN" altLang="en-US"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rPr>
              <a:t>优塔晟</a:t>
            </a:r>
            <a:br>
              <a:rPr lang="en-US" altLang="zh-CN"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br>
            <a:br>
              <a:rPr lang="en-US" altLang="zh-CN"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br>
            <a:r>
              <a:rPr lang="zh-CN" altLang="en-US"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t>商业前景及规划</a:t>
            </a:r>
            <a:endParaRPr lang="en-US" altLang="zh-CN"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endParaRPr>
          </a:p>
        </p:txBody>
      </p:sp>
      <p:cxnSp>
        <p:nvCxnSpPr>
          <p:cNvPr id="28" name="Прямая соединительная линия 46"/>
          <p:cNvCxnSpPr/>
          <p:nvPr/>
        </p:nvCxnSpPr>
        <p:spPr>
          <a:xfrm flipV="1">
            <a:off x="1306486" y="1119490"/>
            <a:ext cx="1457327" cy="1457327"/>
          </a:xfrm>
          <a:prstGeom prst="line">
            <a:avLst/>
          </a:prstGeom>
          <a:ln>
            <a:solidFill>
              <a:srgbClr val="97D1CC">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46"/>
          <p:cNvCxnSpPr/>
          <p:nvPr/>
        </p:nvCxnSpPr>
        <p:spPr>
          <a:xfrm flipV="1">
            <a:off x="9696449" y="5219154"/>
            <a:ext cx="994019" cy="1097511"/>
          </a:xfrm>
          <a:prstGeom prst="line">
            <a:avLst/>
          </a:prstGeom>
          <a:ln>
            <a:solidFill>
              <a:srgbClr val="97D1CC">
                <a:alpha val="50000"/>
              </a:srgbClr>
            </a:solidFill>
          </a:ln>
        </p:spPr>
        <p:style>
          <a:lnRef idx="1">
            <a:schemeClr val="accent1"/>
          </a:lnRef>
          <a:fillRef idx="0">
            <a:schemeClr val="accent1"/>
          </a:fillRef>
          <a:effectRef idx="0">
            <a:schemeClr val="accent1"/>
          </a:effectRef>
          <a:fontRef idx="minor">
            <a:schemeClr val="tx1"/>
          </a:fontRef>
        </p:style>
      </p:cxnSp>
      <p:pic>
        <p:nvPicPr>
          <p:cNvPr id="14" name="图片占位符 13" descr="VCG41sb10065595aj-006[1].jpg"/>
          <p:cNvPicPr>
            <a:picLocks noGrp="1" noChangeAspect="1"/>
          </p:cNvPicPr>
          <p:nvPr>
            <p:ph type="pic" sz="quarter" idx="4294967295"/>
          </p:nvPr>
        </p:nvPicPr>
        <p:blipFill>
          <a:blip r:embed="rId1"/>
          <a:srcRect l="10328" r="10328"/>
          <a:stretch>
            <a:fillRect/>
          </a:stretch>
        </p:blipFill>
        <p:spPr>
          <a:xfrm>
            <a:off x="1723697" y="2114777"/>
            <a:ext cx="4708855" cy="3623733"/>
          </a:xfrm>
          <a:custGeom>
            <a:avLst/>
            <a:gdLst>
              <a:gd name="connsiteX0" fmla="*/ 284480 w 1068292"/>
              <a:gd name="connsiteY0" fmla="*/ 126982 h 711692"/>
              <a:gd name="connsiteX1" fmla="*/ 183091 w 1068292"/>
              <a:gd name="connsiteY1" fmla="*/ 189982 h 711692"/>
              <a:gd name="connsiteX2" fmla="*/ 150607 w 1068292"/>
              <a:gd name="connsiteY2" fmla="*/ 356338 h 711692"/>
              <a:gd name="connsiteX3" fmla="*/ 183091 w 1068292"/>
              <a:gd name="connsiteY3" fmla="*/ 522695 h 711692"/>
              <a:gd name="connsiteX4" fmla="*/ 284480 w 1068292"/>
              <a:gd name="connsiteY4" fmla="*/ 585694 h 711692"/>
              <a:gd name="connsiteX5" fmla="*/ 385869 w 1068292"/>
              <a:gd name="connsiteY5" fmla="*/ 522695 h 711692"/>
              <a:gd name="connsiteX6" fmla="*/ 418353 w 1068292"/>
              <a:gd name="connsiteY6" fmla="*/ 356338 h 711692"/>
              <a:gd name="connsiteX7" fmla="*/ 385869 w 1068292"/>
              <a:gd name="connsiteY7" fmla="*/ 189982 h 711692"/>
              <a:gd name="connsiteX8" fmla="*/ 284480 w 1068292"/>
              <a:gd name="connsiteY8" fmla="*/ 126982 h 711692"/>
              <a:gd name="connsiteX9" fmla="*/ 614503 w 1068292"/>
              <a:gd name="connsiteY9" fmla="*/ 7875 h 711692"/>
              <a:gd name="connsiteX10" fmla="*/ 1035808 w 1068292"/>
              <a:gd name="connsiteY10" fmla="*/ 7875 h 711692"/>
              <a:gd name="connsiteX11" fmla="*/ 1035808 w 1068292"/>
              <a:gd name="connsiteY11" fmla="*/ 114186 h 711692"/>
              <a:gd name="connsiteX12" fmla="*/ 895045 w 1068292"/>
              <a:gd name="connsiteY12" fmla="*/ 274636 h 711692"/>
              <a:gd name="connsiteX13" fmla="*/ 1023011 w 1068292"/>
              <a:gd name="connsiteY13" fmla="*/ 344034 h 711692"/>
              <a:gd name="connsiteX14" fmla="*/ 1068292 w 1068292"/>
              <a:gd name="connsiteY14" fmla="*/ 472493 h 711692"/>
              <a:gd name="connsiteX15" fmla="*/ 994957 w 1068292"/>
              <a:gd name="connsiteY15" fmla="*/ 642295 h 711692"/>
              <a:gd name="connsiteX16" fmla="*/ 807437 w 1068292"/>
              <a:gd name="connsiteY16" fmla="*/ 703817 h 711692"/>
              <a:gd name="connsiteX17" fmla="*/ 576113 w 1068292"/>
              <a:gd name="connsiteY17" fmla="*/ 623099 h 711692"/>
              <a:gd name="connsiteX18" fmla="*/ 639112 w 1068292"/>
              <a:gd name="connsiteY18" fmla="*/ 501039 h 711692"/>
              <a:gd name="connsiteX19" fmla="*/ 813344 w 1068292"/>
              <a:gd name="connsiteY19" fmla="*/ 569944 h 711692"/>
              <a:gd name="connsiteX20" fmla="*/ 889631 w 1068292"/>
              <a:gd name="connsiteY20" fmla="*/ 547304 h 711692"/>
              <a:gd name="connsiteX21" fmla="*/ 919654 w 1068292"/>
              <a:gd name="connsiteY21" fmla="*/ 481844 h 711692"/>
              <a:gd name="connsiteX22" fmla="*/ 885202 w 1068292"/>
              <a:gd name="connsiteY22" fmla="*/ 413923 h 711692"/>
              <a:gd name="connsiteX23" fmla="*/ 789719 w 1068292"/>
              <a:gd name="connsiteY23" fmla="*/ 388822 h 711692"/>
              <a:gd name="connsiteX24" fmla="*/ 698174 w 1068292"/>
              <a:gd name="connsiteY24" fmla="*/ 407525 h 711692"/>
              <a:gd name="connsiteX25" fmla="*/ 698174 w 1068292"/>
              <a:gd name="connsiteY25" fmla="*/ 294323 h 711692"/>
              <a:gd name="connsiteX26" fmla="*/ 830077 w 1068292"/>
              <a:gd name="connsiteY26" fmla="*/ 138795 h 711692"/>
              <a:gd name="connsiteX27" fmla="*/ 614503 w 1068292"/>
              <a:gd name="connsiteY27" fmla="*/ 138795 h 711692"/>
              <a:gd name="connsiteX28" fmla="*/ 284480 w 1068292"/>
              <a:gd name="connsiteY28" fmla="*/ 0 h 711692"/>
              <a:gd name="connsiteX29" fmla="*/ 498086 w 1068292"/>
              <a:gd name="connsiteY29" fmla="*/ 96959 h 711692"/>
              <a:gd name="connsiteX30" fmla="*/ 568959 w 1068292"/>
              <a:gd name="connsiteY30" fmla="*/ 355846 h 711692"/>
              <a:gd name="connsiteX31" fmla="*/ 498086 w 1068292"/>
              <a:gd name="connsiteY31" fmla="*/ 614733 h 711692"/>
              <a:gd name="connsiteX32" fmla="*/ 284480 w 1068292"/>
              <a:gd name="connsiteY32" fmla="*/ 711692 h 711692"/>
              <a:gd name="connsiteX33" fmla="*/ 70874 w 1068292"/>
              <a:gd name="connsiteY33" fmla="*/ 614733 h 711692"/>
              <a:gd name="connsiteX34" fmla="*/ 0 w 1068292"/>
              <a:gd name="connsiteY34" fmla="*/ 355846 h 711692"/>
              <a:gd name="connsiteX35" fmla="*/ 70874 w 1068292"/>
              <a:gd name="connsiteY35" fmla="*/ 96959 h 711692"/>
              <a:gd name="connsiteX36" fmla="*/ 284480 w 1068292"/>
              <a:gd name="connsiteY36"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68292"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8"/>
                </a:cubicBezTo>
                <a:cubicBezTo>
                  <a:pt x="418353" y="287433"/>
                  <a:pt x="407525" y="231981"/>
                  <a:pt x="385869" y="189982"/>
                </a:cubicBezTo>
                <a:cubicBezTo>
                  <a:pt x="364213" y="147982"/>
                  <a:pt x="330417" y="126982"/>
                  <a:pt x="284480" y="126982"/>
                </a:cubicBezTo>
                <a:close/>
                <a:moveTo>
                  <a:pt x="614503" y="7875"/>
                </a:moveTo>
                <a:lnTo>
                  <a:pt x="1035808" y="7875"/>
                </a:lnTo>
                <a:lnTo>
                  <a:pt x="1035808" y="114186"/>
                </a:lnTo>
                <a:lnTo>
                  <a:pt x="895045" y="274636"/>
                </a:lnTo>
                <a:cubicBezTo>
                  <a:pt x="950169" y="283824"/>
                  <a:pt x="992825" y="306956"/>
                  <a:pt x="1023011" y="344034"/>
                </a:cubicBezTo>
                <a:cubicBezTo>
                  <a:pt x="1053198" y="381111"/>
                  <a:pt x="1068292" y="423931"/>
                  <a:pt x="1068292" y="472493"/>
                </a:cubicBezTo>
                <a:cubicBezTo>
                  <a:pt x="1068292" y="544679"/>
                  <a:pt x="1043847" y="601280"/>
                  <a:pt x="994957" y="642295"/>
                </a:cubicBezTo>
                <a:cubicBezTo>
                  <a:pt x="946068" y="683309"/>
                  <a:pt x="883561" y="703817"/>
                  <a:pt x="807437" y="703817"/>
                </a:cubicBezTo>
                <a:cubicBezTo>
                  <a:pt x="731314" y="703817"/>
                  <a:pt x="654206" y="676911"/>
                  <a:pt x="576113" y="623099"/>
                </a:cubicBezTo>
                <a:lnTo>
                  <a:pt x="639112" y="501039"/>
                </a:lnTo>
                <a:cubicBezTo>
                  <a:pt x="704080" y="546976"/>
                  <a:pt x="762157" y="569944"/>
                  <a:pt x="813344" y="569944"/>
                </a:cubicBezTo>
                <a:cubicBezTo>
                  <a:pt x="844187" y="569944"/>
                  <a:pt x="869616" y="562398"/>
                  <a:pt x="889631" y="547304"/>
                </a:cubicBezTo>
                <a:cubicBezTo>
                  <a:pt x="909647" y="532211"/>
                  <a:pt x="919654" y="510391"/>
                  <a:pt x="919654" y="481844"/>
                </a:cubicBezTo>
                <a:cubicBezTo>
                  <a:pt x="919654" y="453298"/>
                  <a:pt x="908170" y="430657"/>
                  <a:pt x="885202" y="413923"/>
                </a:cubicBezTo>
                <a:cubicBezTo>
                  <a:pt x="862233" y="397189"/>
                  <a:pt x="830406" y="388822"/>
                  <a:pt x="789719" y="388822"/>
                </a:cubicBezTo>
                <a:cubicBezTo>
                  <a:pt x="768063" y="388822"/>
                  <a:pt x="737548" y="395056"/>
                  <a:pt x="698174" y="407525"/>
                </a:cubicBezTo>
                <a:lnTo>
                  <a:pt x="698174" y="294323"/>
                </a:lnTo>
                <a:lnTo>
                  <a:pt x="830077" y="138795"/>
                </a:lnTo>
                <a:lnTo>
                  <a:pt x="614503" y="138795"/>
                </a:ln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40" name="文本框 31"/>
          <p:cNvSpPr txBox="1"/>
          <p:nvPr/>
        </p:nvSpPr>
        <p:spPr>
          <a:xfrm>
            <a:off x="371252" y="1783021"/>
            <a:ext cx="11449495" cy="40010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defPPr>
              <a:defRPr lang="zh-CN"/>
            </a:defPPr>
            <a:lvl1pPr algn="dist">
              <a:defRPr sz="2400">
                <a:latin typeface="微软雅黑" panose="020B0503020204020204" pitchFamily="34" charset="-122"/>
                <a:ea typeface="微软雅黑" panose="020B0503020204020204" pitchFamily="34" charset="-122"/>
              </a:defRPr>
            </a:lvl1pPr>
          </a:lstStyle>
          <a:p>
            <a:pPr marL="285750" indent="-285750" algn="l">
              <a:buFontTx/>
              <a:buChar char="-"/>
            </a:pPr>
            <a:endParaRPr lang="en-US" altLang="zh-CN" sz="1800" kern="100" dirty="0">
              <a:solidFill>
                <a:schemeClr val="bg2"/>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新能源汽车销量激增：</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2021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年，中国新能源汽车销量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330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万辆，增长近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倍，欧洲销量约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230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万辆，美国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63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万</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新能源汽车强调科技感，车载音响集成化、高清数字化是必然的趋势；</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新能源汽车的高速发展掀起了全行业的改革波澜，</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音频</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数据入口之争必将更加激烈</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家用</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音频设备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的竞争越来越激烈，语音控制就是商家必争之地</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根据</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汽车行业协会的数据</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2018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年汽车音响市场大约在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430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亿美元</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市场预测，汽车音响全球市场</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今</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年将会突破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亿美元</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zh-CN" altLang="en-US" sz="2000" dirty="0"/>
          </a:p>
        </p:txBody>
      </p:sp>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商业前景</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40" name="文本框 31"/>
          <p:cNvSpPr txBox="1"/>
          <p:nvPr/>
        </p:nvSpPr>
        <p:spPr>
          <a:xfrm>
            <a:off x="474890" y="1301062"/>
            <a:ext cx="11449495" cy="538609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rtlCol="0">
            <a:spAutoFit/>
          </a:bodyPr>
          <a:lstStyle>
            <a:defPPr>
              <a:defRPr lang="zh-CN"/>
            </a:defPPr>
            <a:lvl1pPr algn="dist">
              <a:defRPr sz="2400">
                <a:latin typeface="微软雅黑" panose="020B0503020204020204" pitchFamily="34" charset="-122"/>
                <a:ea typeface="微软雅黑" panose="020B0503020204020204" pitchFamily="34" charset="-122"/>
              </a:defRPr>
            </a:lvl1pPr>
          </a:lstStyle>
          <a:p>
            <a:pPr indent="266700" algn="just"/>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数字功放最早诞生于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1985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年，当年的半导体技术还主要是在第一代，发展至今数字功放的输出级依然还是可怜的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500kHz</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，因此数字功放要做好相对非常难。</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而目前的半导体已经进入了第三代，但功放芯片依然停留在第一代的系统。</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目前整个系统相对复杂而且使用的技术和芯片都是相对落后的</a:t>
            </a:r>
            <a:r>
              <a:rPr lang="zh-CN" altLang="en-US" sz="1800" b="1"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比如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Analog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dsp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芯片还是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位的宽度，而要做到无损最少需要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位的计算宽度。</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功放系统的内置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DSP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位宽不够，算法不够好，引入了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PCM-&gt;PWM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转换导致转换成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PWM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的过程损失严重，另外数字功放的失真相对较大，反馈控制延时较模拟系统高，因此失真很难做好</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目前功放输出级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PWM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频率过低，绝大部分都在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500kHz</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以下</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优塔晟</a:t>
            </a:r>
            <a:r>
              <a:rPr lang="zh-CN" altLang="en-US" sz="18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为</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2110</a:t>
            </a:r>
            <a:r>
              <a:rPr lang="en-US" altLang="zh-CN" sz="18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kHz</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，较低的开关频率导致了比较大的线路板面积以及后面的滤波器大小，芯片成本虽然低了，但是后面的辅助器件成本较大且体积也无法做小，也因为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PWM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频率太低，导致中低频声音密度不够，高频刺耳</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，急需迭代；</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lvl="0" algn="just"/>
            <a:endParaRPr lang="zh-CN" altLang="zh-CN" sz="18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ctr"/>
            <a:r>
              <a:rPr lang="zh-CN" altLang="en-US" sz="20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由此可见数字</a:t>
            </a:r>
            <a:r>
              <a:rPr lang="en-US" altLang="zh-CN" sz="20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DSP</a:t>
            </a:r>
            <a:r>
              <a:rPr lang="zh-CN" altLang="en-US" sz="20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高清音频芯片及系统集成的市场空间和机会巨大。</a:t>
            </a:r>
            <a:endParaRPr lang="zh-CN" altLang="zh-CN" sz="20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zh-CN" altLang="en-US" sz="2000" dirty="0"/>
          </a:p>
        </p:txBody>
      </p:sp>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商业前景</a:t>
            </a:r>
            <a:r>
              <a:rPr lang="en-US" altLang="zh-CN" sz="4800" b="1" dirty="0">
                <a:solidFill>
                  <a:srgbClr val="262626"/>
                </a:solidFill>
                <a:latin typeface="微软雅黑" panose="020B0503020204020204" pitchFamily="34" charset="-122"/>
              </a:rPr>
              <a:t>-</a:t>
            </a:r>
            <a:r>
              <a:rPr lang="zh-CN" altLang="en-US" sz="4800" b="1" dirty="0">
                <a:solidFill>
                  <a:srgbClr val="262626"/>
                </a:solidFill>
                <a:latin typeface="微软雅黑" panose="020B0503020204020204" pitchFamily="34" charset="-122"/>
              </a:rPr>
              <a:t>市场机会</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1055689" y="541338"/>
            <a:ext cx="10080625" cy="5956300"/>
          </a:xfrm>
          <a:prstGeom prst="rect">
            <a:avLst/>
          </a:prstGeom>
          <a:solidFill>
            <a:schemeClr val="bg1"/>
          </a:solidFill>
          <a:ln>
            <a:solidFill>
              <a:schemeClr val="accent5">
                <a:lumMod val="20000"/>
                <a:lumOff val="80000"/>
              </a:schemeClr>
            </a:solidFill>
          </a:ln>
        </p:spPr>
        <p:txBody>
          <a:bodyPr vert="horz" wrap="square" lIns="91440" tIns="45720" rIns="91440" bIns="45720" numCol="1" rtlCol="0" anchor="t" anchorCtr="0" compatLnSpc="1"/>
          <a:lstStyle/>
          <a:p>
            <a:pPr algn="ctr"/>
            <a:endParaRPr lang="zh-CN" altLang="en-US" sz="2400"/>
          </a:p>
        </p:txBody>
      </p:sp>
      <p:sp>
        <p:nvSpPr>
          <p:cNvPr id="57" name="Заголовок 56"/>
          <p:cNvSpPr>
            <a:spLocks noGrp="1"/>
          </p:cNvSpPr>
          <p:nvPr>
            <p:ph type="title"/>
          </p:nvPr>
        </p:nvSpPr>
        <p:spPr>
          <a:xfrm>
            <a:off x="6257393" y="-675792"/>
            <a:ext cx="5761039" cy="5588419"/>
          </a:xfrm>
        </p:spPr>
        <p:txBody>
          <a:bodyPr/>
          <a:lstStyle/>
          <a:p>
            <a:pPr>
              <a:lnSpc>
                <a:spcPct val="100000"/>
              </a:lnSpc>
            </a:pPr>
            <a:r>
              <a:rPr lang="zh-CN" altLang="en-US"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t>关于</a:t>
            </a:r>
            <a:br>
              <a:rPr lang="en-US" altLang="zh-CN"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br>
            <a:r>
              <a:rPr lang="zh-CN" altLang="en-US"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t>优塔晟</a:t>
            </a:r>
            <a:endParaRPr lang="en-US" altLang="zh-CN"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endParaRPr>
          </a:p>
        </p:txBody>
      </p:sp>
      <p:sp>
        <p:nvSpPr>
          <p:cNvPr id="79" name="Текст 78"/>
          <p:cNvSpPr>
            <a:spLocks noGrp="1"/>
          </p:cNvSpPr>
          <p:nvPr>
            <p:ph type="body" sz="quarter" idx="39"/>
          </p:nvPr>
        </p:nvSpPr>
        <p:spPr>
          <a:xfrm>
            <a:off x="6126048" y="4860943"/>
            <a:ext cx="4409243" cy="486519"/>
          </a:xfrm>
        </p:spPr>
        <p:txBody>
          <a:bodyPr/>
          <a:lstStyle/>
          <a:p>
            <a:r>
              <a:rPr lang="zh-CN" altLang="en-US" sz="1600" dirty="0">
                <a:latin typeface="微软雅黑" panose="020B0503020204020204" pitchFamily="34" charset="-122"/>
                <a:ea typeface="微软雅黑" panose="020B0503020204020204" pitchFamily="34" charset="-122"/>
              </a:rPr>
              <a:t>项目简介</a:t>
            </a:r>
            <a:r>
              <a:rPr 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团队简介</a:t>
            </a:r>
            <a:r>
              <a:rPr lang="en-US" sz="1600" dirty="0">
                <a:latin typeface="微软雅黑" panose="020B0503020204020204" pitchFamily="34" charset="-122"/>
                <a:ea typeface="微软雅黑" panose="020B0503020204020204" pitchFamily="34" charset="-122"/>
              </a:rPr>
              <a:t>   </a:t>
            </a:r>
            <a:endParaRPr lang="en-US" sz="1600" dirty="0">
              <a:latin typeface="微软雅黑" panose="020B0503020204020204" pitchFamily="34" charset="-122"/>
              <a:ea typeface="微软雅黑" panose="020B0503020204020204" pitchFamily="34" charset="-122"/>
            </a:endParaRPr>
          </a:p>
          <a:p>
            <a:endParaRPr lang="en-US" sz="1600" dirty="0">
              <a:latin typeface="微软雅黑" panose="020B0503020204020204" pitchFamily="34" charset="-122"/>
              <a:ea typeface="微软雅黑" panose="020B0503020204020204" pitchFamily="34" charset="-122"/>
            </a:endParaRPr>
          </a:p>
        </p:txBody>
      </p:sp>
      <p:cxnSp>
        <p:nvCxnSpPr>
          <p:cNvPr id="28" name="Прямая соединительная линия 46"/>
          <p:cNvCxnSpPr/>
          <p:nvPr/>
        </p:nvCxnSpPr>
        <p:spPr>
          <a:xfrm flipV="1">
            <a:off x="1306486" y="1119490"/>
            <a:ext cx="1457327" cy="1457327"/>
          </a:xfrm>
          <a:prstGeom prst="line">
            <a:avLst/>
          </a:prstGeom>
          <a:ln>
            <a:solidFill>
              <a:schemeClr val="accent5">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46"/>
          <p:cNvCxnSpPr/>
          <p:nvPr/>
        </p:nvCxnSpPr>
        <p:spPr>
          <a:xfrm flipV="1">
            <a:off x="9294673" y="4857645"/>
            <a:ext cx="1457327" cy="1457327"/>
          </a:xfrm>
          <a:prstGeom prst="line">
            <a:avLst/>
          </a:prstGeom>
          <a:ln>
            <a:solidFill>
              <a:schemeClr val="accent5">
                <a:alpha val="50000"/>
              </a:schemeClr>
            </a:solidFill>
          </a:ln>
        </p:spPr>
        <p:style>
          <a:lnRef idx="1">
            <a:schemeClr val="accent1"/>
          </a:lnRef>
          <a:fillRef idx="0">
            <a:schemeClr val="accent1"/>
          </a:fillRef>
          <a:effectRef idx="0">
            <a:schemeClr val="accent1"/>
          </a:effectRef>
          <a:fontRef idx="minor">
            <a:schemeClr val="tx1"/>
          </a:fontRef>
        </p:style>
      </p:cxnSp>
      <p:pic>
        <p:nvPicPr>
          <p:cNvPr id="19" name="图片占位符 18" descr="VCG41N873305128[1].jpg"/>
          <p:cNvPicPr>
            <a:picLocks noGrp="1" noChangeAspect="1"/>
          </p:cNvPicPr>
          <p:nvPr>
            <p:ph type="pic" sz="quarter" idx="104"/>
          </p:nvPr>
        </p:nvPicPr>
        <p:blipFill>
          <a:blip r:embed="rId1"/>
          <a:srcRect l="8696" r="8696"/>
          <a:stretch>
            <a:fillRect/>
          </a:stretch>
        </p:blipFill>
        <p:spPr>
          <a:xfrm>
            <a:off x="1533351" y="1881897"/>
            <a:ext cx="4321175" cy="3492931"/>
          </a:xfr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837565" y="1406525"/>
            <a:ext cx="10516870" cy="4435475"/>
          </a:xfrm>
          <a:prstGeom prst="rect">
            <a:avLst/>
          </a:prstGeom>
        </p:spPr>
      </p:pic>
      <p:sp>
        <p:nvSpPr>
          <p:cNvPr id="3" name="标题 3"/>
          <p:cNvSpPr>
            <a:spLocks noGrp="1"/>
          </p:cNvSpPr>
          <p:nvPr/>
        </p:nvSpPr>
        <p:spPr>
          <a:xfrm>
            <a:off x="796882" y="559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sz="480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sym typeface="+mn-ea"/>
              </a:rPr>
              <a:t>音乐市场的规模</a:t>
            </a:r>
            <a:endParaRPr sz="480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875" y="125788"/>
            <a:ext cx="10515600" cy="1325563"/>
          </a:xfrm>
        </p:spPr>
        <p:txBody>
          <a:bodyPr/>
          <a:lstStyle/>
          <a:p>
            <a:r>
              <a:rPr lang="zh-CN" altLang="en-US" dirty="0"/>
              <a:t>音响市场容量及展望</a:t>
            </a:r>
            <a:endParaRPr lang="zh-CN" altLang="en-US" dirty="0"/>
          </a:p>
        </p:txBody>
      </p:sp>
      <p:graphicFrame>
        <p:nvGraphicFramePr>
          <p:cNvPr id="4" name="表格 3"/>
          <p:cNvGraphicFramePr/>
          <p:nvPr>
            <p:custDataLst>
              <p:tags r:id="rId1"/>
            </p:custDataLst>
          </p:nvPr>
        </p:nvGraphicFramePr>
        <p:xfrm>
          <a:off x="1830070" y="1957705"/>
          <a:ext cx="8531860" cy="3048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lstStyle/>
                    <a:p>
                      <a:pPr algn="ctr">
                        <a:buNone/>
                      </a:pPr>
                      <a:r>
                        <a:rPr lang="en-US" altLang="zh-CN"/>
                        <a:t>Market</a:t>
                      </a:r>
                      <a:endParaRPr lang="en-US" altLang="zh-CN"/>
                    </a:p>
                  </a:txBody>
                  <a:tcPr/>
                </a:tc>
                <a:tc>
                  <a:txBody>
                    <a:bodyPr/>
                    <a:lstStyle/>
                    <a:p>
                      <a:pPr algn="ctr">
                        <a:buNone/>
                      </a:pPr>
                      <a:r>
                        <a:rPr lang="en-US" altLang="zh-CN"/>
                        <a:t>Total available</a:t>
                      </a:r>
                      <a:endParaRPr lang="en-US" altLang="zh-CN"/>
                    </a:p>
                  </a:txBody>
                  <a:tcPr/>
                </a:tc>
                <a:tc>
                  <a:txBody>
                    <a:bodyPr/>
                    <a:lstStyle/>
                    <a:p>
                      <a:pPr algn="ctr">
                        <a:buNone/>
                      </a:pPr>
                      <a:r>
                        <a:rPr lang="en-US" altLang="zh-CN"/>
                        <a:t>Total sales %</a:t>
                      </a:r>
                      <a:endParaRPr lang="en-US" altLang="zh-CN"/>
                    </a:p>
                  </a:txBody>
                  <a:tcPr/>
                </a:tc>
                <a:tc>
                  <a:txBody>
                    <a:bodyPr/>
                    <a:lstStyle/>
                    <a:p>
                      <a:pPr algn="ctr">
                        <a:buNone/>
                      </a:pPr>
                      <a:r>
                        <a:rPr lang="en-US" altLang="zh-CN"/>
                        <a:t>Sales $</a:t>
                      </a:r>
                      <a:endParaRPr lang="en-US" altLang="zh-CN"/>
                    </a:p>
                  </a:txBody>
                  <a:tcPr/>
                </a:tc>
              </a:tr>
              <a:tr h="381000">
                <a:tc>
                  <a:txBody>
                    <a:bodyPr/>
                    <a:lstStyle/>
                    <a:p>
                      <a:pPr algn="ctr">
                        <a:buNone/>
                      </a:pPr>
                      <a:r>
                        <a:rPr lang="zh-CN" altLang="en-US">
                          <a:hlinkClick r:id="rId2" action="ppaction://hlinkfile"/>
                        </a:rPr>
                        <a:t>我国汽车后装</a:t>
                      </a:r>
                      <a:endParaRPr lang="zh-CN" altLang="en-US"/>
                    </a:p>
                  </a:txBody>
                  <a:tcPr/>
                </a:tc>
                <a:tc>
                  <a:txBody>
                    <a:bodyPr/>
                    <a:lstStyle/>
                    <a:p>
                      <a:pPr algn="ctr">
                        <a:buNone/>
                      </a:pPr>
                      <a:r>
                        <a:rPr lang="en-US" altLang="zh-CN"/>
                        <a:t>6.7 Billion $</a:t>
                      </a:r>
                      <a:endParaRPr lang="zh-CN" altLang="zh-CN"/>
                    </a:p>
                  </a:txBody>
                  <a:tcPr/>
                </a:tc>
                <a:tc>
                  <a:txBody>
                    <a:bodyPr/>
                    <a:lstStyle/>
                    <a:p>
                      <a:pPr algn="ctr">
                        <a:buNone/>
                      </a:pPr>
                      <a:r>
                        <a:rPr lang="en-US" altLang="zh-CN"/>
                        <a:t>2%</a:t>
                      </a:r>
                      <a:endParaRPr lang="en-US" altLang="zh-CN"/>
                    </a:p>
                  </a:txBody>
                  <a:tcPr/>
                </a:tc>
                <a:tc>
                  <a:txBody>
                    <a:bodyPr/>
                    <a:lstStyle/>
                    <a:p>
                      <a:pPr algn="ctr">
                        <a:buNone/>
                      </a:pPr>
                      <a:r>
                        <a:rPr lang="en-US" altLang="zh-CN"/>
                        <a:t>134 million</a:t>
                      </a:r>
                      <a:endParaRPr lang="en-US" altLang="zh-CN"/>
                    </a:p>
                  </a:txBody>
                  <a:tcPr/>
                </a:tc>
              </a:tr>
              <a:tr h="381000">
                <a:tc>
                  <a:txBody>
                    <a:bodyPr/>
                    <a:lstStyle/>
                    <a:p>
                      <a:pPr algn="ctr">
                        <a:buNone/>
                      </a:pPr>
                      <a:r>
                        <a:rPr lang="zh-CN" altLang="en-US">
                          <a:hlinkClick r:id="rId3" action="ppaction://hlinkfile"/>
                        </a:rPr>
                        <a:t>国外汽车音响</a:t>
                      </a:r>
                      <a:endParaRPr lang="zh-CN" altLang="en-US"/>
                    </a:p>
                  </a:txBody>
                  <a:tcPr/>
                </a:tc>
                <a:tc>
                  <a:txBody>
                    <a:bodyPr/>
                    <a:lstStyle/>
                    <a:p>
                      <a:pPr algn="ctr">
                        <a:buNone/>
                      </a:pPr>
                      <a:r>
                        <a:rPr lang="en-US" altLang="zh-CN" sz="1800">
                          <a:sym typeface="+mn-ea"/>
                        </a:rPr>
                        <a:t>10 Billion $</a:t>
                      </a:r>
                      <a:endParaRPr lang="zh-CN" altLang="en-US"/>
                    </a:p>
                  </a:txBody>
                  <a:tcPr/>
                </a:tc>
                <a:tc>
                  <a:txBody>
                    <a:bodyPr/>
                    <a:lstStyle/>
                    <a:p>
                      <a:pPr algn="ctr">
                        <a:buNone/>
                      </a:pPr>
                      <a:r>
                        <a:rPr lang="en-US" altLang="zh-CN"/>
                        <a:t>10%</a:t>
                      </a:r>
                      <a:endParaRPr lang="en-US" altLang="zh-CN"/>
                    </a:p>
                  </a:txBody>
                  <a:tcPr/>
                </a:tc>
                <a:tc>
                  <a:txBody>
                    <a:bodyPr/>
                    <a:lstStyle/>
                    <a:p>
                      <a:pPr algn="ctr">
                        <a:buNone/>
                      </a:pPr>
                      <a:r>
                        <a:rPr lang="en-US" altLang="zh-CN"/>
                        <a:t>1000 million</a:t>
                      </a:r>
                      <a:endParaRPr lang="en-US" altLang="zh-CN"/>
                    </a:p>
                  </a:txBody>
                  <a:tcPr/>
                </a:tc>
              </a:tr>
              <a:tr h="381000">
                <a:tc>
                  <a:txBody>
                    <a:bodyPr/>
                    <a:lstStyle/>
                    <a:p>
                      <a:pPr algn="ctr">
                        <a:buNone/>
                      </a:pPr>
                      <a:r>
                        <a:rPr lang="zh-CN" altLang="en-US">
                          <a:hlinkClick r:id="rId4" action="ppaction://hlinkfile"/>
                        </a:rPr>
                        <a:t>智能音箱</a:t>
                      </a:r>
                      <a:endParaRPr lang="en-US" altLang="zh-CN"/>
                    </a:p>
                  </a:txBody>
                  <a:tcPr/>
                </a:tc>
                <a:tc>
                  <a:txBody>
                    <a:bodyPr/>
                    <a:lstStyle/>
                    <a:p>
                      <a:pPr algn="ctr">
                        <a:buNone/>
                      </a:pPr>
                      <a:r>
                        <a:rPr lang="en-US" altLang="zh-CN"/>
                        <a:t>35 Billion $</a:t>
                      </a:r>
                      <a:endParaRPr lang="en-US" altLang="zh-CN"/>
                    </a:p>
                  </a:txBody>
                  <a:tcPr/>
                </a:tc>
                <a:tc>
                  <a:txBody>
                    <a:bodyPr/>
                    <a:lstStyle/>
                    <a:p>
                      <a:pPr algn="ctr">
                        <a:buNone/>
                      </a:pPr>
                      <a:r>
                        <a:rPr lang="en-US" altLang="zh-CN"/>
                        <a:t>5%</a:t>
                      </a:r>
                      <a:endParaRPr lang="en-US" altLang="zh-CN"/>
                    </a:p>
                  </a:txBody>
                  <a:tcPr/>
                </a:tc>
                <a:tc>
                  <a:txBody>
                    <a:bodyPr/>
                    <a:lstStyle/>
                    <a:p>
                      <a:pPr algn="ctr">
                        <a:buNone/>
                      </a:pPr>
                      <a:r>
                        <a:rPr lang="en-US" altLang="zh-CN"/>
                        <a:t>1750million</a:t>
                      </a:r>
                      <a:endParaRPr lang="en-US" altLang="zh-CN"/>
                    </a:p>
                  </a:txBody>
                  <a:tcPr/>
                </a:tc>
              </a:tr>
              <a:tr h="381000">
                <a:tc>
                  <a:txBody>
                    <a:bodyPr/>
                    <a:lstStyle/>
                    <a:p>
                      <a:pPr algn="ctr">
                        <a:buNone/>
                      </a:pPr>
                      <a:r>
                        <a:rPr lang="zh-CN" altLang="en-US">
                          <a:hlinkClick r:id="rId5" action="ppaction://hlinkfile"/>
                        </a:rPr>
                        <a:t>机顶盒</a:t>
                      </a:r>
                      <a:endParaRPr lang="zh-CN" altLang="en-US"/>
                    </a:p>
                  </a:txBody>
                  <a:tcPr/>
                </a:tc>
                <a:tc>
                  <a:txBody>
                    <a:bodyPr/>
                    <a:lstStyle/>
                    <a:p>
                      <a:pPr algn="ctr">
                        <a:buNone/>
                      </a:pPr>
                      <a:r>
                        <a:rPr lang="en-US" altLang="zh-CN"/>
                        <a:t>33.8 Billion $</a:t>
                      </a:r>
                      <a:endParaRPr lang="zh-CN" altLang="en-US"/>
                    </a:p>
                  </a:txBody>
                  <a:tcPr/>
                </a:tc>
                <a:tc>
                  <a:txBody>
                    <a:bodyPr/>
                    <a:lstStyle/>
                    <a:p>
                      <a:pPr algn="ctr">
                        <a:buNone/>
                      </a:pPr>
                      <a:r>
                        <a:rPr lang="en-US" altLang="zh-CN"/>
                        <a:t>1%</a:t>
                      </a:r>
                      <a:endParaRPr lang="en-US" altLang="zh-CN"/>
                    </a:p>
                  </a:txBody>
                  <a:tcPr/>
                </a:tc>
                <a:tc>
                  <a:txBody>
                    <a:bodyPr/>
                    <a:lstStyle/>
                    <a:p>
                      <a:pPr algn="ctr">
                        <a:buNone/>
                      </a:pPr>
                      <a:r>
                        <a:rPr lang="en-US" altLang="zh-CN"/>
                        <a:t>338 million</a:t>
                      </a:r>
                      <a:endParaRPr lang="en-US" altLang="zh-CN"/>
                    </a:p>
                  </a:txBody>
                  <a:tcPr/>
                </a:tc>
              </a:tr>
              <a:tr h="381000">
                <a:tc>
                  <a:txBody>
                    <a:bodyPr/>
                    <a:p>
                      <a:pPr algn="ctr">
                        <a:buNone/>
                      </a:pPr>
                      <a:r>
                        <a:rPr lang="en-US" altLang="zh-CN">
                          <a:hlinkClick r:id="rId6" action="ppaction://hlinkfile"/>
                        </a:rPr>
                        <a:t>Wireless Speaker</a:t>
                      </a:r>
                      <a:endParaRPr lang="en-US" altLang="zh-CN"/>
                    </a:p>
                  </a:txBody>
                  <a:tcPr/>
                </a:tc>
                <a:tc>
                  <a:txBody>
                    <a:bodyPr/>
                    <a:p>
                      <a:pPr algn="ctr">
                        <a:buNone/>
                      </a:pPr>
                      <a:r>
                        <a:rPr lang="en-US" altLang="zh-CN"/>
                        <a:t>18 Billion $</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900 million</a:t>
                      </a:r>
                      <a:endParaRPr lang="en-US" altLang="zh-CN"/>
                    </a:p>
                  </a:txBody>
                  <a:tcPr/>
                </a:tc>
              </a:tr>
              <a:tr h="381000">
                <a:tc>
                  <a:txBody>
                    <a:bodyPr/>
                    <a:lstStyle/>
                    <a:p>
                      <a:pPr algn="ctr">
                        <a:buNone/>
                      </a:pPr>
                      <a:r>
                        <a:rPr lang="zh-CN" altLang="en-US">
                          <a:hlinkClick r:id="rId7" action="ppaction://hlinkfile"/>
                        </a:rPr>
                        <a:t>音响设备</a:t>
                      </a:r>
                      <a:endParaRPr lang="zh-CN" altLang="en-US"/>
                    </a:p>
                  </a:txBody>
                  <a:tcPr/>
                </a:tc>
                <a:tc>
                  <a:txBody>
                    <a:bodyPr/>
                    <a:lstStyle/>
                    <a:p>
                      <a:pPr algn="ctr">
                        <a:buNone/>
                      </a:pPr>
                      <a:r>
                        <a:rPr lang="en-US" altLang="zh-CN"/>
                        <a:t>12.13 Billion $</a:t>
                      </a:r>
                      <a:endParaRPr lang="en-US" altLang="zh-CN"/>
                    </a:p>
                  </a:txBody>
                  <a:tcPr/>
                </a:tc>
                <a:tc>
                  <a:txBody>
                    <a:bodyPr/>
                    <a:lstStyle/>
                    <a:p>
                      <a:pPr algn="ctr">
                        <a:buNone/>
                      </a:pPr>
                      <a:r>
                        <a:rPr lang="en-US" altLang="zh-CN"/>
                        <a:t>5%</a:t>
                      </a:r>
                      <a:endParaRPr lang="en-US" altLang="zh-CN"/>
                    </a:p>
                  </a:txBody>
                  <a:tcPr/>
                </a:tc>
                <a:tc>
                  <a:txBody>
                    <a:bodyPr/>
                    <a:lstStyle/>
                    <a:p>
                      <a:pPr algn="ctr">
                        <a:buNone/>
                      </a:pPr>
                      <a:r>
                        <a:rPr lang="en-US" altLang="zh-CN"/>
                        <a:t>606 million</a:t>
                      </a:r>
                      <a:endParaRPr lang="en-US" altLang="zh-CN"/>
                    </a:p>
                  </a:txBody>
                  <a:tcPr/>
                </a:tc>
              </a:tr>
              <a:tr h="381000">
                <a:tc>
                  <a:txBody>
                    <a:bodyPr/>
                    <a:lstStyle/>
                    <a:p>
                      <a:pPr algn="ctr">
                        <a:buNone/>
                      </a:pPr>
                      <a:r>
                        <a:rPr lang="zh-CN" altLang="en-US"/>
                        <a:t>大约合计</a:t>
                      </a:r>
                      <a:endParaRPr lang="zh-CN" altLang="en-US"/>
                    </a:p>
                  </a:txBody>
                  <a:tcPr/>
                </a:tc>
                <a:tc>
                  <a:txBody>
                    <a:bodyPr/>
                    <a:lstStyle/>
                    <a:p>
                      <a:pPr algn="ctr">
                        <a:buNone/>
                      </a:pPr>
                      <a:endParaRPr lang="en-US" altLang="zh-CN"/>
                    </a:p>
                  </a:txBody>
                  <a:tcPr/>
                </a:tc>
                <a:tc>
                  <a:txBody>
                    <a:bodyPr/>
                    <a:lstStyle/>
                    <a:p>
                      <a:pPr algn="ctr">
                        <a:buNone/>
                      </a:pPr>
                      <a:endParaRPr lang="en-US" altLang="zh-CN"/>
                    </a:p>
                  </a:txBody>
                  <a:tcPr/>
                </a:tc>
                <a:tc>
                  <a:txBody>
                    <a:bodyPr/>
                    <a:lstStyle/>
                    <a:p>
                      <a:pPr algn="ctr">
                        <a:buNone/>
                      </a:pPr>
                      <a:r>
                        <a:rPr lang="en-US" altLang="zh-CN"/>
                        <a:t>4728 million</a:t>
                      </a:r>
                      <a:endParaRPr lang="en-US" altLang="zh-CN"/>
                    </a:p>
                  </a:txBody>
                  <a:tcPr/>
                </a:tc>
              </a:tr>
            </a:tbl>
          </a:graphicData>
        </a:graphic>
      </p:graphicFrame>
      <p:grpSp>
        <p:nvGrpSpPr>
          <p:cNvPr id="6" name="Group 12"/>
          <p:cNvGrpSpPr/>
          <p:nvPr/>
        </p:nvGrpSpPr>
        <p:grpSpPr>
          <a:xfrm rot="18900000">
            <a:off x="-266174" y="444096"/>
            <a:ext cx="661676" cy="573408"/>
            <a:chOff x="8603400" y="1907109"/>
            <a:chExt cx="2341824" cy="2029423"/>
          </a:xfrm>
        </p:grpSpPr>
        <p:sp>
          <p:nvSpPr>
            <p:cNvPr id="7"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8"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9"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pic>
        <p:nvPicPr>
          <p:cNvPr id="10" name="图片 9"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874341">
            <a:off x="9873066" y="4836959"/>
            <a:ext cx="2493765" cy="2885319"/>
          </a:xfrm>
          <a:prstGeom prst="rect">
            <a:avLst/>
          </a:prstGeom>
        </p:spPr>
      </p:pic>
      <p:sp>
        <p:nvSpPr>
          <p:cNvPr id="2" name="标题 1"/>
          <p:cNvSpPr>
            <a:spLocks noGrp="1"/>
          </p:cNvSpPr>
          <p:nvPr>
            <p:ph type="title"/>
          </p:nvPr>
        </p:nvSpPr>
        <p:spPr>
          <a:xfrm>
            <a:off x="731875" y="125788"/>
            <a:ext cx="10515600" cy="1325563"/>
          </a:xfrm>
        </p:spPr>
        <p:txBody>
          <a:bodyPr/>
          <a:lstStyle/>
          <a:p>
            <a:r>
              <a:rPr lang="zh-CN" altLang="en-US" dirty="0"/>
              <a:t>扩展</a:t>
            </a:r>
            <a:r>
              <a:rPr lang="zh-CN" altLang="en-US" dirty="0">
                <a:sym typeface="+mn-ea"/>
              </a:rPr>
              <a:t>市场</a:t>
            </a:r>
            <a:r>
              <a:rPr lang="zh-CN" altLang="en-US" dirty="0"/>
              <a:t>及容量</a:t>
            </a:r>
            <a:endParaRPr lang="zh-CN" altLang="en-US" dirty="0"/>
          </a:p>
        </p:txBody>
      </p:sp>
      <p:graphicFrame>
        <p:nvGraphicFramePr>
          <p:cNvPr id="4" name="表格 3"/>
          <p:cNvGraphicFramePr/>
          <p:nvPr>
            <p:custDataLst>
              <p:tags r:id="rId2"/>
            </p:custDataLst>
          </p:nvPr>
        </p:nvGraphicFramePr>
        <p:xfrm>
          <a:off x="1878965" y="1355725"/>
          <a:ext cx="8531860" cy="321564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lstStyle/>
                    <a:p>
                      <a:pPr algn="ctr">
                        <a:buNone/>
                      </a:pPr>
                      <a:r>
                        <a:rPr lang="en-US" altLang="zh-CN" sz="1800">
                          <a:latin typeface="+mn-lt"/>
                        </a:rPr>
                        <a:t>Market</a:t>
                      </a:r>
                      <a:endParaRPr lang="en-US" altLang="zh-CN" sz="1800">
                        <a:latin typeface="+mn-lt"/>
                      </a:endParaRPr>
                    </a:p>
                  </a:txBody>
                  <a:tcPr/>
                </a:tc>
                <a:tc>
                  <a:txBody>
                    <a:bodyPr/>
                    <a:lstStyle/>
                    <a:p>
                      <a:pPr algn="ctr">
                        <a:buNone/>
                      </a:pPr>
                      <a:r>
                        <a:rPr lang="en-US" altLang="zh-CN"/>
                        <a:t>Total available</a:t>
                      </a:r>
                      <a:endParaRPr lang="en-US" altLang="zh-CN"/>
                    </a:p>
                  </a:txBody>
                  <a:tcPr/>
                </a:tc>
                <a:tc>
                  <a:txBody>
                    <a:bodyPr/>
                    <a:lstStyle/>
                    <a:p>
                      <a:pPr algn="ctr">
                        <a:buNone/>
                      </a:pPr>
                      <a:r>
                        <a:rPr lang="en-US" altLang="zh-CN" dirty="0"/>
                        <a:t>Total sales %</a:t>
                      </a:r>
                      <a:endParaRPr lang="en-US" altLang="zh-CN" dirty="0"/>
                    </a:p>
                  </a:txBody>
                  <a:tcPr/>
                </a:tc>
                <a:tc>
                  <a:txBody>
                    <a:bodyPr/>
                    <a:lstStyle/>
                    <a:p>
                      <a:pPr algn="ctr">
                        <a:buNone/>
                      </a:pPr>
                      <a:r>
                        <a:rPr lang="en-US" altLang="zh-CN"/>
                        <a:t>Sales $</a:t>
                      </a:r>
                      <a:endParaRPr lang="en-US" altLang="zh-CN"/>
                    </a:p>
                  </a:txBody>
                  <a:tcPr/>
                </a:tc>
              </a:tr>
              <a:tr h="381000">
                <a:tc>
                  <a:txBody>
                    <a:bodyPr/>
                    <a:lstStyle/>
                    <a:p>
                      <a:pPr algn="ctr"/>
                      <a:r>
                        <a:rPr lang="en-US" sz="1800" u="sng" kern="100">
                          <a:solidFill>
                            <a:srgbClr val="0000FF"/>
                          </a:solidFill>
                          <a:effectLst/>
                          <a:latin typeface="+mn-lt"/>
                          <a:ea typeface="宋体" panose="02010600030101010101" pitchFamily="2" charset="-122"/>
                          <a:cs typeface="宋体" panose="02010600030101010101" pitchFamily="2" charset="-122"/>
                          <a:hlinkClick r:id="rId3"/>
                        </a:rPr>
                        <a:t>Gaming computer</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latin typeface="+mn-lt"/>
                          <a:ea typeface="宋体" panose="02010600030101010101" pitchFamily="2" charset="-122"/>
                          <a:cs typeface="宋体" panose="02010600030101010101" pitchFamily="2" charset="-122"/>
                        </a:rPr>
                        <a:t>50B$</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buNone/>
                      </a:pPr>
                      <a:r>
                        <a:rPr lang="en-US" altLang="zh-CN" dirty="0"/>
                        <a:t>5%</a:t>
                      </a:r>
                      <a:endParaRPr lang="en-US" altLang="zh-CN" dirty="0"/>
                    </a:p>
                  </a:txBody>
                  <a:tcPr/>
                </a:tc>
                <a:tc>
                  <a:txBody>
                    <a:bodyPr/>
                    <a:lstStyle/>
                    <a:p>
                      <a:pPr algn="ctr">
                        <a:buNone/>
                      </a:pPr>
                      <a:r>
                        <a:rPr lang="en-US" altLang="zh-CN" dirty="0"/>
                        <a:t>2500 million</a:t>
                      </a:r>
                      <a:endParaRPr lang="en-US" altLang="zh-CN" dirty="0"/>
                    </a:p>
                  </a:txBody>
                  <a:tcPr/>
                </a:tc>
              </a:tr>
              <a:tr h="381000">
                <a:tc>
                  <a:txBody>
                    <a:bodyPr/>
                    <a:lstStyle/>
                    <a:p>
                      <a:pPr algn="ctr"/>
                      <a:r>
                        <a:rPr lang="en-US" sz="1800" u="sng" kern="100" dirty="0">
                          <a:solidFill>
                            <a:srgbClr val="0000FF"/>
                          </a:solidFill>
                          <a:effectLst/>
                          <a:latin typeface="+mn-lt"/>
                          <a:ea typeface="宋体" panose="02010600030101010101" pitchFamily="2" charset="-122"/>
                          <a:cs typeface="宋体" panose="02010600030101010101" pitchFamily="2" charset="-122"/>
                          <a:hlinkClick r:id="rId4"/>
                        </a:rPr>
                        <a:t>Power inverter</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a:effectLst/>
                          <a:latin typeface="+mn-lt"/>
                          <a:ea typeface="宋体" panose="02010600030101010101" pitchFamily="2" charset="-122"/>
                          <a:cs typeface="宋体" panose="02010600030101010101" pitchFamily="2" charset="-122"/>
                        </a:rPr>
                        <a:t>16B$</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buNone/>
                      </a:pPr>
                      <a:r>
                        <a:rPr lang="en-US" altLang="zh-CN" dirty="0"/>
                        <a:t>5%</a:t>
                      </a:r>
                      <a:endParaRPr lang="en-US" altLang="zh-CN" dirty="0"/>
                    </a:p>
                  </a:txBody>
                  <a:tcPr/>
                </a:tc>
                <a:tc>
                  <a:txBody>
                    <a:bodyPr/>
                    <a:lstStyle/>
                    <a:p>
                      <a:pPr algn="ctr">
                        <a:buNone/>
                      </a:pPr>
                      <a:r>
                        <a:rPr lang="en-US" altLang="zh-CN" dirty="0"/>
                        <a:t>800 million</a:t>
                      </a:r>
                      <a:endParaRPr lang="en-US" altLang="zh-CN" dirty="0"/>
                    </a:p>
                  </a:txBody>
                  <a:tcPr/>
                </a:tc>
              </a:tr>
              <a:tr h="381000">
                <a:tc>
                  <a:txBody>
                    <a:bodyPr/>
                    <a:lstStyle/>
                    <a:p>
                      <a:pPr algn="ctr"/>
                      <a:r>
                        <a:rPr lang="en-US" sz="1800" u="sng" kern="100">
                          <a:solidFill>
                            <a:srgbClr val="800080"/>
                          </a:solidFill>
                          <a:effectLst/>
                          <a:latin typeface="+mn-lt"/>
                          <a:ea typeface="宋体" panose="02010600030101010101" pitchFamily="2" charset="-122"/>
                          <a:cs typeface="宋体" panose="02010600030101010101" pitchFamily="2" charset="-122"/>
                          <a:hlinkClick r:id="rId5"/>
                        </a:rPr>
                        <a:t>Portable power station</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dirty="0">
                          <a:effectLst/>
                          <a:latin typeface="+mn-lt"/>
                          <a:ea typeface="宋体" panose="02010600030101010101" pitchFamily="2" charset="-122"/>
                          <a:cs typeface="宋体" panose="02010600030101010101" pitchFamily="2" charset="-122"/>
                        </a:rPr>
                        <a:t>494M$</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buNone/>
                      </a:pPr>
                      <a:r>
                        <a:rPr lang="en-US" altLang="zh-CN" dirty="0"/>
                        <a:t>5%</a:t>
                      </a:r>
                      <a:endParaRPr lang="en-US" altLang="zh-CN" dirty="0"/>
                    </a:p>
                  </a:txBody>
                  <a:tcPr/>
                </a:tc>
                <a:tc>
                  <a:txBody>
                    <a:bodyPr/>
                    <a:lstStyle/>
                    <a:p>
                      <a:pPr algn="ctr">
                        <a:buNone/>
                      </a:pPr>
                      <a:r>
                        <a:rPr lang="en-US" altLang="zh-CN" dirty="0"/>
                        <a:t>24.7 million</a:t>
                      </a:r>
                      <a:endParaRPr lang="en-US" altLang="zh-CN" dirty="0"/>
                    </a:p>
                  </a:txBody>
                  <a:tcPr/>
                </a:tc>
              </a:tr>
              <a:tr h="381000">
                <a:tc>
                  <a:txBody>
                    <a:bodyPr/>
                    <a:lstStyle/>
                    <a:p>
                      <a:pPr algn="ctr"/>
                      <a:r>
                        <a:rPr lang="en-US" sz="1800" u="sng" kern="100">
                          <a:solidFill>
                            <a:srgbClr val="0000FF"/>
                          </a:solidFill>
                          <a:effectLst/>
                          <a:latin typeface="+mn-lt"/>
                          <a:ea typeface="宋体" panose="02010600030101010101" pitchFamily="2" charset="-122"/>
                          <a:cs typeface="宋体" panose="02010600030101010101" pitchFamily="2" charset="-122"/>
                          <a:hlinkClick r:id="rId6"/>
                        </a:rPr>
                        <a:t>Projector</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dirty="0">
                          <a:effectLst/>
                          <a:latin typeface="+mn-lt"/>
                          <a:ea typeface="宋体" panose="02010600030101010101" pitchFamily="2" charset="-122"/>
                          <a:cs typeface="宋体" panose="02010600030101010101" pitchFamily="2" charset="-122"/>
                        </a:rPr>
                        <a:t>9.8B$</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buNone/>
                      </a:pPr>
                      <a:r>
                        <a:rPr lang="en-US" altLang="zh-CN" dirty="0"/>
                        <a:t>5%</a:t>
                      </a:r>
                      <a:endParaRPr lang="en-US" altLang="zh-CN" dirty="0"/>
                    </a:p>
                  </a:txBody>
                  <a:tcPr/>
                </a:tc>
                <a:tc>
                  <a:txBody>
                    <a:bodyPr/>
                    <a:lstStyle/>
                    <a:p>
                      <a:pPr algn="ctr">
                        <a:buNone/>
                      </a:pPr>
                      <a:r>
                        <a:rPr lang="en-US" altLang="zh-CN" dirty="0"/>
                        <a:t>490 million</a:t>
                      </a:r>
                      <a:endParaRPr lang="en-US" altLang="zh-CN" dirty="0"/>
                    </a:p>
                  </a:txBody>
                  <a:tcPr/>
                </a:tc>
              </a:tr>
              <a:tr h="381000">
                <a:tc>
                  <a:txBody>
                    <a:bodyPr/>
                    <a:lstStyle/>
                    <a:p>
                      <a:pPr algn="ctr"/>
                      <a:r>
                        <a:rPr lang="en-US" sz="1800" u="sng" kern="100" dirty="0">
                          <a:solidFill>
                            <a:srgbClr val="800080"/>
                          </a:solidFill>
                          <a:effectLst/>
                          <a:latin typeface="+mn-lt"/>
                          <a:ea typeface="宋体" panose="02010600030101010101" pitchFamily="2" charset="-122"/>
                          <a:cs typeface="宋体" panose="02010600030101010101" pitchFamily="2" charset="-122"/>
                          <a:hlinkClick r:id="rId7"/>
                        </a:rPr>
                        <a:t>Motor driver</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r>
                        <a:rPr lang="en-US" sz="1800" kern="100" dirty="0">
                          <a:effectLst/>
                          <a:latin typeface="+mn-lt"/>
                          <a:ea typeface="宋体" panose="02010600030101010101" pitchFamily="2" charset="-122"/>
                          <a:cs typeface="宋体" panose="02010600030101010101" pitchFamily="2" charset="-122"/>
                        </a:rPr>
                        <a:t>5.5B$</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algn="ctr">
                        <a:buNone/>
                      </a:pPr>
                      <a:r>
                        <a:rPr lang="en-US" altLang="zh-CN" dirty="0"/>
                        <a:t>5%</a:t>
                      </a:r>
                      <a:endParaRPr lang="en-US" altLang="zh-CN" dirty="0"/>
                    </a:p>
                  </a:txBody>
                  <a:tcPr/>
                </a:tc>
                <a:tc>
                  <a:txBody>
                    <a:bodyPr/>
                    <a:lstStyle/>
                    <a:p>
                      <a:pPr algn="ctr">
                        <a:buNone/>
                      </a:pPr>
                      <a:r>
                        <a:rPr lang="en-US" altLang="zh-CN" dirty="0"/>
                        <a:t>275 million</a:t>
                      </a:r>
                      <a:endParaRPr lang="en-US" altLang="zh-CN" dirty="0"/>
                    </a:p>
                  </a:txBody>
                  <a:tcPr/>
                </a:tc>
              </a:tr>
              <a:tr h="381000">
                <a:tc>
                  <a:txBody>
                    <a:bodyPr/>
                    <a:lstStyle/>
                    <a:p>
                      <a:pPr algn="ctr">
                        <a:buNone/>
                      </a:pPr>
                      <a:r>
                        <a:rPr lang="zh-CN" altLang="en-US" dirty="0"/>
                        <a:t>大约合计</a:t>
                      </a:r>
                      <a:endParaRPr lang="zh-CN" altLang="en-US" dirty="0"/>
                    </a:p>
                  </a:txBody>
                  <a:tcPr/>
                </a:tc>
                <a:tc>
                  <a:txBody>
                    <a:bodyPr/>
                    <a:lstStyle/>
                    <a:p>
                      <a:pPr algn="ctr">
                        <a:buNone/>
                      </a:pPr>
                      <a:endParaRPr lang="en-US" altLang="zh-CN" dirty="0"/>
                    </a:p>
                  </a:txBody>
                  <a:tcPr/>
                </a:tc>
                <a:tc>
                  <a:txBody>
                    <a:bodyPr/>
                    <a:lstStyle/>
                    <a:p>
                      <a:pPr algn="ctr">
                        <a:buNone/>
                      </a:pPr>
                      <a:endParaRPr lang="en-US" altLang="zh-CN"/>
                    </a:p>
                  </a:txBody>
                  <a:tcPr/>
                </a:tc>
                <a:tc>
                  <a:txBody>
                    <a:bodyPr/>
                    <a:lstStyle/>
                    <a:p>
                      <a:pPr algn="ctr">
                        <a:buNone/>
                      </a:pPr>
                      <a:r>
                        <a:rPr lang="en-US" altLang="zh-CN" dirty="0"/>
                        <a:t>4089.7 million</a:t>
                      </a:r>
                      <a:endParaRPr lang="en-US" altLang="zh-CN" dirty="0"/>
                    </a:p>
                  </a:txBody>
                  <a:tcPr/>
                </a:tc>
              </a:tr>
            </a:tbl>
          </a:graphicData>
        </a:graphic>
      </p:graphicFrame>
      <p:sp>
        <p:nvSpPr>
          <p:cNvPr id="5" name="文本框 4"/>
          <p:cNvSpPr txBox="1"/>
          <p:nvPr/>
        </p:nvSpPr>
        <p:spPr>
          <a:xfrm>
            <a:off x="1097537" y="4436832"/>
            <a:ext cx="9785545" cy="2183765"/>
          </a:xfrm>
          <a:prstGeom prst="rect">
            <a:avLst/>
          </a:prstGeom>
          <a:noFill/>
        </p:spPr>
        <p:txBody>
          <a:bodyPr wrap="square" rtlCol="0">
            <a:spAutoFit/>
          </a:bodyPr>
          <a:lstStyle/>
          <a:p>
            <a:pPr algn="just">
              <a:tabLst>
                <a:tab pos="2637155" algn="ctr"/>
              </a:tabLst>
            </a:pPr>
            <a:r>
              <a:rPr lang="zh-CN" altLang="zh-CN" sz="1800" b="1" kern="100" dirty="0">
                <a:effectLst/>
                <a:latin typeface="Calibri" panose="020F0502020204030204" pitchFamily="34" charset="0"/>
                <a:ea typeface="宋体" panose="02010600030101010101" pitchFamily="2" charset="-122"/>
                <a:cs typeface="宋体" panose="02010600030101010101" pitchFamily="2" charset="-122"/>
              </a:rPr>
              <a:t>为什么我们的设计可以用用在这么多场合？</a:t>
            </a:r>
            <a:endParaRPr lang="en-US" altLang="zh-CN" sz="1800" b="1" kern="100" dirty="0">
              <a:effectLst/>
              <a:latin typeface="Calibri" panose="020F0502020204030204" pitchFamily="34" charset="0"/>
              <a:ea typeface="宋体" panose="02010600030101010101" pitchFamily="2" charset="-122"/>
              <a:cs typeface="宋体" panose="02010600030101010101" pitchFamily="2" charset="-122"/>
            </a:endParaRPr>
          </a:p>
          <a:p>
            <a:pPr algn="just">
              <a:tabLst>
                <a:tab pos="2637155" algn="ctr"/>
              </a:tabLst>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数字技术的发展，让手机的无线收发就只需要高频和基带部分，很小的面积就完成了</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FM</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收音机</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数种卫星定位接收</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蓝牙</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/WLAN/NFC/</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无线充</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手机的</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2G/3G/4G/5G/CDMA</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等所有的功能</a:t>
            </a:r>
            <a:r>
              <a:rPr lang="zh-CN" altLang="en-US" sz="1800" kern="100" dirty="0">
                <a:effectLst/>
                <a:latin typeface="Calibri" panose="020F0502020204030204" pitchFamily="34" charset="0"/>
                <a:ea typeface="宋体" panose="02010600030101010101" pitchFamily="2" charset="-122"/>
                <a:cs typeface="宋体" panose="02010600030101010101" pitchFamily="2" charset="-122"/>
              </a:rPr>
              <a:t>，因此高度软件化的硬件设计可以最大化设计的适用场合</a:t>
            </a:r>
            <a:endParaRPr lang="zh-CN" altLang="en-US" sz="1800" kern="100" dirty="0">
              <a:effectLst/>
              <a:latin typeface="Calibri" panose="020F0502020204030204" pitchFamily="34" charset="0"/>
              <a:ea typeface="宋体" panose="02010600030101010101" pitchFamily="2" charset="-122"/>
              <a:cs typeface="宋体" panose="02010600030101010101" pitchFamily="2" charset="-122"/>
            </a:endParaRP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音响的功能实际上就是一个精确的任意波形产生器，适合在各种电源变换的场合，因此我们软件定义的音响可以推广到上述各种领域，同时可以降低体积成本以及</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提高效率</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zh-CN" altLang="en-US" sz="1000" dirty="0"/>
          </a:p>
        </p:txBody>
      </p:sp>
      <p:grpSp>
        <p:nvGrpSpPr>
          <p:cNvPr id="6" name="Group 12"/>
          <p:cNvGrpSpPr/>
          <p:nvPr/>
        </p:nvGrpSpPr>
        <p:grpSpPr>
          <a:xfrm rot="18900000">
            <a:off x="-266174" y="444096"/>
            <a:ext cx="661676" cy="573408"/>
            <a:chOff x="8603400" y="1907109"/>
            <a:chExt cx="2341824" cy="2029423"/>
          </a:xfrm>
        </p:grpSpPr>
        <p:sp>
          <p:nvSpPr>
            <p:cNvPr id="7"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8"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9"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874341">
            <a:off x="9873066" y="4836959"/>
            <a:ext cx="2493765" cy="2885319"/>
          </a:xfrm>
          <a:prstGeom prst="rect">
            <a:avLst/>
          </a:prstGeom>
        </p:spPr>
      </p:pic>
      <p:sp>
        <p:nvSpPr>
          <p:cNvPr id="5" name="文本框 4"/>
          <p:cNvSpPr txBox="1"/>
          <p:nvPr/>
        </p:nvSpPr>
        <p:spPr>
          <a:xfrm>
            <a:off x="501650" y="1458595"/>
            <a:ext cx="10380980" cy="3723005"/>
          </a:xfrm>
          <a:prstGeom prst="rect">
            <a:avLst/>
          </a:prstGeom>
          <a:noFill/>
        </p:spPr>
        <p:txBody>
          <a:bodyPr wrap="square" rtlCol="0">
            <a:spAutoFit/>
          </a:bodyPr>
          <a:lstStyle/>
          <a:p>
            <a:pPr algn="just">
              <a:tabLst>
                <a:tab pos="2637155" algn="ctr"/>
              </a:tabLst>
            </a:pPr>
            <a:r>
              <a:rPr lang="zh-CN" altLang="zh-CN" sz="2800" b="1" kern="100" dirty="0">
                <a:effectLst/>
                <a:latin typeface="华文细黑" panose="02010600040101010101" pitchFamily="2" charset="-122"/>
                <a:ea typeface="华文细黑" panose="02010600040101010101" pitchFamily="2" charset="-122"/>
                <a:cs typeface="华文细黑" panose="02010600040101010101" pitchFamily="2" charset="-122"/>
              </a:rPr>
              <a:t>为什么需要定制芯片？</a:t>
            </a:r>
            <a:endParaRPr lang="en-US" altLang="zh-CN" sz="2800" b="1" kern="100" dirty="0">
              <a:effectLst/>
              <a:latin typeface="华文细黑" panose="02010600040101010101" pitchFamily="2" charset="-122"/>
              <a:ea typeface="华文细黑" panose="02010600040101010101" pitchFamily="2" charset="-122"/>
              <a:cs typeface="华文细黑" panose="02010600040101010101" pitchFamily="2" charset="-122"/>
            </a:endParaRPr>
          </a:p>
          <a:p>
            <a:pPr algn="just">
              <a:tabLst>
                <a:tab pos="2637155" algn="ctr"/>
              </a:tabLst>
            </a:pPr>
            <a:endParaRPr lang="zh-CN" altLang="zh-CN" sz="1800" kern="100" dirty="0">
              <a:effectLst/>
              <a:latin typeface="华文细黑" panose="02010600040101010101" pitchFamily="2" charset="-122"/>
              <a:ea typeface="华文细黑" panose="02010600040101010101" pitchFamily="2" charset="-122"/>
              <a:cs typeface="华文细黑" panose="02010600040101010101" pitchFamily="2" charset="-122"/>
            </a:endParaRPr>
          </a:p>
          <a:p>
            <a:pPr marL="342900" lvl="0" indent="-342900" algn="just">
              <a:buFont typeface="Wingdings" panose="05000000000000000000" pitchFamily="2" charset="2"/>
              <a:buChar char=""/>
            </a:pPr>
            <a:r>
              <a:rPr lang="zh-CN" altLang="zh-CN" sz="1800" b="1" u="sng" kern="100" dirty="0">
                <a:effectLst/>
                <a:latin typeface="华文细黑" panose="02010600040101010101" pitchFamily="2" charset="-122"/>
                <a:ea typeface="华文细黑" panose="02010600040101010101" pitchFamily="2" charset="-122"/>
                <a:cs typeface="华文细黑" panose="02010600040101010101" pitchFamily="2" charset="-122"/>
              </a:rPr>
              <a:t>国家战略需求</a:t>
            </a:r>
            <a:r>
              <a:rPr lang="zh-CN" altLang="zh-CN" sz="1800" kern="100" dirty="0">
                <a:effectLst/>
                <a:latin typeface="华文细黑" panose="02010600040101010101" pitchFamily="2" charset="-122"/>
                <a:ea typeface="华文细黑" panose="02010600040101010101" pitchFamily="2" charset="-122"/>
                <a:cs typeface="华文细黑" panose="02010600040101010101" pitchFamily="2" charset="-122"/>
              </a:rPr>
              <a:t>：随着中美的关系的急转直下，我们需要有更好的备份的方案，而不是因为</a:t>
            </a:r>
            <a:r>
              <a:rPr lang="en-US" altLang="zh-CN" sz="1800" kern="100" dirty="0">
                <a:effectLst/>
                <a:latin typeface="华文细黑" panose="02010600040101010101" pitchFamily="2" charset="-122"/>
                <a:ea typeface="华文细黑" panose="02010600040101010101" pitchFamily="2" charset="-122"/>
                <a:cs typeface="华文细黑" panose="02010600040101010101" pitchFamily="2" charset="-122"/>
              </a:rPr>
              <a:t>100</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万颗芯片的缺口影响全国</a:t>
            </a:r>
            <a:r>
              <a:rPr lang="en-US" altLang="zh-CN" sz="1800" kern="100" dirty="0">
                <a:effectLst/>
                <a:latin typeface="华文细黑" panose="02010600040101010101" pitchFamily="2" charset="-122"/>
                <a:ea typeface="华文细黑" panose="02010600040101010101" pitchFamily="2" charset="-122"/>
                <a:cs typeface="华文细黑" panose="02010600040101010101" pitchFamily="2" charset="-122"/>
              </a:rPr>
              <a:t>100</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亿产值产品的</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落地，这是国家的战略需求；</a:t>
            </a:r>
            <a:endPar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endParaRPr>
          </a:p>
          <a:p>
            <a:pPr marL="342900" lvl="0" indent="-342900" algn="just">
              <a:buFont typeface="Wingdings" panose="05000000000000000000" pitchFamily="2" charset="2"/>
              <a:buChar char=""/>
            </a:pPr>
            <a:r>
              <a:rPr lang="zh-CN" altLang="en-US" sz="1800" b="1" u="sng" kern="100" dirty="0">
                <a:effectLst/>
                <a:latin typeface="华文细黑" panose="02010600040101010101" pitchFamily="2" charset="-122"/>
                <a:ea typeface="华文细黑" panose="02010600040101010101" pitchFamily="2" charset="-122"/>
                <a:cs typeface="华文细黑" panose="02010600040101010101" pitchFamily="2" charset="-122"/>
              </a:rPr>
              <a:t>科技发展的必然</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：音频产品，远落后于时代最少</a:t>
            </a:r>
            <a:r>
              <a:rPr lang="en-US" altLang="zh-CN" sz="1800" kern="100" dirty="0">
                <a:effectLst/>
                <a:latin typeface="华文细黑" panose="02010600040101010101" pitchFamily="2" charset="-122"/>
                <a:ea typeface="华文细黑" panose="02010600040101010101" pitchFamily="2" charset="-122"/>
                <a:cs typeface="华文细黑" panose="02010600040101010101" pitchFamily="2" charset="-122"/>
              </a:rPr>
              <a:t>20</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年，数字显示器</a:t>
            </a:r>
            <a:r>
              <a:rPr lang="en-US" altLang="zh-CN" sz="1800" kern="100" dirty="0">
                <a:effectLst/>
                <a:latin typeface="华文细黑" panose="02010600040101010101" pitchFamily="2" charset="-122"/>
                <a:ea typeface="华文细黑" panose="02010600040101010101" pitchFamily="2" charset="-122"/>
                <a:cs typeface="华文细黑" panose="02010600040101010101" pitchFamily="2" charset="-122"/>
              </a:rPr>
              <a:t>/</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数码相机</a:t>
            </a:r>
            <a:r>
              <a:rPr lang="en-US" altLang="zh-CN" sz="1800" kern="100" dirty="0">
                <a:effectLst/>
                <a:latin typeface="华文细黑" panose="02010600040101010101" pitchFamily="2" charset="-122"/>
                <a:ea typeface="华文细黑" panose="02010600040101010101" pitchFamily="2" charset="-122"/>
                <a:cs typeface="华文细黑" panose="02010600040101010101" pitchFamily="2" charset="-122"/>
              </a:rPr>
              <a:t>/</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诞生于音频之后，但是发展速度远超音频，而汽车电子认证的时间和研发费用，导致汽车音频发展比民用音频发展更加滞后</a:t>
            </a:r>
            <a:r>
              <a:rPr lang="en-US" altLang="zh-CN" sz="1800" kern="100" dirty="0">
                <a:effectLst/>
                <a:latin typeface="华文细黑" panose="02010600040101010101" pitchFamily="2" charset="-122"/>
                <a:ea typeface="华文细黑" panose="02010600040101010101" pitchFamily="2" charset="-122"/>
                <a:cs typeface="华文细黑" panose="02010600040101010101" pitchFamily="2" charset="-122"/>
              </a:rPr>
              <a:t>10-15</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年，使用目前最新的科技打造全新的数字系统，这是未来必然</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的方向；</a:t>
            </a:r>
            <a:endParaRPr lang="zh-CN" altLang="zh-CN" sz="1800" kern="100" dirty="0">
              <a:effectLst/>
              <a:latin typeface="华文细黑" panose="02010600040101010101" pitchFamily="2" charset="-122"/>
              <a:ea typeface="华文细黑" panose="02010600040101010101" pitchFamily="2" charset="-122"/>
              <a:cs typeface="华文细黑" panose="02010600040101010101" pitchFamily="2" charset="-122"/>
            </a:endParaRPr>
          </a:p>
          <a:p>
            <a:pPr marL="342900" lvl="0" indent="-342900" algn="just">
              <a:buFont typeface="Wingdings" panose="05000000000000000000" pitchFamily="2" charset="2"/>
              <a:buChar char=""/>
            </a:pPr>
            <a:r>
              <a:rPr lang="zh-CN" altLang="en-US" sz="1800" b="1" u="sng" kern="100" dirty="0">
                <a:effectLst/>
                <a:latin typeface="华文细黑" panose="02010600040101010101" pitchFamily="2" charset="-122"/>
                <a:ea typeface="华文细黑" panose="02010600040101010101" pitchFamily="2" charset="-122"/>
                <a:cs typeface="华文细黑" panose="02010600040101010101" pitchFamily="2" charset="-122"/>
              </a:rPr>
              <a:t>大幅降低成本</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绝大部分的普通用户，对声音有要求但又不懂判断，同时投入的费用又非常有限，那么如果需要大规模推广，那就对成本有要求，而不是目前的音响的奢侈品模式，而产品芯片化，可以在大幅降低成本的前提下保证高质量输出，从而为进入各个领域</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铺平道路；</a:t>
            </a:r>
            <a:endPar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endParaRPr>
          </a:p>
          <a:p>
            <a:pPr marL="342900" lvl="0" indent="-342900" algn="just">
              <a:buFont typeface="Wingdings" panose="05000000000000000000" pitchFamily="2" charset="2"/>
              <a:buChar char=""/>
            </a:pPr>
            <a:r>
              <a:rPr lang="zh-CN" altLang="en-US" sz="1800" b="1" u="sng" kern="100" dirty="0">
                <a:effectLst/>
                <a:latin typeface="华文细黑" panose="02010600040101010101" pitchFamily="2" charset="-122"/>
                <a:ea typeface="华文细黑" panose="02010600040101010101" pitchFamily="2" charset="-122"/>
                <a:cs typeface="华文细黑" panose="02010600040101010101" pitchFamily="2" charset="-122"/>
              </a:rPr>
              <a:t>保持长期的领先</a:t>
            </a:r>
            <a:r>
              <a:rPr lang="zh-CN" altLang="en-US" sz="1800" kern="100" dirty="0">
                <a:effectLst/>
                <a:latin typeface="华文细黑" panose="02010600040101010101" pitchFamily="2" charset="-122"/>
                <a:ea typeface="华文细黑" panose="02010600040101010101" pitchFamily="2" charset="-122"/>
                <a:cs typeface="华文细黑" panose="02010600040101010101" pitchFamily="2" charset="-122"/>
              </a:rPr>
              <a:t>：按照需求自顶向下的定义，比从市场上找到的方案堆叠的自底向上的方式要好很多，因此我们芯片稍作改动就可以满足很多场合的应用，从点到面实现突破；</a:t>
            </a:r>
            <a:endParaRPr lang="zh-CN" altLang="zh-CN" sz="1800" kern="100" dirty="0">
              <a:effectLst/>
              <a:latin typeface="华文细黑" panose="02010600040101010101" pitchFamily="2" charset="-122"/>
              <a:ea typeface="华文细黑" panose="02010600040101010101" pitchFamily="2" charset="-122"/>
              <a:cs typeface="华文细黑" panose="02010600040101010101" pitchFamily="2" charset="-122"/>
            </a:endParaRPr>
          </a:p>
          <a:p>
            <a:pPr marL="171450" indent="-171450">
              <a:buFont typeface="Arial" panose="020B0604020202020204" pitchFamily="34" charset="0"/>
              <a:buChar char="•"/>
            </a:pPr>
            <a:endParaRPr lang="zh-CN" altLang="en-US" sz="1000" dirty="0">
              <a:latin typeface="华文细黑" panose="02010600040101010101" pitchFamily="2" charset="-122"/>
              <a:ea typeface="华文细黑" panose="02010600040101010101" pitchFamily="2" charset="-122"/>
              <a:cs typeface="华文细黑" panose="02010600040101010101" pitchFamily="2" charset="-122"/>
            </a:endParaRPr>
          </a:p>
        </p:txBody>
      </p:sp>
      <p:grpSp>
        <p:nvGrpSpPr>
          <p:cNvPr id="6" name="Group 12"/>
          <p:cNvGrpSpPr/>
          <p:nvPr/>
        </p:nvGrpSpPr>
        <p:grpSpPr>
          <a:xfrm rot="18900000">
            <a:off x="-266174" y="444096"/>
            <a:ext cx="661676" cy="573408"/>
            <a:chOff x="8603400" y="1907109"/>
            <a:chExt cx="2341824" cy="2029423"/>
          </a:xfrm>
        </p:grpSpPr>
        <p:sp>
          <p:nvSpPr>
            <p:cNvPr id="7"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8"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9"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
        <p:nvSpPr>
          <p:cNvPr id="12"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必经之路</a:t>
            </a:r>
            <a:r>
              <a:rPr lang="en-US" altLang="zh-CN" sz="4800" b="1" dirty="0">
                <a:solidFill>
                  <a:srgbClr val="262626"/>
                </a:solidFill>
                <a:latin typeface="微软雅黑" panose="020B0503020204020204" pitchFamily="34" charset="-122"/>
              </a:rPr>
              <a:t>——</a:t>
            </a:r>
            <a:r>
              <a:rPr lang="zh-CN" altLang="en-US" sz="4800" b="1" dirty="0">
                <a:solidFill>
                  <a:srgbClr val="262626"/>
                </a:solidFill>
                <a:latin typeface="微软雅黑" panose="020B0503020204020204" pitchFamily="34" charset="-122"/>
              </a:rPr>
              <a:t>芯片</a:t>
            </a:r>
            <a:r>
              <a:rPr lang="zh-CN" altLang="en-US" sz="4800" b="1" dirty="0">
                <a:solidFill>
                  <a:srgbClr val="262626"/>
                </a:solidFill>
                <a:latin typeface="微软雅黑" panose="020B0503020204020204" pitchFamily="34" charset="-122"/>
              </a:rPr>
              <a:t>定制</a:t>
            </a:r>
            <a:endParaRPr lang="zh-CN" altLang="en-US" sz="4800" b="1" dirty="0">
              <a:solidFill>
                <a:srgbClr val="262626"/>
              </a:solidFill>
              <a:latin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874341">
            <a:off x="9873066" y="4836959"/>
            <a:ext cx="2493765" cy="2885319"/>
          </a:xfrm>
          <a:prstGeom prst="rect">
            <a:avLst/>
          </a:prstGeom>
        </p:spPr>
      </p:pic>
      <p:grpSp>
        <p:nvGrpSpPr>
          <p:cNvPr id="6" name="Group 12"/>
          <p:cNvGrpSpPr/>
          <p:nvPr/>
        </p:nvGrpSpPr>
        <p:grpSpPr>
          <a:xfrm rot="18900000">
            <a:off x="-266174" y="444096"/>
            <a:ext cx="661676" cy="573408"/>
            <a:chOff x="8603400" y="1907109"/>
            <a:chExt cx="2341824" cy="2029423"/>
          </a:xfrm>
        </p:grpSpPr>
        <p:sp>
          <p:nvSpPr>
            <p:cNvPr id="7"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8"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9"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
        <p:nvSpPr>
          <p:cNvPr id="12"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sym typeface="+mn-ea"/>
              </a:rPr>
              <a:t>定制</a:t>
            </a:r>
            <a:r>
              <a:rPr lang="zh-CN" altLang="en-US" sz="4800" b="1" dirty="0">
                <a:solidFill>
                  <a:srgbClr val="262626"/>
                </a:solidFill>
                <a:latin typeface="微软雅黑" panose="020B0503020204020204" pitchFamily="34" charset="-122"/>
              </a:rPr>
              <a:t>芯片的优势</a:t>
            </a:r>
            <a:r>
              <a:rPr lang="zh-CN" altLang="en-US" sz="4800" b="1" dirty="0">
                <a:solidFill>
                  <a:srgbClr val="262626"/>
                </a:solidFill>
                <a:latin typeface="微软雅黑" panose="020B0503020204020204" pitchFamily="34" charset="-122"/>
              </a:rPr>
              <a:t>对比</a:t>
            </a:r>
            <a:endParaRPr lang="zh-CN" altLang="en-US" sz="4800" b="1" dirty="0">
              <a:solidFill>
                <a:srgbClr val="262626"/>
              </a:solidFill>
              <a:latin typeface="微软雅黑" panose="020B0503020204020204" pitchFamily="34" charset="-122"/>
            </a:endParaRPr>
          </a:p>
        </p:txBody>
      </p:sp>
      <p:graphicFrame>
        <p:nvGraphicFramePr>
          <p:cNvPr id="4" name="表格 3"/>
          <p:cNvGraphicFramePr/>
          <p:nvPr>
            <p:custDataLst>
              <p:tags r:id="rId2"/>
            </p:custDataLst>
          </p:nvPr>
        </p:nvGraphicFramePr>
        <p:xfrm>
          <a:off x="706755" y="2244090"/>
          <a:ext cx="10778521" cy="2926080"/>
        </p:xfrm>
        <a:graphic>
          <a:graphicData uri="http://schemas.openxmlformats.org/drawingml/2006/table">
            <a:tbl>
              <a:tblPr firstRow="1" bandRow="1">
                <a:tableStyleId>{5C22544A-7EE6-4342-B048-85BDC9FD1C3A}</a:tableStyleId>
              </a:tblPr>
              <a:tblGrid>
                <a:gridCol w="2157095"/>
                <a:gridCol w="1122045"/>
                <a:gridCol w="1284390"/>
                <a:gridCol w="1640205"/>
                <a:gridCol w="1218633"/>
                <a:gridCol w="1538285"/>
                <a:gridCol w="1817868"/>
              </a:tblGrid>
              <a:tr h="381000">
                <a:tc>
                  <a:txBody>
                    <a:bodyPr/>
                    <a:p>
                      <a:pPr algn="ctr">
                        <a:buNone/>
                      </a:pPr>
                      <a:r>
                        <a:rPr lang="en-US" altLang="zh-CN" sz="1800">
                          <a:latin typeface="+mn-lt"/>
                        </a:rPr>
                        <a:t>Brand</a:t>
                      </a:r>
                      <a:endParaRPr lang="en-US" altLang="zh-CN" sz="1800">
                        <a:latin typeface="+mn-lt"/>
                      </a:endParaRPr>
                    </a:p>
                  </a:txBody>
                  <a:tcPr/>
                </a:tc>
                <a:tc>
                  <a:txBody>
                    <a:bodyPr/>
                    <a:p>
                      <a:pPr algn="ctr">
                        <a:buNone/>
                      </a:pPr>
                      <a:r>
                        <a:rPr lang="en-US" altLang="zh-CN"/>
                        <a:t>Function</a:t>
                      </a:r>
                      <a:endParaRPr lang="en-US" altLang="zh-CN"/>
                    </a:p>
                  </a:txBody>
                  <a:tcPr/>
                </a:tc>
                <a:tc>
                  <a:txBody>
                    <a:bodyPr/>
                    <a:p>
                      <a:pPr algn="ctr">
                        <a:buNone/>
                      </a:pPr>
                      <a:r>
                        <a:rPr lang="en-US" altLang="zh-CN"/>
                        <a:t>DSP(bit)</a:t>
                      </a:r>
                      <a:endParaRPr lang="en-US" altLang="zh-CN"/>
                    </a:p>
                  </a:txBody>
                  <a:tcPr/>
                </a:tc>
                <a:tc>
                  <a:txBody>
                    <a:bodyPr/>
                    <a:p>
                      <a:pPr algn="ctr">
                        <a:buNone/>
                      </a:pPr>
                      <a:r>
                        <a:rPr lang="en-US" altLang="zh-CN" dirty="0"/>
                        <a:t>Speed(MHz)</a:t>
                      </a:r>
                      <a:endParaRPr lang="en-US" altLang="zh-CN" dirty="0"/>
                    </a:p>
                  </a:txBody>
                  <a:tcPr/>
                </a:tc>
                <a:tc>
                  <a:txBody>
                    <a:bodyPr/>
                    <a:p>
                      <a:pPr algn="ctr">
                        <a:buNone/>
                      </a:pPr>
                      <a:r>
                        <a:rPr lang="en-US" altLang="zh-CN"/>
                        <a:t>Max CH</a:t>
                      </a:r>
                      <a:endParaRPr lang="en-US" altLang="zh-CN"/>
                    </a:p>
                  </a:txBody>
                  <a:tcPr/>
                </a:tc>
                <a:tc>
                  <a:txBody>
                    <a:bodyPr/>
                    <a:p>
                      <a:pPr algn="ctr">
                        <a:buNone/>
                      </a:pPr>
                      <a:r>
                        <a:rPr lang="en-US" altLang="zh-CN"/>
                        <a:t>Max SR</a:t>
                      </a:r>
                      <a:endParaRPr lang="en-US" altLang="zh-CN"/>
                    </a:p>
                  </a:txBody>
                  <a:tcPr/>
                </a:tc>
                <a:tc>
                  <a:txBody>
                    <a:bodyPr/>
                    <a:p>
                      <a:pPr algn="ctr">
                        <a:buNone/>
                      </a:pPr>
                      <a:r>
                        <a:rPr lang="en-US" altLang="zh-CN"/>
                        <a:t>Max PWM Freq</a:t>
                      </a:r>
                      <a:endParaRPr lang="en-US" altLang="zh-CN"/>
                    </a:p>
                  </a:txBody>
                  <a:tcPr/>
                </a:tc>
              </a:tr>
              <a:tr h="381000">
                <a:tc>
                  <a:txBody>
                    <a:bodyPr/>
                    <a:p>
                      <a:pPr algn="ctr"/>
                      <a:r>
                        <a:rPr lang="en-US" sz="1800" u="sng" kern="100">
                          <a:solidFill>
                            <a:srgbClr val="0000FF"/>
                          </a:solidFill>
                          <a:effectLst/>
                          <a:latin typeface="+mn-lt"/>
                          <a:ea typeface="宋体" panose="02010600030101010101" pitchFamily="2" charset="-122"/>
                          <a:cs typeface="宋体" panose="02010600030101010101" pitchFamily="2" charset="-122"/>
                        </a:rPr>
                        <a:t>Analog device</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sz="1800" kern="100">
                          <a:effectLst/>
                          <a:latin typeface="+mn-lt"/>
                          <a:ea typeface="宋体" panose="02010600030101010101" pitchFamily="2" charset="-122"/>
                          <a:cs typeface="Times New Roman" panose="02020603050405020304" pitchFamily="18" charset="0"/>
                        </a:rPr>
                        <a:t>DSP</a:t>
                      </a:r>
                      <a:endParaRPr lang="en-US" alt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r>
                        <a:rPr lang="en-US" altLang="zh-CN" sz="1800" kern="100">
                          <a:effectLst/>
                          <a:latin typeface="+mn-lt"/>
                          <a:ea typeface="宋体" panose="02010600030101010101" pitchFamily="2" charset="-122"/>
                          <a:cs typeface="Times New Roman" panose="02020603050405020304" pitchFamily="18" charset="0"/>
                        </a:rPr>
                        <a:t>fixed 24</a:t>
                      </a:r>
                      <a:endParaRPr lang="en-US" alt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dirty="0"/>
                        <a:t>150</a:t>
                      </a:r>
                      <a:endParaRPr lang="en-US" altLang="zh-CN" dirty="0"/>
                    </a:p>
                  </a:txBody>
                  <a:tcPr/>
                </a:tc>
                <a:tc>
                  <a:txBody>
                    <a:bodyPr/>
                    <a:p>
                      <a:pPr algn="ctr">
                        <a:buNone/>
                      </a:pPr>
                      <a:r>
                        <a:rPr lang="en-US" altLang="zh-CN" dirty="0"/>
                        <a:t>8+8</a:t>
                      </a:r>
                      <a:endParaRPr lang="en-US" altLang="zh-CN" dirty="0"/>
                    </a:p>
                  </a:txBody>
                  <a:tcPr/>
                </a:tc>
                <a:tc>
                  <a:txBody>
                    <a:bodyPr/>
                    <a:p>
                      <a:pPr algn="ctr">
                        <a:buNone/>
                      </a:pPr>
                      <a:r>
                        <a:rPr lang="en-US" altLang="zh-CN" sz="1800" dirty="0">
                          <a:sym typeface="+mn-ea"/>
                        </a:rPr>
                        <a:t>192KHz</a:t>
                      </a:r>
                      <a:endParaRPr lang="en-US" altLang="zh-CN" dirty="0"/>
                    </a:p>
                  </a:txBody>
                  <a:tcPr/>
                </a:tc>
                <a:tc>
                  <a:txBody>
                    <a:bodyPr/>
                    <a:p>
                      <a:pPr algn="ctr">
                        <a:buNone/>
                      </a:pPr>
                      <a:r>
                        <a:rPr lang="en-US" altLang="zh-CN" dirty="0"/>
                        <a:t>---</a:t>
                      </a:r>
                      <a:endParaRPr lang="en-US" altLang="zh-CN" dirty="0"/>
                    </a:p>
                  </a:txBody>
                  <a:tcPr/>
                </a:tc>
              </a:tr>
              <a:tr h="381000">
                <a:tc>
                  <a:txBody>
                    <a:bodyPr/>
                    <a:p>
                      <a:pPr algn="ctr"/>
                      <a:r>
                        <a:rPr lang="en-US" sz="1800" u="sng" kern="100" dirty="0">
                          <a:solidFill>
                            <a:srgbClr val="0000FF"/>
                          </a:solidFill>
                          <a:effectLst/>
                          <a:latin typeface="+mn-lt"/>
                          <a:ea typeface="宋体" panose="02010600030101010101" pitchFamily="2" charset="-122"/>
                          <a:cs typeface="宋体" panose="02010600030101010101" pitchFamily="2" charset="-122"/>
                        </a:rPr>
                        <a:t>Yamaha</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sz="1800" kern="100">
                          <a:effectLst/>
                          <a:latin typeface="+mn-lt"/>
                          <a:ea typeface="宋体" panose="02010600030101010101" pitchFamily="2" charset="-122"/>
                          <a:cs typeface="Times New Roman" panose="02020603050405020304" pitchFamily="18" charset="0"/>
                        </a:rPr>
                        <a:t>DSP</a:t>
                      </a:r>
                      <a:endParaRPr lang="en-US" alt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r>
                        <a:rPr lang="en-US" sz="1800" kern="100">
                          <a:effectLst/>
                          <a:latin typeface="+mn-lt"/>
                          <a:ea typeface="宋体" panose="02010600030101010101" pitchFamily="2" charset="-122"/>
                          <a:cs typeface="宋体" panose="02010600030101010101" pitchFamily="2" charset="-122"/>
                        </a:rPr>
                        <a:t>fixed 24</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dirty="0"/>
                        <a:t>100</a:t>
                      </a:r>
                      <a:endParaRPr lang="en-US" altLang="zh-CN" dirty="0"/>
                    </a:p>
                  </a:txBody>
                  <a:tcPr/>
                </a:tc>
                <a:tc>
                  <a:txBody>
                    <a:bodyPr/>
                    <a:p>
                      <a:pPr algn="ctr">
                        <a:buNone/>
                      </a:pPr>
                      <a:r>
                        <a:rPr lang="en-US" altLang="zh-CN" dirty="0"/>
                        <a:t>8+8</a:t>
                      </a:r>
                      <a:endParaRPr lang="en-US" altLang="zh-CN" dirty="0"/>
                    </a:p>
                  </a:txBody>
                  <a:tcPr/>
                </a:tc>
                <a:tc>
                  <a:txBody>
                    <a:bodyPr/>
                    <a:p>
                      <a:pPr algn="ctr">
                        <a:buNone/>
                      </a:pPr>
                      <a:r>
                        <a:rPr lang="en-US" altLang="zh-CN" dirty="0"/>
                        <a:t>192KHz</a:t>
                      </a:r>
                      <a:endParaRPr lang="en-US" altLang="zh-CN" dirty="0"/>
                    </a:p>
                  </a:txBody>
                  <a:tcPr/>
                </a:tc>
                <a:tc>
                  <a:txBody>
                    <a:bodyPr/>
                    <a:p>
                      <a:pPr algn="ctr">
                        <a:buNone/>
                      </a:pPr>
                      <a:r>
                        <a:rPr lang="en-US" altLang="zh-CN" dirty="0"/>
                        <a:t>---</a:t>
                      </a:r>
                      <a:endParaRPr lang="en-US" altLang="zh-CN" dirty="0"/>
                    </a:p>
                  </a:txBody>
                  <a:tcPr/>
                </a:tc>
              </a:tr>
              <a:tr h="381000">
                <a:tc>
                  <a:txBody>
                    <a:bodyPr/>
                    <a:p>
                      <a:pPr algn="ctr"/>
                      <a:r>
                        <a:rPr lang="en-US" sz="1800" u="sng" kern="100">
                          <a:solidFill>
                            <a:srgbClr val="800080"/>
                          </a:solidFill>
                          <a:effectLst/>
                          <a:latin typeface="+mn-lt"/>
                          <a:ea typeface="宋体" panose="02010600030101010101" pitchFamily="2" charset="-122"/>
                          <a:cs typeface="宋体" panose="02010600030101010101" pitchFamily="2" charset="-122"/>
                        </a:rPr>
                        <a:t>TI</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sz="1800" kern="100" dirty="0">
                          <a:effectLst/>
                          <a:latin typeface="+mn-lt"/>
                          <a:ea typeface="宋体" panose="02010600030101010101" pitchFamily="2" charset="-122"/>
                          <a:cs typeface="Times New Roman" panose="02020603050405020304" pitchFamily="18" charset="0"/>
                        </a:rPr>
                        <a:t>AMP</a:t>
                      </a:r>
                      <a:endParaRPr lang="en-US" alt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r>
                        <a:rPr lang="en-US" sz="1800" kern="100" dirty="0">
                          <a:effectLst/>
                          <a:latin typeface="+mn-lt"/>
                          <a:ea typeface="宋体" panose="02010600030101010101" pitchFamily="2" charset="-122"/>
                          <a:cs typeface="宋体" panose="02010600030101010101" pitchFamily="2" charset="-122"/>
                        </a:rPr>
                        <a:t>---</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dirty="0"/>
                        <a:t>---</a:t>
                      </a:r>
                      <a:endParaRPr lang="en-US" altLang="zh-CN" dirty="0"/>
                    </a:p>
                  </a:txBody>
                  <a:tcPr/>
                </a:tc>
                <a:tc>
                  <a:txBody>
                    <a:bodyPr/>
                    <a:p>
                      <a:pPr algn="ctr">
                        <a:buNone/>
                      </a:pPr>
                      <a:r>
                        <a:rPr lang="en-US" altLang="zh-CN" dirty="0"/>
                        <a:t>4</a:t>
                      </a:r>
                      <a:r>
                        <a:rPr lang="en-US" altLang="zh-CN" dirty="0"/>
                        <a:t>in</a:t>
                      </a:r>
                      <a:endParaRPr lang="en-US" altLang="zh-CN" dirty="0"/>
                    </a:p>
                  </a:txBody>
                  <a:tcPr/>
                </a:tc>
                <a:tc>
                  <a:txBody>
                    <a:bodyPr/>
                    <a:p>
                      <a:pPr algn="ctr">
                        <a:buNone/>
                      </a:pPr>
                      <a:r>
                        <a:rPr lang="en-US" altLang="zh-CN" dirty="0"/>
                        <a:t>96KHz</a:t>
                      </a:r>
                      <a:endParaRPr lang="en-US" altLang="zh-CN" dirty="0"/>
                    </a:p>
                  </a:txBody>
                  <a:tcPr/>
                </a:tc>
                <a:tc>
                  <a:txBody>
                    <a:bodyPr/>
                    <a:p>
                      <a:pPr algn="ctr">
                        <a:buNone/>
                      </a:pPr>
                      <a:r>
                        <a:rPr lang="en-US" altLang="zh-CN" dirty="0"/>
                        <a:t>2.1M</a:t>
                      </a:r>
                      <a:endParaRPr lang="en-US" altLang="zh-CN" dirty="0"/>
                    </a:p>
                  </a:txBody>
                  <a:tcPr/>
                </a:tc>
              </a:tr>
              <a:tr h="381000">
                <a:tc>
                  <a:txBody>
                    <a:bodyPr/>
                    <a:p>
                      <a:pPr algn="ctr"/>
                      <a:r>
                        <a:rPr lang="en-US" sz="1800" u="sng" kern="100">
                          <a:solidFill>
                            <a:srgbClr val="0000FF"/>
                          </a:solidFill>
                          <a:effectLst/>
                          <a:latin typeface="+mn-lt"/>
                          <a:ea typeface="宋体" panose="02010600030101010101" pitchFamily="2" charset="-122"/>
                          <a:cs typeface="宋体" panose="02010600030101010101" pitchFamily="2" charset="-122"/>
                        </a:rPr>
                        <a:t>ST</a:t>
                      </a:r>
                      <a:endParaRPr lang="zh-CN" sz="1800" kern="10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sz="1800" kern="100" dirty="0">
                          <a:effectLst/>
                          <a:latin typeface="+mn-lt"/>
                          <a:ea typeface="宋体" panose="02010600030101010101" pitchFamily="2" charset="-122"/>
                          <a:cs typeface="Times New Roman" panose="02020603050405020304" pitchFamily="18" charset="0"/>
                        </a:rPr>
                        <a:t>AMP</a:t>
                      </a:r>
                      <a:endParaRPr lang="en-US" alt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r>
                        <a:rPr lang="en-US" sz="1800" kern="100" dirty="0">
                          <a:effectLst/>
                          <a:latin typeface="+mn-lt"/>
                          <a:ea typeface="宋体" panose="02010600030101010101" pitchFamily="2" charset="-122"/>
                          <a:cs typeface="宋体" panose="02010600030101010101" pitchFamily="2" charset="-122"/>
                        </a:rPr>
                        <a:t>---</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dirty="0"/>
                        <a:t>---</a:t>
                      </a:r>
                      <a:endParaRPr lang="en-US" altLang="zh-CN" dirty="0"/>
                    </a:p>
                  </a:txBody>
                  <a:tcPr/>
                </a:tc>
                <a:tc>
                  <a:txBody>
                    <a:bodyPr/>
                    <a:p>
                      <a:pPr algn="ctr">
                        <a:buNone/>
                      </a:pPr>
                      <a:r>
                        <a:rPr lang="en-US" altLang="zh-CN" dirty="0"/>
                        <a:t>4</a:t>
                      </a:r>
                      <a:r>
                        <a:rPr lang="en-US" altLang="zh-CN" dirty="0"/>
                        <a:t>in</a:t>
                      </a:r>
                      <a:endParaRPr lang="en-US" altLang="zh-CN" dirty="0"/>
                    </a:p>
                  </a:txBody>
                  <a:tcPr/>
                </a:tc>
                <a:tc>
                  <a:txBody>
                    <a:bodyPr/>
                    <a:p>
                      <a:pPr algn="ctr">
                        <a:buNone/>
                      </a:pPr>
                      <a:r>
                        <a:rPr lang="en-US" altLang="zh-CN" dirty="0"/>
                        <a:t>192KHz</a:t>
                      </a:r>
                      <a:endParaRPr lang="en-US" altLang="zh-CN" dirty="0"/>
                    </a:p>
                  </a:txBody>
                  <a:tcPr/>
                </a:tc>
                <a:tc>
                  <a:txBody>
                    <a:bodyPr/>
                    <a:p>
                      <a:pPr algn="ctr">
                        <a:buNone/>
                      </a:pPr>
                      <a:r>
                        <a:rPr lang="en-US" altLang="zh-CN" dirty="0"/>
                        <a:t>500K-1.5M</a:t>
                      </a:r>
                      <a:endParaRPr lang="en-US" altLang="zh-CN" dirty="0"/>
                    </a:p>
                  </a:txBody>
                  <a:tcPr/>
                </a:tc>
              </a:tr>
              <a:tr h="381000">
                <a:tc>
                  <a:txBody>
                    <a:bodyPr/>
                    <a:p>
                      <a:pPr algn="ctr"/>
                      <a:r>
                        <a:rPr lang="en-US" sz="1800" u="sng" kern="100" dirty="0">
                          <a:solidFill>
                            <a:srgbClr val="800080"/>
                          </a:solidFill>
                          <a:effectLst/>
                          <a:latin typeface="+mn-lt"/>
                          <a:ea typeface="宋体" panose="02010600030101010101" pitchFamily="2" charset="-122"/>
                          <a:cs typeface="宋体" panose="02010600030101010101" pitchFamily="2" charset="-122"/>
                        </a:rPr>
                        <a:t>XMOS</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sz="1800" kern="100" dirty="0">
                          <a:effectLst/>
                          <a:latin typeface="+mn-lt"/>
                          <a:ea typeface="宋体" panose="02010600030101010101" pitchFamily="2" charset="-122"/>
                          <a:cs typeface="Times New Roman" panose="02020603050405020304" pitchFamily="18" charset="0"/>
                        </a:rPr>
                        <a:t>CODEC</a:t>
                      </a:r>
                      <a:endParaRPr lang="en-US" alt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r>
                        <a:rPr lang="en-US" sz="1800" kern="100" dirty="0">
                          <a:effectLst/>
                          <a:latin typeface="+mn-lt"/>
                          <a:ea typeface="宋体" panose="02010600030101010101" pitchFamily="2" charset="-122"/>
                          <a:cs typeface="宋体" panose="02010600030101010101" pitchFamily="2" charset="-122"/>
                        </a:rPr>
                        <a:t>---</a:t>
                      </a:r>
                      <a:endParaRPr lang="zh-CN" sz="18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p>
                      <a:pPr algn="ctr">
                        <a:buNone/>
                      </a:pPr>
                      <a:r>
                        <a:rPr lang="en-US" altLang="zh-CN" dirty="0"/>
                        <a:t>150</a:t>
                      </a:r>
                      <a:endParaRPr lang="en-US" altLang="zh-CN" dirty="0"/>
                    </a:p>
                  </a:txBody>
                  <a:tcPr/>
                </a:tc>
                <a:tc>
                  <a:txBody>
                    <a:bodyPr/>
                    <a:p>
                      <a:pPr algn="ctr">
                        <a:buNone/>
                      </a:pPr>
                      <a:r>
                        <a:rPr lang="en-US" altLang="zh-CN" dirty="0"/>
                        <a:t>2+2</a:t>
                      </a:r>
                      <a:endParaRPr lang="en-US" altLang="zh-CN" dirty="0"/>
                    </a:p>
                  </a:txBody>
                  <a:tcPr/>
                </a:tc>
                <a:tc>
                  <a:txBody>
                    <a:bodyPr/>
                    <a:p>
                      <a:pPr algn="ctr">
                        <a:buNone/>
                      </a:pPr>
                      <a:r>
                        <a:rPr lang="en-US" altLang="zh-CN" dirty="0"/>
                        <a:t>760KHz</a:t>
                      </a:r>
                      <a:endParaRPr lang="en-US" altLang="zh-CN" dirty="0"/>
                    </a:p>
                  </a:txBody>
                  <a:tcPr/>
                </a:tc>
                <a:tc>
                  <a:txBody>
                    <a:bodyPr/>
                    <a:p>
                      <a:pPr algn="ctr">
                        <a:buNone/>
                      </a:pPr>
                      <a:r>
                        <a:rPr lang="en-US" altLang="zh-CN" dirty="0"/>
                        <a:t>---</a:t>
                      </a:r>
                      <a:endParaRPr lang="en-US" altLang="zh-CN" dirty="0"/>
                    </a:p>
                  </a:txBody>
                  <a:tcPr/>
                </a:tc>
              </a:tr>
              <a:tr h="381000">
                <a:tc>
                  <a:txBody>
                    <a:bodyPr/>
                    <a:p>
                      <a:pPr algn="ctr">
                        <a:buNone/>
                      </a:pPr>
                      <a:r>
                        <a:rPr lang="en-US" altLang="zh-CN" dirty="0"/>
                        <a:t>Our Chip</a:t>
                      </a:r>
                      <a:endParaRPr lang="en-US" altLang="zh-CN" dirty="0"/>
                    </a:p>
                  </a:txBody>
                  <a:tcPr/>
                </a:tc>
                <a:tc>
                  <a:txBody>
                    <a:bodyPr/>
                    <a:p>
                      <a:pPr algn="ctr">
                        <a:buNone/>
                      </a:pPr>
                      <a:r>
                        <a:rPr lang="en-US" altLang="zh-CN" dirty="0"/>
                        <a:t>All</a:t>
                      </a:r>
                      <a:endParaRPr lang="en-US" altLang="zh-CN" dirty="0"/>
                    </a:p>
                  </a:txBody>
                  <a:tcPr/>
                </a:tc>
                <a:tc>
                  <a:txBody>
                    <a:bodyPr/>
                    <a:p>
                      <a:pPr algn="ctr">
                        <a:buNone/>
                      </a:pPr>
                      <a:r>
                        <a:rPr lang="en-US" altLang="zh-CN" dirty="0"/>
                        <a:t>double 64</a:t>
                      </a:r>
                      <a:endParaRPr lang="en-US" altLang="zh-CN" dirty="0"/>
                    </a:p>
                  </a:txBody>
                  <a:tcPr/>
                </a:tc>
                <a:tc>
                  <a:txBody>
                    <a:bodyPr/>
                    <a:p>
                      <a:pPr algn="ctr">
                        <a:buNone/>
                      </a:pPr>
                      <a:r>
                        <a:rPr lang="en-US" altLang="zh-CN"/>
                        <a:t>300</a:t>
                      </a:r>
                      <a:endParaRPr lang="en-US" altLang="zh-CN"/>
                    </a:p>
                  </a:txBody>
                  <a:tcPr/>
                </a:tc>
                <a:tc>
                  <a:txBody>
                    <a:bodyPr/>
                    <a:p>
                      <a:pPr algn="ctr">
                        <a:buNone/>
                      </a:pPr>
                      <a:r>
                        <a:rPr lang="en-US" altLang="zh-CN" dirty="0"/>
                        <a:t>16+16</a:t>
                      </a:r>
                      <a:endParaRPr lang="en-US" altLang="zh-CN" dirty="0"/>
                    </a:p>
                  </a:txBody>
                  <a:tcPr/>
                </a:tc>
                <a:tc>
                  <a:txBody>
                    <a:bodyPr/>
                    <a:p>
                      <a:pPr algn="ctr">
                        <a:buNone/>
                      </a:pPr>
                      <a:r>
                        <a:rPr lang="en-US" altLang="zh-CN" dirty="0"/>
                        <a:t>1536kHz+</a:t>
                      </a:r>
                      <a:endParaRPr lang="en-US" altLang="zh-CN" dirty="0"/>
                    </a:p>
                  </a:txBody>
                  <a:tcPr/>
                </a:tc>
                <a:tc>
                  <a:txBody>
                    <a:bodyPr/>
                    <a:p>
                      <a:pPr algn="ctr">
                        <a:buNone/>
                      </a:pPr>
                      <a:r>
                        <a:rPr lang="en-US" altLang="zh-CN" dirty="0"/>
                        <a:t>11.2896M</a:t>
                      </a:r>
                      <a:endParaRPr lang="en-US" altLang="zh-CN" dirty="0"/>
                    </a:p>
                  </a:txBody>
                  <a:tcPr/>
                </a:tc>
              </a:tr>
            </a:tbl>
          </a:graphicData>
        </a:graphic>
      </p:graphicFrame>
      <p:sp>
        <p:nvSpPr>
          <p:cNvPr id="2" name="文本框 1"/>
          <p:cNvSpPr txBox="1"/>
          <p:nvPr/>
        </p:nvSpPr>
        <p:spPr>
          <a:xfrm>
            <a:off x="501650" y="1458595"/>
            <a:ext cx="10380980" cy="368300"/>
          </a:xfrm>
          <a:prstGeom prst="rect">
            <a:avLst/>
          </a:prstGeom>
          <a:noFill/>
        </p:spPr>
        <p:txBody>
          <a:bodyPr wrap="square" rtlCol="0">
            <a:spAutoFit/>
          </a:bodyPr>
          <a:p>
            <a:pPr indent="0">
              <a:buFont typeface="Arial" panose="020B0604020202020204" pitchFamily="34" charset="0"/>
              <a:buNone/>
            </a:pPr>
            <a:r>
              <a:rPr lang="zh-CN" altLang="en-US" dirty="0">
                <a:latin typeface="华文细黑" panose="02010600040101010101" pitchFamily="2" charset="-122"/>
                <a:ea typeface="华文细黑" panose="02010600040101010101" pitchFamily="2" charset="-122"/>
                <a:cs typeface="华文细黑" panose="02010600040101010101" pitchFamily="2" charset="-122"/>
              </a:rPr>
              <a:t>我们比较下以下的芯片方案</a:t>
            </a:r>
            <a:endParaRPr lang="zh-CN" altLang="en-US" dirty="0">
              <a:latin typeface="华文细黑" panose="02010600040101010101" pitchFamily="2" charset="-122"/>
              <a:ea typeface="华文细黑" panose="02010600040101010101" pitchFamily="2" charset="-122"/>
              <a:cs typeface="华文细黑" panose="02010600040101010101" pitchFamily="2" charset="-122"/>
            </a:endParaRPr>
          </a:p>
        </p:txBody>
      </p:sp>
      <p:sp>
        <p:nvSpPr>
          <p:cNvPr id="3" name="文本框 2"/>
          <p:cNvSpPr txBox="1"/>
          <p:nvPr/>
        </p:nvSpPr>
        <p:spPr>
          <a:xfrm>
            <a:off x="764540" y="5149850"/>
            <a:ext cx="9655810" cy="645160"/>
          </a:xfrm>
          <a:prstGeom prst="rect">
            <a:avLst/>
          </a:prstGeom>
          <a:noFill/>
        </p:spPr>
        <p:txBody>
          <a:bodyPr wrap="square" rtlCol="0">
            <a:spAutoFit/>
          </a:bodyPr>
          <a:p>
            <a:pPr indent="0">
              <a:buFont typeface="Arial" panose="020B0604020202020204" pitchFamily="34" charset="0"/>
              <a:buNone/>
            </a:pPr>
            <a:r>
              <a:rPr lang="zh-CN" altLang="en-US" dirty="0">
                <a:latin typeface="华文细黑" panose="02010600040101010101" pitchFamily="2" charset="-122"/>
                <a:ea typeface="华文细黑" panose="02010600040101010101" pitchFamily="2" charset="-122"/>
                <a:cs typeface="华文细黑" panose="02010600040101010101" pitchFamily="2" charset="-122"/>
              </a:rPr>
              <a:t>可以看出来我们的设计，会在使用最新的技术的基础上针对现有同类产品全面碾压，同时整合多种功能，实现性能最大化的同时，性价比</a:t>
            </a:r>
            <a:r>
              <a:rPr lang="zh-CN" altLang="en-US" dirty="0">
                <a:latin typeface="华文细黑" panose="02010600040101010101" pitchFamily="2" charset="-122"/>
                <a:ea typeface="华文细黑" panose="02010600040101010101" pitchFamily="2" charset="-122"/>
                <a:cs typeface="华文细黑" panose="02010600040101010101" pitchFamily="2" charset="-122"/>
              </a:rPr>
              <a:t>最高</a:t>
            </a:r>
            <a:endParaRPr lang="zh-CN" altLang="en-US" dirty="0">
              <a:latin typeface="华文细黑" panose="02010600040101010101" pitchFamily="2" charset="-122"/>
              <a:ea typeface="华文细黑" panose="02010600040101010101" pitchFamily="2" charset="-122"/>
              <a:cs typeface="华文细黑"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专用芯片内部结构</a:t>
            </a:r>
            <a:r>
              <a:rPr lang="zh-CN" altLang="en-US" sz="4800" b="1" dirty="0">
                <a:solidFill>
                  <a:srgbClr val="262626"/>
                </a:solidFill>
                <a:latin typeface="微软雅黑" panose="020B0503020204020204" pitchFamily="34" charset="-122"/>
              </a:rPr>
              <a:t>总览</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
        <p:nvSpPr>
          <p:cNvPr id="4" name="矩形 3"/>
          <p:cNvSpPr/>
          <p:nvPr/>
        </p:nvSpPr>
        <p:spPr>
          <a:xfrm>
            <a:off x="2365164" y="5211512"/>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USB 3.0 Device</a:t>
            </a:r>
            <a:endParaRPr kumimoji="1" lang="en-US" altLang="zh-TW" dirty="0"/>
          </a:p>
        </p:txBody>
      </p:sp>
      <p:sp>
        <p:nvSpPr>
          <p:cNvPr id="5" name="矩形 4"/>
          <p:cNvSpPr/>
          <p:nvPr/>
        </p:nvSpPr>
        <p:spPr>
          <a:xfrm>
            <a:off x="4928254" y="1709977"/>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LPDDR/DDR3-1866</a:t>
            </a:r>
            <a:endParaRPr kumimoji="1" lang="en-US" altLang="zh-TW" dirty="0"/>
          </a:p>
        </p:txBody>
      </p:sp>
      <p:sp>
        <p:nvSpPr>
          <p:cNvPr id="6" name="矩形 5"/>
          <p:cNvSpPr/>
          <p:nvPr/>
        </p:nvSpPr>
        <p:spPr>
          <a:xfrm>
            <a:off x="1089556" y="5211512"/>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输出</a:t>
            </a:r>
            <a:r>
              <a:rPr kumimoji="1" lang="zh-CN" altLang="en-US" dirty="0"/>
              <a:t>通道配置</a:t>
            </a:r>
            <a:endParaRPr kumimoji="1" lang="zh-CN" altLang="en-US" dirty="0"/>
          </a:p>
        </p:txBody>
      </p:sp>
      <p:sp>
        <p:nvSpPr>
          <p:cNvPr id="7" name="矩形 6"/>
          <p:cNvSpPr/>
          <p:nvPr/>
        </p:nvSpPr>
        <p:spPr>
          <a:xfrm>
            <a:off x="4862946" y="5211512"/>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SD/SDIO 3.0 eMMC 5.0</a:t>
            </a:r>
            <a:endParaRPr kumimoji="1" lang="en-US" altLang="zh-TW" dirty="0"/>
          </a:p>
        </p:txBody>
      </p:sp>
      <p:sp>
        <p:nvSpPr>
          <p:cNvPr id="13" name="矩形 12"/>
          <p:cNvSpPr/>
          <p:nvPr/>
        </p:nvSpPr>
        <p:spPr>
          <a:xfrm>
            <a:off x="6212775" y="1709977"/>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ASRC</a:t>
            </a:r>
            <a:endParaRPr kumimoji="1" lang="en-US" altLang="zh-TW" dirty="0"/>
          </a:p>
        </p:txBody>
      </p:sp>
      <p:sp>
        <p:nvSpPr>
          <p:cNvPr id="14" name="矩形 13"/>
          <p:cNvSpPr/>
          <p:nvPr/>
        </p:nvSpPr>
        <p:spPr>
          <a:xfrm>
            <a:off x="9846646" y="5223385"/>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Audio DAC</a:t>
            </a:r>
            <a:endParaRPr kumimoji="1" lang="en-US" altLang="zh-TW" dirty="0"/>
          </a:p>
        </p:txBody>
      </p:sp>
      <p:sp>
        <p:nvSpPr>
          <p:cNvPr id="16" name="矩形 15"/>
          <p:cNvSpPr/>
          <p:nvPr/>
        </p:nvSpPr>
        <p:spPr>
          <a:xfrm>
            <a:off x="3624941" y="5211512"/>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HDMI RX</a:t>
            </a:r>
            <a:endParaRPr kumimoji="1" lang="en-US" altLang="zh-TW" dirty="0"/>
          </a:p>
        </p:txBody>
      </p:sp>
      <p:sp>
        <p:nvSpPr>
          <p:cNvPr id="17" name="矩形 16"/>
          <p:cNvSpPr/>
          <p:nvPr/>
        </p:nvSpPr>
        <p:spPr>
          <a:xfrm>
            <a:off x="8781817" y="1709977"/>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PLL (Cirrus CS2300)</a:t>
            </a:r>
            <a:endParaRPr kumimoji="1" lang="en-US" altLang="zh-TW" dirty="0"/>
          </a:p>
        </p:txBody>
      </p:sp>
      <p:sp>
        <p:nvSpPr>
          <p:cNvPr id="18" name="矩形 17"/>
          <p:cNvSpPr/>
          <p:nvPr/>
        </p:nvSpPr>
        <p:spPr>
          <a:xfrm>
            <a:off x="1089556" y="1709985"/>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ARM M0/</a:t>
            </a:r>
            <a:endParaRPr kumimoji="1" lang="en-US" altLang="zh-TW" dirty="0"/>
          </a:p>
          <a:p>
            <a:pPr algn="ctr"/>
            <a:r>
              <a:rPr kumimoji="1" lang="en-US" altLang="zh-TW" dirty="0"/>
              <a:t>Andes N25</a:t>
            </a:r>
            <a:endParaRPr kumimoji="1" lang="en-US" altLang="zh-TW" dirty="0"/>
          </a:p>
        </p:txBody>
      </p:sp>
      <p:sp>
        <p:nvSpPr>
          <p:cNvPr id="19" name="矩形 18"/>
          <p:cNvSpPr/>
          <p:nvPr/>
        </p:nvSpPr>
        <p:spPr>
          <a:xfrm>
            <a:off x="6108871" y="5211512"/>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I2C Master/Slave</a:t>
            </a:r>
            <a:endParaRPr kumimoji="1" lang="en-US" altLang="zh-TW" dirty="0"/>
          </a:p>
        </p:txBody>
      </p:sp>
      <p:sp>
        <p:nvSpPr>
          <p:cNvPr id="20" name="矩形 19"/>
          <p:cNvSpPr/>
          <p:nvPr/>
        </p:nvSpPr>
        <p:spPr>
          <a:xfrm>
            <a:off x="7354796" y="5211512"/>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I2S</a:t>
            </a:r>
            <a:endParaRPr kumimoji="1" lang="en-US" altLang="zh-TW" dirty="0"/>
          </a:p>
        </p:txBody>
      </p:sp>
      <p:sp>
        <p:nvSpPr>
          <p:cNvPr id="21" name="矩形 20"/>
          <p:cNvSpPr/>
          <p:nvPr/>
        </p:nvSpPr>
        <p:spPr>
          <a:xfrm>
            <a:off x="7497296" y="1709977"/>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GaN</a:t>
            </a:r>
            <a:r>
              <a:rPr kumimoji="1" lang="en-US" altLang="zh-TW" dirty="0"/>
              <a:t> Half Bridge Ctrl</a:t>
            </a:r>
            <a:endParaRPr kumimoji="1" lang="en-US" altLang="zh-TW" dirty="0"/>
          </a:p>
        </p:txBody>
      </p:sp>
      <p:sp>
        <p:nvSpPr>
          <p:cNvPr id="22" name="矩形 21"/>
          <p:cNvSpPr/>
          <p:nvPr/>
        </p:nvSpPr>
        <p:spPr>
          <a:xfrm>
            <a:off x="3648688" y="1709979"/>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DSP (ADI ADAU1452)</a:t>
            </a:r>
            <a:endParaRPr kumimoji="1" lang="en-US" altLang="zh-TW" dirty="0"/>
          </a:p>
        </p:txBody>
      </p:sp>
      <p:sp>
        <p:nvSpPr>
          <p:cNvPr id="23" name="矩形 22"/>
          <p:cNvSpPr/>
          <p:nvPr/>
        </p:nvSpPr>
        <p:spPr>
          <a:xfrm>
            <a:off x="8600721" y="5211512"/>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SPDIF</a:t>
            </a:r>
            <a:endParaRPr kumimoji="1" lang="en-US" altLang="zh-TW" dirty="0"/>
          </a:p>
        </p:txBody>
      </p:sp>
      <p:sp>
        <p:nvSpPr>
          <p:cNvPr id="24" name="矩形 23"/>
          <p:cNvSpPr/>
          <p:nvPr/>
        </p:nvSpPr>
        <p:spPr>
          <a:xfrm>
            <a:off x="2369122" y="1709980"/>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Custom Logic</a:t>
            </a:r>
            <a:endParaRPr kumimoji="1" lang="en-US" altLang="zh-TW" dirty="0"/>
          </a:p>
        </p:txBody>
      </p:sp>
      <p:sp>
        <p:nvSpPr>
          <p:cNvPr id="25" name="左-右雙向箭號 18"/>
          <p:cNvSpPr/>
          <p:nvPr/>
        </p:nvSpPr>
        <p:spPr>
          <a:xfrm>
            <a:off x="1089556" y="3136444"/>
            <a:ext cx="9754618" cy="855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AXI</a:t>
            </a:r>
            <a:endParaRPr kumimoji="1" lang="zh-TW" altLang="en-US" dirty="0"/>
          </a:p>
        </p:txBody>
      </p:sp>
      <p:sp>
        <p:nvSpPr>
          <p:cNvPr id="26" name="左-右雙向箭號 19"/>
          <p:cNvSpPr/>
          <p:nvPr/>
        </p:nvSpPr>
        <p:spPr>
          <a:xfrm>
            <a:off x="4928255" y="4148692"/>
            <a:ext cx="5915920" cy="855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a:t>AHB</a:t>
            </a:r>
            <a:endParaRPr kumimoji="1" lang="zh-TW" altLang="en-US" dirty="0"/>
          </a:p>
        </p:txBody>
      </p:sp>
      <p:sp>
        <p:nvSpPr>
          <p:cNvPr id="27" name="矩形 26"/>
          <p:cNvSpPr/>
          <p:nvPr/>
        </p:nvSpPr>
        <p:spPr>
          <a:xfrm>
            <a:off x="10109096" y="1710122"/>
            <a:ext cx="997527" cy="1187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zh-TW" dirty="0"/>
              <a:t>高速</a:t>
            </a:r>
            <a:r>
              <a:rPr kumimoji="1" lang="en-US" altLang="zh-CN" dirty="0"/>
              <a:t>ADC</a:t>
            </a:r>
            <a:endParaRPr kumimoji="1"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芯片设计</a:t>
            </a:r>
            <a:r>
              <a:rPr lang="en-US" altLang="zh-CN" sz="4800" b="1" dirty="0">
                <a:solidFill>
                  <a:srgbClr val="262626"/>
                </a:solidFill>
                <a:latin typeface="微软雅黑" panose="020B0503020204020204" pitchFamily="34" charset="-122"/>
              </a:rPr>
              <a:t>IP</a:t>
            </a:r>
            <a:r>
              <a:rPr lang="zh-CN" altLang="en-US" sz="4800" b="1" dirty="0">
                <a:solidFill>
                  <a:srgbClr val="262626"/>
                </a:solidFill>
                <a:latin typeface="微软雅黑" panose="020B0503020204020204" pitchFamily="34" charset="-122"/>
              </a:rPr>
              <a:t>需求</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pic>
        <p:nvPicPr>
          <p:cNvPr id="2" name="图片 1"/>
          <p:cNvPicPr>
            <a:picLocks noChangeAspect="1"/>
          </p:cNvPicPr>
          <p:nvPr/>
        </p:nvPicPr>
        <p:blipFill>
          <a:blip r:embed="rId2"/>
          <a:stretch>
            <a:fillRect/>
          </a:stretch>
        </p:blipFill>
        <p:spPr>
          <a:xfrm>
            <a:off x="1117600" y="1421765"/>
            <a:ext cx="9894570" cy="51022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芯片设计步骤以及费用</a:t>
            </a:r>
            <a:r>
              <a:rPr lang="zh-CN" altLang="en-US" sz="4800" b="1" dirty="0">
                <a:solidFill>
                  <a:srgbClr val="262626"/>
                </a:solidFill>
                <a:latin typeface="微软雅黑" panose="020B0503020204020204" pitchFamily="34" charset="-122"/>
              </a:rPr>
              <a:t>细节</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
        <p:nvSpPr>
          <p:cNvPr id="3" name="文本框 2"/>
          <p:cNvSpPr txBox="1"/>
          <p:nvPr/>
        </p:nvSpPr>
        <p:spPr>
          <a:xfrm>
            <a:off x="500380" y="1347470"/>
            <a:ext cx="11182350" cy="5388610"/>
          </a:xfrm>
          <a:prstGeom prst="rect">
            <a:avLst/>
          </a:prstGeom>
          <a:noFill/>
        </p:spPr>
        <p:txBody>
          <a:bodyPr wrap="square" rtlCol="0" anchor="t">
            <a:noAutofit/>
          </a:bodyPr>
          <a:p>
            <a:pPr indent="0">
              <a:buFont typeface="Wingdings" panose="05000000000000000000" charset="0"/>
              <a:buNone/>
            </a:pPr>
            <a:r>
              <a:rPr lang="en-US" altLang="zh-TW" sz="2400" dirty="0">
                <a:sym typeface="+mn-ea"/>
              </a:rPr>
              <a:t>Phase1 Task: RTL platform Integration +Verification (in parallel with RTL Integration) + FPGA prototyping + Digital IP License fee</a:t>
            </a:r>
            <a:endParaRPr lang="en-US" altLang="zh-TW" sz="2400" dirty="0"/>
          </a:p>
          <a:p>
            <a:pPr marL="342900" indent="-342900">
              <a:buFont typeface="Wingdings" panose="05000000000000000000" charset="0"/>
              <a:buChar char="l"/>
            </a:pPr>
            <a:r>
              <a:rPr lang="en-US" altLang="zh-TW" sz="2400" dirty="0">
                <a:sym typeface="+mn-ea"/>
              </a:rPr>
              <a:t>Duration:  5 months + 3 months</a:t>
            </a:r>
            <a:endParaRPr lang="en-US" altLang="zh-TW" sz="2400" dirty="0"/>
          </a:p>
          <a:p>
            <a:pPr marL="342900" indent="-342900">
              <a:buFont typeface="Wingdings" panose="05000000000000000000" charset="0"/>
              <a:buChar char="l"/>
            </a:pPr>
            <a:r>
              <a:rPr lang="en-US" altLang="zh-TW" sz="2400" dirty="0">
                <a:sym typeface="+mn-ea"/>
              </a:rPr>
              <a:t>Estimated fee: US$1.5M ~ </a:t>
            </a:r>
            <a:r>
              <a:rPr lang="en-US" altLang="zh-TW" sz="2400" dirty="0">
                <a:sym typeface="+mn-ea"/>
              </a:rPr>
              <a:t>US</a:t>
            </a:r>
            <a:r>
              <a:rPr lang="en-US" altLang="zh-TW" sz="2400" dirty="0">
                <a:sym typeface="+mn-ea"/>
              </a:rPr>
              <a:t>$2M</a:t>
            </a:r>
            <a:endParaRPr lang="en-US" altLang="zh-TW" sz="2400" dirty="0">
              <a:sym typeface="+mn-ea"/>
            </a:endParaRPr>
          </a:p>
          <a:p>
            <a:pPr marL="342900" indent="-342900">
              <a:buFont typeface="Wingdings" panose="05000000000000000000" charset="0"/>
              <a:buChar char="l"/>
            </a:pPr>
            <a:endParaRPr lang="en-US" altLang="zh-TW" sz="2400" dirty="0">
              <a:sym typeface="+mn-ea"/>
            </a:endParaRPr>
          </a:p>
          <a:p>
            <a:pPr indent="0">
              <a:buFont typeface="Wingdings" panose="05000000000000000000" charset="0"/>
              <a:buNone/>
            </a:pPr>
            <a:r>
              <a:rPr lang="en-US" altLang="zh-TW" sz="2400" dirty="0">
                <a:sym typeface="+mn-ea"/>
              </a:rPr>
              <a:t>Phase 2 Tasks: RTL-to-GDSII + 40nm Analog IP License Fee + MPW Shuttle fee (1 set) + 50 untested samples</a:t>
            </a:r>
            <a:endParaRPr lang="en-US" altLang="zh-TW" sz="2400" dirty="0"/>
          </a:p>
          <a:p>
            <a:pPr marL="342900" indent="-342900">
              <a:buFont typeface="Wingdings" panose="05000000000000000000" charset="0"/>
              <a:buChar char="l"/>
            </a:pPr>
            <a:r>
              <a:rPr lang="en-US" altLang="zh-TW" sz="2400" dirty="0">
                <a:sym typeface="+mn-ea"/>
              </a:rPr>
              <a:t>Duration: 7 months + 3 months (MPW and package duration)</a:t>
            </a:r>
            <a:endParaRPr lang="en-US" altLang="zh-TW" sz="2400" dirty="0"/>
          </a:p>
          <a:p>
            <a:pPr marL="342900" indent="-342900">
              <a:buFont typeface="Wingdings" panose="05000000000000000000" charset="0"/>
              <a:buChar char="l"/>
            </a:pPr>
            <a:r>
              <a:rPr lang="en-US" altLang="zh-TW" sz="2400" dirty="0">
                <a:sym typeface="+mn-ea"/>
              </a:rPr>
              <a:t>Estimated Fee:  US$1.8M ~ US$2.5M</a:t>
            </a:r>
            <a:endParaRPr lang="en-US" altLang="zh-TW" sz="2400" dirty="0">
              <a:sym typeface="+mn-ea"/>
            </a:endParaRPr>
          </a:p>
          <a:p>
            <a:pPr indent="0">
              <a:buFont typeface="Wingdings" panose="05000000000000000000" charset="0"/>
              <a:buNone/>
            </a:pPr>
            <a:endParaRPr lang="en-US" altLang="zh-TW" sz="2400" dirty="0">
              <a:sym typeface="+mn-ea"/>
            </a:endParaRPr>
          </a:p>
          <a:p>
            <a:pPr indent="0">
              <a:buFont typeface="Wingdings" panose="05000000000000000000" charset="0"/>
              <a:buNone/>
            </a:pPr>
            <a:r>
              <a:rPr lang="en-US" altLang="zh-TW" sz="2400" dirty="0">
                <a:sym typeface="+mn-ea"/>
              </a:rPr>
              <a:t>Phase 3: Mass Production Pilot Run</a:t>
            </a:r>
            <a:endParaRPr lang="en-US" altLang="zh-TW" sz="2400" dirty="0"/>
          </a:p>
          <a:p>
            <a:pPr marL="342900" indent="-342900">
              <a:buFont typeface="Wingdings" panose="05000000000000000000" charset="0"/>
              <a:buChar char="l"/>
            </a:pPr>
            <a:r>
              <a:rPr lang="en-US" altLang="zh-TW" sz="2400" dirty="0">
                <a:sym typeface="+mn-ea"/>
              </a:rPr>
              <a:t>40nm mass production NRE: Mass production Tape Out + Masks + Probe card + Test program development + ATE Setup + Pilot Run Wafer</a:t>
            </a:r>
            <a:endParaRPr lang="en-US" altLang="zh-TW" sz="2400" dirty="0"/>
          </a:p>
          <a:p>
            <a:pPr marL="342900" indent="-342900">
              <a:buFont typeface="Wingdings" panose="05000000000000000000" charset="0"/>
              <a:buChar char="l"/>
            </a:pPr>
            <a:r>
              <a:rPr lang="en-US" altLang="zh-TW" sz="2400" dirty="0">
                <a:sym typeface="+mn-ea"/>
              </a:rPr>
              <a:t>Estimated Fee: around US$650K ~ US$750K</a:t>
            </a:r>
            <a:endParaRPr lang="en-US" altLang="zh-TW" sz="2400" dirty="0">
              <a:sym typeface="+mn-ea"/>
            </a:endParaRPr>
          </a:p>
          <a:p>
            <a:pPr indent="0">
              <a:buFont typeface="Wingdings" panose="05000000000000000000" charset="0"/>
              <a:buNone/>
            </a:pPr>
            <a:endParaRPr lang="en-US" altLang="zh-TW" sz="2400" dirty="0">
              <a:sym typeface="+mn-ea"/>
            </a:endParaRPr>
          </a:p>
          <a:p>
            <a:pPr indent="0">
              <a:buFont typeface="Wingdings" panose="05000000000000000000" charset="0"/>
              <a:buNone/>
            </a:pPr>
            <a:endParaRPr lang="en-US" altLang="zh-TW" sz="2400"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商业规划</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graphicFrame>
        <p:nvGraphicFramePr>
          <p:cNvPr id="2" name="表格 1"/>
          <p:cNvGraphicFramePr/>
          <p:nvPr>
            <p:custDataLst>
              <p:tags r:id="rId1"/>
            </p:custDataLst>
          </p:nvPr>
        </p:nvGraphicFramePr>
        <p:xfrm>
          <a:off x="1929130" y="1772285"/>
          <a:ext cx="8522335" cy="4110990"/>
        </p:xfrm>
        <a:graphic>
          <a:graphicData uri="http://schemas.openxmlformats.org/drawingml/2006/table">
            <a:tbl>
              <a:tblPr firstRow="1" bandRow="1">
                <a:tableStyleId>{5940675A-B579-460E-94D1-54222C63F5DA}</a:tableStyleId>
              </a:tblPr>
              <a:tblGrid>
                <a:gridCol w="1170305"/>
                <a:gridCol w="2392045"/>
                <a:gridCol w="1200150"/>
                <a:gridCol w="1210310"/>
                <a:gridCol w="2549525"/>
              </a:tblGrid>
              <a:tr h="21590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阶段</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项目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时间（月）</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费用（万）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说明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gridSpan="5">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项目启动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15900">
                <a:tc rowSpan="2">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ASIC方案讨论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含差旅费用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ASIC验证设计</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gridSpan="5">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FPGA测试通过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33705">
                <a:tc rowSpan="7">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RTL2GDS设计IP投入MPW(50 sample)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7+3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1200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2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基本仪器设备采购</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验证以及数据需要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65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实验室搭建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测试环境需要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硬件团队搭建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50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验证需要的开发板</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65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软件团队搭建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60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DSP以及系统软件</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2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市场团队搭建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开始市场导入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专利申请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全球多项专利申请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6535">
                <a:tc gridSpan="5">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设计验证通过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17170">
                <a:tc rowSpan="5">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开始流片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600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连续流片生产资金</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2000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3批次的生产准备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开发团队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200/年</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视情况扩大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管理费用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50/年</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市场费用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100/年</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2013585" y="6052820"/>
            <a:ext cx="9168765" cy="368300"/>
          </a:xfrm>
          <a:prstGeom prst="rect">
            <a:avLst/>
          </a:prstGeom>
          <a:noFill/>
          <a:ln w="9525">
            <a:noFill/>
          </a:ln>
        </p:spPr>
        <p:txBody>
          <a:bodyPr wrap="square">
            <a:spAutoFit/>
          </a:bodyPr>
          <a:p>
            <a:pPr indent="0"/>
            <a:r>
              <a:rPr lang="zh-CN" b="0">
                <a:ea typeface="宋体" panose="02010600030101010101" pitchFamily="2" charset="-122"/>
              </a:rPr>
              <a:t>总周期大约18个月，费用合计5790万，如果含备用金10%计算需大约6500万</a:t>
            </a:r>
            <a:endParaRPr lang="zh-CN" altLang="en-US" b="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40" name="文本框 31"/>
          <p:cNvSpPr txBox="1"/>
          <p:nvPr/>
        </p:nvSpPr>
        <p:spPr>
          <a:xfrm>
            <a:off x="371475" y="1783080"/>
            <a:ext cx="10287000" cy="4338320"/>
          </a:xfrm>
          <a:prstGeom prst="rect">
            <a:avLst/>
          </a:prstGeom>
          <a:solidFill>
            <a:schemeClr val="bg1">
              <a:lumMod val="85000"/>
            </a:schemeClr>
          </a:solidFill>
        </p:spPr>
        <p:txBody>
          <a:bodyPr wrap="square" rtlCol="0">
            <a:spAutoFit/>
          </a:bodyPr>
          <a:lstStyle>
            <a:defPPr>
              <a:defRPr lang="zh-CN"/>
            </a:defPPr>
            <a:lvl1pPr algn="dist">
              <a:defRPr sz="2400">
                <a:latin typeface="微软雅黑" panose="020B0503020204020204" pitchFamily="34" charset="-122"/>
                <a:ea typeface="微软雅黑" panose="020B0503020204020204" pitchFamily="34" charset="-122"/>
              </a:defRPr>
            </a:lvl1pPr>
          </a:lstStyle>
          <a:p>
            <a:pPr algn="l"/>
            <a:r>
              <a:rPr lang="zh-CN" altLang="en-US" sz="2000" dirty="0"/>
              <a:t>优塔晟</a:t>
            </a:r>
            <a:endParaRPr lang="en-US" altLang="zh-CN" sz="2000" dirty="0"/>
          </a:p>
          <a:p>
            <a:pPr algn="l"/>
            <a:endParaRPr lang="en-US" altLang="zh-CN" sz="2000" dirty="0"/>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设计研发以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DSF</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Digital Sound Processor</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）高清音频处理芯片为核心的技术的新一代数字音频系统；</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l"/>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重新</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定义</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DSP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芯片</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，集成</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了多个芯片的功能，缩小了体积</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并</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大幅降低了成本</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用</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一个芯片</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就能</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实现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Xmos+Analog+CPLD+FPGA+DDR+MCU+ADC+DAC</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多重功能</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是</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深度整合的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SOC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外围芯片，对</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高清</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音频领域的数字化提升开启</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了</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快速的通道</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使高清数字</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音频</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在新能源汽车和高端家用等</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领域</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能迅速实现产业升级；</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可以进一步扩展应用到任意的电源变换场合，比如户外储电、电机驱动等等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zh-CN" altLang="en-US" sz="2000" dirty="0"/>
          </a:p>
        </p:txBody>
      </p:sp>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项目简介</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40" name="文本框 31"/>
          <p:cNvSpPr txBox="1"/>
          <p:nvPr/>
        </p:nvSpPr>
        <p:spPr>
          <a:xfrm>
            <a:off x="499664" y="1374261"/>
            <a:ext cx="11844736" cy="706755"/>
          </a:xfrm>
          <a:prstGeom prst="rect">
            <a:avLst/>
          </a:prstGeom>
          <a:solidFill>
            <a:schemeClr val="bg1">
              <a:lumMod val="85000"/>
            </a:schemeClr>
          </a:solidFill>
        </p:spPr>
        <p:txBody>
          <a:bodyPr wrap="square" rtlCol="0">
            <a:spAutoFit/>
          </a:bodyPr>
          <a:lstStyle>
            <a:defPPr>
              <a:defRPr lang="zh-CN"/>
            </a:defPPr>
            <a:lvl1pPr algn="dist">
              <a:defRPr sz="2400">
                <a:latin typeface="微软雅黑" panose="020B0503020204020204" pitchFamily="34" charset="-122"/>
                <a:ea typeface="微软雅黑" panose="020B0503020204020204" pitchFamily="34" charset="-122"/>
              </a:defRPr>
            </a:lvl1pPr>
          </a:lstStyle>
          <a:p>
            <a:pPr algn="l"/>
            <a:r>
              <a:rPr lang="zh-CN" altLang="en-US" sz="2000" dirty="0"/>
              <a:t>优塔晟是潘昶在</a:t>
            </a:r>
            <a:r>
              <a:rPr lang="en-US" altLang="zh-CN" sz="2000" dirty="0"/>
              <a:t>2008</a:t>
            </a:r>
            <a:r>
              <a:rPr lang="zh-CN" altLang="en-US" sz="2000" dirty="0"/>
              <a:t>年从个人硬件工作室发展起来的，专注基于嵌入式平台定制硬件的高清数字音频方案公司。</a:t>
            </a:r>
            <a:endParaRPr lang="zh-CN" altLang="en-US" sz="2000" dirty="0"/>
          </a:p>
        </p:txBody>
      </p:sp>
      <p:sp>
        <p:nvSpPr>
          <p:cNvPr id="38" name="文本框 1"/>
          <p:cNvSpPr txBox="1"/>
          <p:nvPr/>
        </p:nvSpPr>
        <p:spPr>
          <a:xfrm>
            <a:off x="4102160" y="2075174"/>
            <a:ext cx="7441324" cy="4615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dirty="0"/>
              <a:t>嵌入式专家，</a:t>
            </a:r>
            <a:r>
              <a:rPr lang="en-US" altLang="zh-CN" sz="1400" dirty="0"/>
              <a:t>25</a:t>
            </a:r>
            <a:r>
              <a:rPr lang="zh-CN" altLang="en-US" sz="1400" dirty="0"/>
              <a:t>年行业经验，</a:t>
            </a:r>
            <a:r>
              <a:rPr lang="en-US" altLang="zh-CN" sz="1400" dirty="0"/>
              <a:t>30</a:t>
            </a:r>
            <a:r>
              <a:rPr lang="zh-CN" altLang="en-US" sz="1400" dirty="0"/>
              <a:t>多年软件经验</a:t>
            </a:r>
            <a:endParaRPr lang="zh-CN" altLang="en-US" sz="1400" dirty="0"/>
          </a:p>
          <a:p>
            <a:pPr marL="285750" indent="-285750">
              <a:lnSpc>
                <a:spcPct val="150000"/>
              </a:lnSpc>
              <a:buFont typeface="Arial" panose="020B0604020202020204" pitchFamily="34" charset="0"/>
              <a:buChar char="•"/>
            </a:pPr>
            <a:r>
              <a:rPr lang="zh-CN" altLang="zh-CN" sz="1400" dirty="0">
                <a:sym typeface="+mn-ea"/>
              </a:rPr>
              <a:t>精通软硬件系统设计，涵盖软件到集成电路</a:t>
            </a:r>
            <a:r>
              <a:rPr lang="en-US" altLang="zh-CN" sz="1400" dirty="0">
                <a:sym typeface="+mn-ea"/>
              </a:rPr>
              <a:t>/</a:t>
            </a:r>
            <a:r>
              <a:rPr lang="zh-CN" altLang="en-US" sz="1400" dirty="0">
                <a:sym typeface="+mn-ea"/>
              </a:rPr>
              <a:t>声学原理</a:t>
            </a:r>
            <a:r>
              <a:rPr lang="en-US" altLang="zh-CN" sz="1400" dirty="0">
                <a:sym typeface="+mn-ea"/>
              </a:rPr>
              <a:t>/</a:t>
            </a:r>
            <a:r>
              <a:rPr lang="zh-CN" altLang="en-US" sz="1400" dirty="0">
                <a:sym typeface="+mn-ea"/>
              </a:rPr>
              <a:t>机械结构</a:t>
            </a:r>
            <a:endParaRPr lang="zh-CN" altLang="en-US" sz="1400" dirty="0"/>
          </a:p>
          <a:p>
            <a:pPr marL="285750" indent="-285750">
              <a:lnSpc>
                <a:spcPct val="150000"/>
              </a:lnSpc>
              <a:buFont typeface="Arial" panose="020B0604020202020204" pitchFamily="34" charset="0"/>
              <a:buChar char="•"/>
            </a:pPr>
            <a:r>
              <a:rPr lang="en-US" altLang="zh-CN" sz="1400" dirty="0"/>
              <a:t>1997</a:t>
            </a:r>
            <a:r>
              <a:rPr lang="zh-CN" altLang="en-US" sz="1400" dirty="0"/>
              <a:t>年设计了国内第一台便携式</a:t>
            </a:r>
            <a:r>
              <a:rPr lang="en-US" altLang="zh-CN" sz="1400" dirty="0"/>
              <a:t>80186</a:t>
            </a:r>
            <a:r>
              <a:rPr lang="zh-CN" altLang="en-US" sz="1400" dirty="0"/>
              <a:t>股票机</a:t>
            </a:r>
            <a:endParaRPr lang="en-US" altLang="zh-CN" sz="1400" dirty="0"/>
          </a:p>
          <a:p>
            <a:pPr marL="285750" indent="-285750">
              <a:lnSpc>
                <a:spcPct val="150000"/>
              </a:lnSpc>
              <a:buFont typeface="Arial" panose="020B0604020202020204" pitchFamily="34" charset="0"/>
              <a:buChar char="•"/>
            </a:pPr>
            <a:r>
              <a:rPr lang="zh-CN" altLang="en-US" sz="1400" dirty="0"/>
              <a:t>在数模混合设计、射频设计有独到的经验以及独有的模型</a:t>
            </a:r>
            <a:endParaRPr lang="en-US" altLang="zh-CN" sz="1400" dirty="0"/>
          </a:p>
          <a:p>
            <a:pPr marL="285750" indent="-285750">
              <a:lnSpc>
                <a:spcPct val="150000"/>
              </a:lnSpc>
              <a:buFont typeface="Arial" panose="020B0604020202020204" pitchFamily="34" charset="0"/>
              <a:buChar char="•"/>
            </a:pPr>
            <a:r>
              <a:rPr lang="zh-CN" altLang="zh-CN" sz="1400" dirty="0"/>
              <a:t>参与</a:t>
            </a:r>
            <a:r>
              <a:rPr lang="zh-CN" altLang="en-US" sz="1400" dirty="0"/>
              <a:t>嵌入式</a:t>
            </a:r>
            <a:r>
              <a:rPr lang="en-US" altLang="zh-CN" sz="1400" dirty="0" err="1"/>
              <a:t>HiFi</a:t>
            </a:r>
            <a:r>
              <a:rPr lang="zh-CN" altLang="zh-CN" sz="1400" dirty="0"/>
              <a:t>系统开发时间长达</a:t>
            </a:r>
            <a:r>
              <a:rPr lang="en-US" altLang="zh-CN" sz="1400" dirty="0"/>
              <a:t>10</a:t>
            </a:r>
            <a:r>
              <a:rPr lang="zh-CN" altLang="zh-CN" sz="1400" dirty="0"/>
              <a:t>年，拥有多项专利</a:t>
            </a:r>
            <a:endParaRPr lang="zh-CN" altLang="zh-CN" sz="1400" dirty="0"/>
          </a:p>
          <a:p>
            <a:pPr marL="285750" indent="-285750">
              <a:lnSpc>
                <a:spcPct val="150000"/>
              </a:lnSpc>
              <a:buFont typeface="Arial" panose="020B0604020202020204" pitchFamily="34" charset="0"/>
              <a:buChar char="•"/>
            </a:pPr>
            <a:r>
              <a:rPr lang="en-US" altLang="zh-CN" sz="1400" dirty="0"/>
              <a:t>2007</a:t>
            </a:r>
            <a:r>
              <a:rPr lang="zh-CN" altLang="zh-CN" sz="1400" dirty="0"/>
              <a:t>在无锡某公司担任产品总监和芯原配合成功完成一个红外收发芯片开发和系统设计</a:t>
            </a:r>
            <a:endParaRPr lang="zh-CN" altLang="zh-CN" sz="1400" dirty="0"/>
          </a:p>
          <a:p>
            <a:pPr marL="285750" indent="-285750">
              <a:lnSpc>
                <a:spcPct val="150000"/>
              </a:lnSpc>
              <a:buFont typeface="Arial" panose="020B0604020202020204" pitchFamily="34" charset="0"/>
              <a:buChar char="•"/>
            </a:pPr>
            <a:r>
              <a:rPr lang="en-US" altLang="zh-CN" sz="1400" dirty="0"/>
              <a:t>2008</a:t>
            </a:r>
            <a:r>
              <a:rPr lang="zh-CN" altLang="en-US" sz="1400" dirty="0"/>
              <a:t>年国内第一个推出</a:t>
            </a:r>
            <a:r>
              <a:rPr lang="en-US" altLang="zh-CN" sz="1400" dirty="0"/>
              <a:t>192K</a:t>
            </a:r>
            <a:r>
              <a:rPr lang="zh-CN" altLang="en-US" sz="1400" dirty="0"/>
              <a:t>采样率的播放器系统</a:t>
            </a:r>
            <a:endParaRPr lang="zh-CN" altLang="en-US" sz="1400" dirty="0"/>
          </a:p>
          <a:p>
            <a:pPr marL="285750" indent="-285750">
              <a:lnSpc>
                <a:spcPct val="150000"/>
              </a:lnSpc>
              <a:buFont typeface="Arial" panose="020B0604020202020204" pitchFamily="34" charset="0"/>
              <a:buChar char="•"/>
            </a:pPr>
            <a:r>
              <a:rPr lang="en-US" altLang="zh-CN" sz="1400" dirty="0"/>
              <a:t>2010</a:t>
            </a:r>
            <a:r>
              <a:rPr lang="zh-CN" altLang="en-US" sz="1400" dirty="0"/>
              <a:t>年国内第一个推出硬解</a:t>
            </a:r>
            <a:r>
              <a:rPr lang="en-US" altLang="zh-CN" sz="1400" dirty="0"/>
              <a:t>DSD</a:t>
            </a:r>
            <a:r>
              <a:rPr lang="zh-CN" altLang="en-US" sz="1400" dirty="0"/>
              <a:t>的播放系统</a:t>
            </a:r>
            <a:endParaRPr lang="zh-CN" altLang="en-US" sz="1400" dirty="0"/>
          </a:p>
          <a:p>
            <a:pPr marL="285750" indent="-285750">
              <a:lnSpc>
                <a:spcPct val="150000"/>
              </a:lnSpc>
              <a:buFont typeface="Arial" panose="020B0604020202020204" pitchFamily="34" charset="0"/>
              <a:buChar char="•"/>
            </a:pPr>
            <a:r>
              <a:rPr lang="en-US" altLang="zh-CN" sz="1400" dirty="0"/>
              <a:t>2015</a:t>
            </a:r>
            <a:r>
              <a:rPr lang="zh-CN" altLang="en-US" sz="1400" dirty="0"/>
              <a:t>年给酷狗提供了一个便携播放器，黄金样板，参数至今全球领先</a:t>
            </a:r>
            <a:endParaRPr lang="zh-CN" altLang="en-US" sz="1400" dirty="0"/>
          </a:p>
          <a:p>
            <a:pPr marL="285750" indent="-285750">
              <a:lnSpc>
                <a:spcPct val="150000"/>
              </a:lnSpc>
              <a:buFont typeface="Arial" panose="020B0604020202020204" pitchFamily="34" charset="0"/>
              <a:buChar char="•"/>
            </a:pPr>
            <a:r>
              <a:rPr lang="en-US" altLang="zh-CN" sz="1400" dirty="0"/>
              <a:t>2015</a:t>
            </a:r>
            <a:r>
              <a:rPr lang="zh-CN" altLang="en-US" sz="1400" dirty="0"/>
              <a:t>年迭代了播放器架构，播放支持的格式至今仍无竞争对手能做到</a:t>
            </a:r>
            <a:r>
              <a:rPr lang="en-US" altLang="zh-CN" sz="1400" dirty="0"/>
              <a:t>(DSD1024/PCM1536)</a:t>
            </a:r>
            <a:endParaRPr lang="en-US" altLang="zh-CN" sz="1400" dirty="0"/>
          </a:p>
          <a:p>
            <a:pPr marL="285750" indent="-285750">
              <a:lnSpc>
                <a:spcPct val="150000"/>
              </a:lnSpc>
              <a:buFont typeface="Arial" panose="020B0604020202020204" pitchFamily="34" charset="0"/>
              <a:buChar char="•"/>
            </a:pPr>
            <a:r>
              <a:rPr lang="en-US" altLang="zh-CN" sz="1400" dirty="0"/>
              <a:t>2018</a:t>
            </a:r>
            <a:r>
              <a:rPr lang="zh-CN" altLang="en-US" sz="1400" dirty="0"/>
              <a:t>年推出全数字车载播放系统</a:t>
            </a:r>
            <a:endParaRPr lang="zh-CN" altLang="en-US" sz="1400" dirty="0"/>
          </a:p>
          <a:p>
            <a:pPr marL="285750" indent="-285750">
              <a:lnSpc>
                <a:spcPct val="150000"/>
              </a:lnSpc>
              <a:buFont typeface="Arial" panose="020B0604020202020204" pitchFamily="34" charset="0"/>
              <a:buChar char="•"/>
            </a:pPr>
            <a:r>
              <a:rPr lang="en-US" altLang="zh-CN" sz="1400" dirty="0"/>
              <a:t>2020</a:t>
            </a:r>
            <a:r>
              <a:rPr lang="zh-CN" altLang="zh-CN" sz="1400" dirty="0"/>
              <a:t>推出全数字家用监听系统</a:t>
            </a:r>
            <a:endParaRPr lang="zh-CN" altLang="zh-CN" sz="1400" dirty="0"/>
          </a:p>
          <a:p>
            <a:pPr marL="285750" indent="-285750">
              <a:lnSpc>
                <a:spcPct val="150000"/>
              </a:lnSpc>
              <a:buFont typeface="Arial" panose="020B0604020202020204" pitchFamily="34" charset="0"/>
              <a:buChar char="•"/>
            </a:pPr>
            <a:r>
              <a:rPr lang="en-US" altLang="zh-CN" sz="1400" dirty="0"/>
              <a:t>2022</a:t>
            </a:r>
            <a:r>
              <a:rPr lang="zh-CN" altLang="en-US" sz="1400" dirty="0"/>
              <a:t>推出全数字的播放系统以及独立功放系统</a:t>
            </a:r>
            <a:endParaRPr lang="zh-CN" altLang="en-US" sz="1400" dirty="0"/>
          </a:p>
        </p:txBody>
      </p:sp>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优塔晟的团队</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pic>
        <p:nvPicPr>
          <p:cNvPr id="4" name="图片 3" descr="photo"/>
          <p:cNvPicPr>
            <a:picLocks noChangeAspect="1"/>
          </p:cNvPicPr>
          <p:nvPr/>
        </p:nvPicPr>
        <p:blipFill>
          <a:blip r:embed="rId2"/>
          <a:stretch>
            <a:fillRect/>
          </a:stretch>
        </p:blipFill>
        <p:spPr>
          <a:xfrm>
            <a:off x="1081656" y="2647608"/>
            <a:ext cx="2129377" cy="2129377"/>
          </a:xfrm>
          <a:prstGeom prst="rect">
            <a:avLst/>
          </a:prstGeom>
        </p:spPr>
      </p:pic>
      <p:sp>
        <p:nvSpPr>
          <p:cNvPr id="5" name="文本框 4"/>
          <p:cNvSpPr txBox="1"/>
          <p:nvPr/>
        </p:nvSpPr>
        <p:spPr>
          <a:xfrm>
            <a:off x="1355725" y="5081270"/>
            <a:ext cx="1581150" cy="645160"/>
          </a:xfrm>
          <a:prstGeom prst="rect">
            <a:avLst/>
          </a:prstGeom>
          <a:noFill/>
        </p:spPr>
        <p:txBody>
          <a:bodyPr wrap="square" rtlCol="0">
            <a:spAutoFit/>
          </a:bodyPr>
          <a:lstStyle/>
          <a:p>
            <a:pPr algn="ctr"/>
            <a:r>
              <a:rPr lang="zh-CN" altLang="en-US"/>
              <a:t>潘昶</a:t>
            </a:r>
            <a:endParaRPr lang="zh-CN" altLang="en-US"/>
          </a:p>
          <a:p>
            <a:pPr algn="ctr"/>
            <a:r>
              <a:rPr lang="en-US" altLang="zh-CN"/>
              <a:t>CTO</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03452" y="5040033"/>
            <a:ext cx="11988548" cy="1090682"/>
            <a:chOff x="203452" y="5736287"/>
            <a:chExt cx="11988548" cy="979875"/>
          </a:xfrm>
        </p:grpSpPr>
        <p:sp>
          <p:nvSpPr>
            <p:cNvPr id="32" name="矩形 31"/>
            <p:cNvSpPr/>
            <p:nvPr/>
          </p:nvSpPr>
          <p:spPr>
            <a:xfrm>
              <a:off x="318868" y="5859108"/>
              <a:ext cx="11873132" cy="857054"/>
            </a:xfrm>
            <a:prstGeom prst="rect">
              <a:avLst/>
            </a:prstGeom>
            <a:gradFill>
              <a:gsLst>
                <a:gs pos="2000">
                  <a:srgbClr val="0A6CD1"/>
                </a:gs>
                <a:gs pos="100000">
                  <a:srgbClr val="1AAEC7"/>
                </a:gs>
              </a:gsLst>
              <a:lin ang="2700000" scaled="1"/>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3" name="矩形 32"/>
            <p:cNvSpPr/>
            <p:nvPr/>
          </p:nvSpPr>
          <p:spPr>
            <a:xfrm>
              <a:off x="203452" y="5736287"/>
              <a:ext cx="11873132" cy="85705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44" name="文本框 8"/>
          <p:cNvSpPr txBox="1"/>
          <p:nvPr/>
        </p:nvSpPr>
        <p:spPr>
          <a:xfrm>
            <a:off x="8246213" y="3617127"/>
            <a:ext cx="2894529" cy="52197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mj-ea"/>
                <a:ea typeface="+mj-ea"/>
              </a:rPr>
              <a:t>音乐人、声学顾问</a:t>
            </a:r>
            <a:endParaRPr lang="en-US" altLang="zh-CN" sz="1400" dirty="0">
              <a:latin typeface="+mj-ea"/>
              <a:ea typeface="+mj-ea"/>
            </a:endParaRPr>
          </a:p>
          <a:p>
            <a:pPr indent="0">
              <a:buFont typeface="Arial" panose="020B0604020202020204" pitchFamily="34" charset="0"/>
              <a:buNone/>
            </a:pPr>
            <a:endParaRPr lang="zh-CN" altLang="zh-CN" sz="1400" dirty="0">
              <a:latin typeface="+mj-ea"/>
              <a:ea typeface="+mj-ea"/>
            </a:endParaRPr>
          </a:p>
        </p:txBody>
      </p:sp>
      <p:sp>
        <p:nvSpPr>
          <p:cNvPr id="47" name="文本框 1"/>
          <p:cNvSpPr txBox="1"/>
          <p:nvPr/>
        </p:nvSpPr>
        <p:spPr>
          <a:xfrm>
            <a:off x="3204306" y="1825786"/>
            <a:ext cx="7656791" cy="1169551"/>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latin typeface="+mj-ea"/>
                <a:ea typeface="+mj-ea"/>
              </a:rPr>
              <a:t>1988</a:t>
            </a:r>
            <a:r>
              <a:rPr lang="zh-CN" altLang="zh-CN" sz="1400" dirty="0">
                <a:latin typeface="+mj-ea"/>
                <a:ea typeface="+mj-ea"/>
              </a:rPr>
              <a:t>年毕业于</a:t>
            </a:r>
            <a:r>
              <a:rPr lang="zh-CN" altLang="en-US" sz="1400" dirty="0">
                <a:latin typeface="+mj-ea"/>
                <a:ea typeface="+mj-ea"/>
              </a:rPr>
              <a:t>美国普度大学</a:t>
            </a:r>
            <a:r>
              <a:rPr lang="zh-CN" altLang="zh-CN" sz="1400" dirty="0">
                <a:latin typeface="+mj-ea"/>
                <a:ea typeface="+mj-ea"/>
              </a:rPr>
              <a:t>电子工程学院计算机专业</a:t>
            </a:r>
            <a:endParaRPr lang="en-US" altLang="zh-TW" sz="1400" dirty="0">
              <a:latin typeface="+mj-ea"/>
              <a:ea typeface="+mj-ea"/>
            </a:endParaRPr>
          </a:p>
          <a:p>
            <a:pPr marL="285750" indent="-285750">
              <a:buFont typeface="Arial" panose="020B0604020202020204" pitchFamily="34" charset="0"/>
              <a:buChar char="•"/>
            </a:pPr>
            <a:r>
              <a:rPr lang="zh-TW" altLang="en-US" sz="1400" dirty="0">
                <a:latin typeface="+mj-ea"/>
                <a:ea typeface="+mj-ea"/>
              </a:rPr>
              <a:t>参与设计过两个</a:t>
            </a:r>
            <a:r>
              <a:rPr lang="en-US" altLang="zh-TW" sz="1400" dirty="0">
                <a:latin typeface="+mj-ea"/>
                <a:ea typeface="+mj-ea"/>
              </a:rPr>
              <a:t>CPU,</a:t>
            </a:r>
            <a:r>
              <a:rPr lang="zh-TW" altLang="en-US" sz="1400" dirty="0">
                <a:latin typeface="+mj-ea"/>
                <a:ea typeface="+mj-ea"/>
              </a:rPr>
              <a:t>领导三个分布式和高度可扩展的软</a:t>
            </a:r>
            <a:r>
              <a:rPr lang="zh-CN" altLang="en-US" sz="1400" dirty="0">
                <a:latin typeface="+mj-ea"/>
                <a:ea typeface="+mj-ea"/>
              </a:rPr>
              <a:t>件</a:t>
            </a:r>
            <a:r>
              <a:rPr lang="zh-TW" altLang="en-US" sz="1400" dirty="0">
                <a:latin typeface="+mj-ea"/>
                <a:ea typeface="+mj-ea"/>
              </a:rPr>
              <a:t>开发</a:t>
            </a:r>
            <a:r>
              <a:rPr lang="en-US" altLang="zh-TW" sz="1400" dirty="0">
                <a:latin typeface="+mj-ea"/>
                <a:ea typeface="+mj-ea"/>
              </a:rPr>
              <a:t>;</a:t>
            </a:r>
            <a:endParaRPr lang="en-US" altLang="zh-TW" sz="1400" dirty="0">
              <a:latin typeface="+mj-ea"/>
              <a:ea typeface="+mj-ea"/>
            </a:endParaRPr>
          </a:p>
          <a:p>
            <a:pPr marL="285750" indent="-285750">
              <a:buFont typeface="Arial" panose="020B0604020202020204" pitchFamily="34" charset="0"/>
              <a:buChar char="•"/>
            </a:pPr>
            <a:r>
              <a:rPr lang="en-US" altLang="zh-TW" sz="1400" dirty="0">
                <a:latin typeface="+mj-ea"/>
                <a:ea typeface="+mj-ea"/>
              </a:rPr>
              <a:t>2004</a:t>
            </a:r>
            <a:r>
              <a:rPr lang="zh-TW" altLang="en-US" sz="1400" dirty="0">
                <a:latin typeface="+mj-ea"/>
                <a:ea typeface="+mj-ea"/>
              </a:rPr>
              <a:t>年共同创立</a:t>
            </a:r>
            <a:r>
              <a:rPr lang="en-US" altLang="zh-TW" sz="1400" dirty="0" err="1">
                <a:latin typeface="+mj-ea"/>
                <a:ea typeface="+mj-ea"/>
              </a:rPr>
              <a:t>NuForce</a:t>
            </a:r>
            <a:r>
              <a:rPr lang="zh-CN" altLang="en-US" sz="1400" dirty="0">
                <a:latin typeface="+mj-ea"/>
                <a:ea typeface="+mj-ea"/>
              </a:rPr>
              <a:t>，后成立</a:t>
            </a:r>
            <a:r>
              <a:rPr lang="en-US" altLang="zh-TW" sz="1400" dirty="0" err="1">
                <a:latin typeface="+mj-ea"/>
                <a:ea typeface="+mj-ea"/>
              </a:rPr>
              <a:t>NuPrime</a:t>
            </a:r>
            <a:r>
              <a:rPr lang="zh-CN" altLang="en-US" sz="1400" dirty="0">
                <a:latin typeface="+mj-ea"/>
                <a:ea typeface="+mj-ea"/>
              </a:rPr>
              <a:t>，并为这两个和</a:t>
            </a:r>
            <a:r>
              <a:rPr lang="zh-TW" altLang="en-US" sz="1400" dirty="0">
                <a:latin typeface="+mj-ea"/>
                <a:ea typeface="+mj-ea"/>
              </a:rPr>
              <a:t>众多消费电子产品的开发</a:t>
            </a:r>
            <a:r>
              <a:rPr lang="en-US" altLang="zh-TW" sz="1400" dirty="0">
                <a:latin typeface="+mj-ea"/>
                <a:ea typeface="+mj-ea"/>
              </a:rPr>
              <a:t>,</a:t>
            </a:r>
            <a:r>
              <a:rPr lang="zh-TW" altLang="en-US" sz="1400" dirty="0">
                <a:latin typeface="+mj-ea"/>
                <a:ea typeface="+mj-ea"/>
              </a:rPr>
              <a:t>销售和营销</a:t>
            </a:r>
            <a:r>
              <a:rPr lang="en-US" altLang="zh-TW" sz="1400" dirty="0">
                <a:latin typeface="+mj-ea"/>
                <a:ea typeface="+mj-ea"/>
              </a:rPr>
              <a:t>.</a:t>
            </a:r>
            <a:r>
              <a:rPr lang="zh-TW" altLang="en-US" sz="1400" dirty="0">
                <a:latin typeface="+mj-ea"/>
                <a:ea typeface="+mj-ea"/>
              </a:rPr>
              <a:t>开发全球消费品品牌</a:t>
            </a:r>
            <a:r>
              <a:rPr lang="en-US" altLang="zh-TW" sz="1400" dirty="0">
                <a:latin typeface="+mj-ea"/>
                <a:ea typeface="+mj-ea"/>
              </a:rPr>
              <a:t>,</a:t>
            </a:r>
            <a:r>
              <a:rPr lang="zh-TW" altLang="en-US" sz="1400" dirty="0">
                <a:latin typeface="+mj-ea"/>
                <a:ea typeface="+mj-ea"/>
              </a:rPr>
              <a:t>营销</a:t>
            </a:r>
            <a:r>
              <a:rPr lang="en-US" altLang="zh-TW" sz="1400" dirty="0">
                <a:latin typeface="+mj-ea"/>
                <a:ea typeface="+mj-ea"/>
              </a:rPr>
              <a:t>,</a:t>
            </a:r>
            <a:r>
              <a:rPr lang="zh-TW" altLang="en-US" sz="1400" dirty="0">
                <a:latin typeface="+mj-ea"/>
                <a:ea typeface="+mj-ea"/>
              </a:rPr>
              <a:t>分销和制造</a:t>
            </a:r>
            <a:r>
              <a:rPr lang="en-US" altLang="zh-TW" sz="1400" dirty="0">
                <a:latin typeface="+mj-ea"/>
                <a:ea typeface="+mj-ea"/>
              </a:rPr>
              <a:t>. </a:t>
            </a:r>
            <a:endParaRPr lang="en-US" altLang="zh-TW" sz="1400" dirty="0">
              <a:latin typeface="+mj-ea"/>
              <a:ea typeface="+mj-ea"/>
            </a:endParaRPr>
          </a:p>
          <a:p>
            <a:pPr marL="285750" indent="-285750">
              <a:buFont typeface="Arial" panose="020B0604020202020204" pitchFamily="34" charset="0"/>
              <a:buChar char="•"/>
            </a:pPr>
            <a:r>
              <a:rPr lang="zh-CN" altLang="en-US" sz="1400" dirty="0">
                <a:latin typeface="+mj-ea"/>
                <a:ea typeface="+mj-ea"/>
              </a:rPr>
              <a:t>从技术转向商务，拥有全球品牌分销渠道</a:t>
            </a:r>
            <a:endParaRPr lang="zh-CN" altLang="en-US" sz="1400" dirty="0">
              <a:latin typeface="+mj-ea"/>
              <a:ea typeface="+mj-ea"/>
            </a:endParaRPr>
          </a:p>
        </p:txBody>
      </p:sp>
      <p:sp>
        <p:nvSpPr>
          <p:cNvPr id="14" name="TextBox 13"/>
          <p:cNvSpPr txBox="1"/>
          <p:nvPr/>
        </p:nvSpPr>
        <p:spPr>
          <a:xfrm>
            <a:off x="357326" y="5025093"/>
            <a:ext cx="11617532" cy="905940"/>
          </a:xfrm>
          <a:prstGeom prst="rect">
            <a:avLst/>
          </a:prstGeom>
          <a:noFill/>
        </p:spPr>
        <p:txBody>
          <a:bodyPr wrap="square" rtlCol="0">
            <a:spAutoFit/>
          </a:bodyPr>
          <a:lstStyle/>
          <a:p>
            <a:pPr>
              <a:lnSpc>
                <a:spcPct val="150000"/>
              </a:lnSpc>
            </a:pPr>
            <a:r>
              <a:rPr lang="zh-CN" altLang="en-US" b="1" dirty="0">
                <a:latin typeface="+mj-ea"/>
                <a:ea typeface="+mj-ea"/>
              </a:rPr>
              <a:t>团队在软件、内核、设备驱动、混合电路、射频设计都有丰富经验的开发经验，在网络营销、品牌推广上也有多年的积累，深入了解音响行业的痛点，因此我们能开辟一个蓝海市场，引领产业升级</a:t>
            </a:r>
            <a:endParaRPr lang="zh-CN" altLang="en-US" b="1" dirty="0">
              <a:latin typeface="+mj-ea"/>
              <a:ea typeface="+mj-ea"/>
            </a:endParaRPr>
          </a:p>
        </p:txBody>
      </p:sp>
      <p:sp>
        <p:nvSpPr>
          <p:cNvPr id="9" name="文本框 8"/>
          <p:cNvSpPr txBox="1"/>
          <p:nvPr/>
        </p:nvSpPr>
        <p:spPr>
          <a:xfrm>
            <a:off x="3245268" y="3511706"/>
            <a:ext cx="3169515"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mj-ea"/>
                <a:ea typeface="+mj-ea"/>
              </a:rPr>
              <a:t>精通</a:t>
            </a:r>
            <a:r>
              <a:rPr lang="en-US" altLang="zh-CN" sz="1400" dirty="0">
                <a:latin typeface="+mj-ea"/>
                <a:ea typeface="+mj-ea"/>
              </a:rPr>
              <a:t>Kernel</a:t>
            </a:r>
            <a:r>
              <a:rPr lang="zh-CN" altLang="en-US" sz="1400" dirty="0">
                <a:latin typeface="+mj-ea"/>
                <a:ea typeface="+mj-ea"/>
              </a:rPr>
              <a:t>内核、驱动设计等</a:t>
            </a:r>
            <a:endParaRPr lang="zh-CN" altLang="zh-CN" sz="1400" dirty="0">
              <a:latin typeface="+mj-ea"/>
              <a:ea typeface="+mj-ea"/>
            </a:endParaRPr>
          </a:p>
          <a:p>
            <a:pPr marL="285750" indent="-285750">
              <a:buFont typeface="Arial" panose="020B0604020202020204" pitchFamily="34" charset="0"/>
              <a:buChar char="•"/>
            </a:pPr>
            <a:r>
              <a:rPr lang="zh-CN" altLang="zh-CN" sz="1400" dirty="0">
                <a:latin typeface="+mj-ea"/>
                <a:ea typeface="+mj-ea"/>
              </a:rPr>
              <a:t>精通应用程序、</a:t>
            </a:r>
            <a:r>
              <a:rPr lang="en-US" altLang="zh-CN" sz="1400" dirty="0">
                <a:latin typeface="+mj-ea"/>
                <a:ea typeface="+mj-ea"/>
                <a:sym typeface="+mn-ea"/>
              </a:rPr>
              <a:t>QT UI</a:t>
            </a:r>
            <a:r>
              <a:rPr lang="zh-CN" altLang="zh-CN" sz="1400" dirty="0">
                <a:latin typeface="+mj-ea"/>
                <a:ea typeface="+mj-ea"/>
                <a:sym typeface="+mn-ea"/>
              </a:rPr>
              <a:t>设计</a:t>
            </a:r>
            <a:endParaRPr lang="zh-CN" altLang="zh-CN" sz="1400" dirty="0">
              <a:latin typeface="+mj-ea"/>
              <a:ea typeface="+mj-ea"/>
            </a:endParaRPr>
          </a:p>
          <a:p>
            <a:pPr marL="285750" indent="-285750">
              <a:buFont typeface="Arial" panose="020B0604020202020204" pitchFamily="34" charset="0"/>
              <a:buChar char="•"/>
            </a:pPr>
            <a:r>
              <a:rPr lang="zh-CN" altLang="zh-CN" sz="1400" dirty="0">
                <a:latin typeface="+mj-ea"/>
                <a:ea typeface="+mj-ea"/>
              </a:rPr>
              <a:t>精通多线程、多进程、网络通信、串口通信、时钟控制</a:t>
            </a:r>
            <a:endParaRPr lang="zh-CN" altLang="zh-CN" sz="1400" dirty="0">
              <a:latin typeface="+mj-ea"/>
              <a:ea typeface="+mj-ea"/>
            </a:endParaRPr>
          </a:p>
          <a:p>
            <a:pPr marL="285750" indent="-285750">
              <a:buFont typeface="Arial" panose="020B0604020202020204" pitchFamily="34" charset="0"/>
              <a:buChar char="•"/>
            </a:pPr>
            <a:r>
              <a:rPr lang="zh-CN" altLang="zh-CN" sz="1400" dirty="0">
                <a:latin typeface="+mj-ea"/>
                <a:ea typeface="+mj-ea"/>
              </a:rPr>
              <a:t>熟悉数字信号算法</a:t>
            </a:r>
            <a:endParaRPr lang="en-US" altLang="zh-CN" sz="1400" dirty="0">
              <a:latin typeface="+mj-ea"/>
              <a:ea typeface="+mj-ea"/>
            </a:endParaRPr>
          </a:p>
        </p:txBody>
      </p:sp>
      <p:sp>
        <p:nvSpPr>
          <p:cNvPr id="15"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mj-ea"/>
                <a:ea typeface="+mj-ea"/>
              </a:rPr>
              <a:t>优塔晟的团队</a:t>
            </a:r>
            <a:endParaRPr lang="zh-CN" altLang="en-US" sz="4800" b="1" dirty="0">
              <a:solidFill>
                <a:srgbClr val="262626"/>
              </a:solidFill>
              <a:latin typeface="+mj-ea"/>
              <a:ea typeface="+mj-ea"/>
            </a:endParaRPr>
          </a:p>
        </p:txBody>
      </p:sp>
      <p:grpSp>
        <p:nvGrpSpPr>
          <p:cNvPr id="16" name="Group 12"/>
          <p:cNvGrpSpPr/>
          <p:nvPr/>
        </p:nvGrpSpPr>
        <p:grpSpPr>
          <a:xfrm rot="18900000">
            <a:off x="-266174" y="444096"/>
            <a:ext cx="661676" cy="573408"/>
            <a:chOff x="8603400" y="1907109"/>
            <a:chExt cx="2341824" cy="2029423"/>
          </a:xfrm>
        </p:grpSpPr>
        <p:sp>
          <p:nvSpPr>
            <p:cNvPr id="17"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mj-ea"/>
                <a:ea typeface="+mj-ea"/>
              </a:endParaRPr>
            </a:p>
          </p:txBody>
        </p:sp>
        <p:sp>
          <p:nvSpPr>
            <p:cNvPr id="18"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mj-ea"/>
                <a:ea typeface="+mj-ea"/>
              </a:endParaRPr>
            </a:p>
          </p:txBody>
        </p:sp>
        <p:sp>
          <p:nvSpPr>
            <p:cNvPr id="19"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mj-ea"/>
                <a:ea typeface="+mj-ea"/>
              </a:endParaRPr>
            </a:p>
          </p:txBody>
        </p:sp>
      </p:grpSp>
      <p:grpSp>
        <p:nvGrpSpPr>
          <p:cNvPr id="4" name="组合 3"/>
          <p:cNvGrpSpPr/>
          <p:nvPr/>
        </p:nvGrpSpPr>
        <p:grpSpPr>
          <a:xfrm>
            <a:off x="499665" y="1566531"/>
            <a:ext cx="1080285" cy="1042816"/>
            <a:chOff x="1736099" y="1468533"/>
            <a:chExt cx="1268554" cy="1268554"/>
          </a:xfrm>
          <a:effectLst>
            <a:outerShdw blurRad="50800" dist="38100" dir="2700000" algn="tl" rotWithShape="0">
              <a:prstClr val="black">
                <a:alpha val="40000"/>
              </a:prstClr>
            </a:outerShdw>
          </a:effectLst>
        </p:grpSpPr>
        <p:sp>
          <p:nvSpPr>
            <p:cNvPr id="45" name="椭圆 44"/>
            <p:cNvSpPr/>
            <p:nvPr/>
          </p:nvSpPr>
          <p:spPr bwMode="auto">
            <a:xfrm>
              <a:off x="1736099" y="1468533"/>
              <a:ext cx="1268554" cy="1268554"/>
            </a:xfrm>
            <a:prstGeom prst="ellipse">
              <a:avLst/>
            </a:prstGeom>
            <a:gradFill>
              <a:gsLst>
                <a:gs pos="2000">
                  <a:srgbClr val="0A6CD1"/>
                </a:gs>
                <a:gs pos="100000">
                  <a:srgbClr val="1AAEC7"/>
                </a:gs>
              </a:gsLst>
              <a:lin ang="2700000" scaled="1"/>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spcBef>
                  <a:spcPct val="0"/>
                </a:spcBef>
                <a:buFontTx/>
                <a:buNone/>
              </a:pPr>
              <a:endParaRPr lang="zh-CN" altLang="en-US" sz="2400" dirty="0">
                <a:solidFill>
                  <a:schemeClr val="tx1"/>
                </a:solidFill>
                <a:latin typeface="+mj-ea"/>
                <a:ea typeface="+mj-ea"/>
                <a:sym typeface="微软雅黑" panose="020B0503020204020204" pitchFamily="34" charset="-122"/>
              </a:endParaRPr>
            </a:p>
          </p:txBody>
        </p:sp>
        <p:sp>
          <p:nvSpPr>
            <p:cNvPr id="2" name="矩形 1"/>
            <p:cNvSpPr/>
            <p:nvPr/>
          </p:nvSpPr>
          <p:spPr>
            <a:xfrm>
              <a:off x="1842218" y="1701103"/>
              <a:ext cx="1056315" cy="787528"/>
            </a:xfrm>
            <a:prstGeom prst="rect">
              <a:avLst/>
            </a:prstGeom>
          </p:spPr>
          <p:txBody>
            <a:bodyPr wrap="square">
              <a:spAutoFit/>
            </a:bodyPr>
            <a:lstStyle/>
            <a:p>
              <a:pPr algn="ctr"/>
              <a:r>
                <a:rPr lang="en-US" altLang="zh-CN" b="1" dirty="0">
                  <a:solidFill>
                    <a:schemeClr val="bg1"/>
                  </a:solidFill>
                  <a:latin typeface="+mj-ea"/>
                  <a:ea typeface="+mj-ea"/>
                </a:rPr>
                <a:t>Jason</a:t>
              </a:r>
              <a:endParaRPr lang="en-US" altLang="zh-CN" b="1" dirty="0">
                <a:solidFill>
                  <a:schemeClr val="bg1"/>
                </a:solidFill>
                <a:latin typeface="+mj-ea"/>
                <a:ea typeface="+mj-ea"/>
              </a:endParaRPr>
            </a:p>
            <a:p>
              <a:pPr algn="ctr"/>
              <a:r>
                <a:rPr lang="en-US" altLang="zh-CN" b="1" dirty="0">
                  <a:solidFill>
                    <a:schemeClr val="bg1"/>
                  </a:solidFill>
                  <a:latin typeface="+mj-ea"/>
                  <a:ea typeface="+mj-ea"/>
                </a:rPr>
                <a:t>Lim</a:t>
              </a:r>
              <a:endParaRPr lang="en-US" altLang="zh-CN" b="1" dirty="0">
                <a:solidFill>
                  <a:schemeClr val="bg1"/>
                </a:solidFill>
                <a:latin typeface="+mj-ea"/>
                <a:ea typeface="+mj-ea"/>
              </a:endParaRPr>
            </a:p>
          </p:txBody>
        </p:sp>
      </p:grpSp>
      <p:sp>
        <p:nvSpPr>
          <p:cNvPr id="3" name="矩形 2"/>
          <p:cNvSpPr/>
          <p:nvPr/>
        </p:nvSpPr>
        <p:spPr>
          <a:xfrm>
            <a:off x="7126946" y="3163554"/>
            <a:ext cx="3511474" cy="368300"/>
          </a:xfrm>
          <a:prstGeom prst="rect">
            <a:avLst/>
          </a:prstGeom>
        </p:spPr>
        <p:txBody>
          <a:bodyPr wrap="square">
            <a:spAutoFit/>
          </a:bodyPr>
          <a:lstStyle/>
          <a:p>
            <a:pPr algn="ctr"/>
            <a:r>
              <a:rPr lang="zh-CN" altLang="en-US" b="1" dirty="0">
                <a:latin typeface="+mj-ea"/>
                <a:ea typeface="+mj-ea"/>
              </a:rPr>
              <a:t>音乐人</a:t>
            </a:r>
            <a:r>
              <a:rPr lang="en-US" altLang="zh-CN" b="1" dirty="0">
                <a:latin typeface="+mj-ea"/>
                <a:ea typeface="+mj-ea"/>
              </a:rPr>
              <a:t>/</a:t>
            </a:r>
            <a:r>
              <a:rPr lang="zh-CN" altLang="en-US" b="1" dirty="0">
                <a:latin typeface="+mj-ea"/>
                <a:ea typeface="+mj-ea"/>
              </a:rPr>
              <a:t>顾问</a:t>
            </a:r>
            <a:endParaRPr lang="en-US" altLang="zh-CN" dirty="0">
              <a:latin typeface="+mj-ea"/>
              <a:ea typeface="+mj-ea"/>
            </a:endParaRPr>
          </a:p>
        </p:txBody>
      </p:sp>
      <p:sp>
        <p:nvSpPr>
          <p:cNvPr id="8" name="矩形 7"/>
          <p:cNvSpPr/>
          <p:nvPr/>
        </p:nvSpPr>
        <p:spPr>
          <a:xfrm>
            <a:off x="3226184" y="3132047"/>
            <a:ext cx="1569660" cy="369332"/>
          </a:xfrm>
          <a:prstGeom prst="rect">
            <a:avLst/>
          </a:prstGeom>
        </p:spPr>
        <p:txBody>
          <a:bodyPr wrap="none">
            <a:spAutoFit/>
          </a:bodyPr>
          <a:lstStyle/>
          <a:p>
            <a:r>
              <a:rPr lang="zh-CN" altLang="zh-CN" b="1" dirty="0">
                <a:latin typeface="+mj-ea"/>
                <a:ea typeface="+mj-ea"/>
              </a:rPr>
              <a:t>嵌入式工程师</a:t>
            </a:r>
            <a:endParaRPr lang="zh-CN" altLang="zh-CN" b="1" dirty="0">
              <a:latin typeface="+mj-ea"/>
              <a:ea typeface="+mj-ea"/>
            </a:endParaRPr>
          </a:p>
        </p:txBody>
      </p:sp>
      <p:sp>
        <p:nvSpPr>
          <p:cNvPr id="11" name="矩形 10"/>
          <p:cNvSpPr/>
          <p:nvPr/>
        </p:nvSpPr>
        <p:spPr>
          <a:xfrm>
            <a:off x="3191344" y="1406815"/>
            <a:ext cx="2891505" cy="369332"/>
          </a:xfrm>
          <a:prstGeom prst="rect">
            <a:avLst/>
          </a:prstGeom>
        </p:spPr>
        <p:txBody>
          <a:bodyPr wrap="square">
            <a:spAutoFit/>
          </a:bodyPr>
          <a:lstStyle/>
          <a:p>
            <a:r>
              <a:rPr lang="en-US" altLang="zh-CN" b="1" dirty="0">
                <a:latin typeface="+mj-ea"/>
                <a:ea typeface="+mj-ea"/>
              </a:rPr>
              <a:t>Global Marketing </a:t>
            </a:r>
            <a:r>
              <a:rPr lang="zh-CN" altLang="en-US" b="1" dirty="0">
                <a:latin typeface="+mj-ea"/>
                <a:ea typeface="+mj-ea"/>
              </a:rPr>
              <a:t>美籍</a:t>
            </a:r>
            <a:endParaRPr lang="zh-CN" altLang="en-US" dirty="0">
              <a:latin typeface="+mj-ea"/>
              <a:ea typeface="+mj-ea"/>
            </a:endParaRPr>
          </a:p>
        </p:txBody>
      </p:sp>
      <p:pic>
        <p:nvPicPr>
          <p:cNvPr id="13" name="图片 12" descr="QQ图片20170827112154"/>
          <p:cNvPicPr>
            <a:picLocks noChangeAspect="1"/>
          </p:cNvPicPr>
          <p:nvPr/>
        </p:nvPicPr>
        <p:blipFill>
          <a:blip r:embed="rId1"/>
          <a:stretch>
            <a:fillRect/>
          </a:stretch>
        </p:blipFill>
        <p:spPr>
          <a:xfrm>
            <a:off x="1783408" y="3211074"/>
            <a:ext cx="1362582" cy="1365243"/>
          </a:xfrm>
          <a:prstGeom prst="rect">
            <a:avLst/>
          </a:prstGeom>
        </p:spPr>
      </p:pic>
      <p:pic>
        <p:nvPicPr>
          <p:cNvPr id="20" name="图片 19" descr="QQ图片20170827171629"/>
          <p:cNvPicPr>
            <a:picLocks noChangeAspect="1"/>
          </p:cNvPicPr>
          <p:nvPr/>
        </p:nvPicPr>
        <p:blipFill>
          <a:blip r:embed="rId2"/>
          <a:stretch>
            <a:fillRect/>
          </a:stretch>
        </p:blipFill>
        <p:spPr>
          <a:xfrm>
            <a:off x="1783408" y="1259337"/>
            <a:ext cx="1326823" cy="1704968"/>
          </a:xfrm>
          <a:prstGeom prst="rect">
            <a:avLst/>
          </a:prstGeom>
        </p:spPr>
      </p:pic>
      <p:grpSp>
        <p:nvGrpSpPr>
          <p:cNvPr id="31" name="组合 30"/>
          <p:cNvGrpSpPr/>
          <p:nvPr/>
        </p:nvGrpSpPr>
        <p:grpSpPr>
          <a:xfrm>
            <a:off x="6849551" y="3263467"/>
            <a:ext cx="1080285" cy="1042816"/>
            <a:chOff x="1736099" y="1468533"/>
            <a:chExt cx="1268554" cy="1268554"/>
          </a:xfrm>
          <a:effectLst>
            <a:outerShdw blurRad="50800" dist="38100" dir="2700000" algn="tl" rotWithShape="0">
              <a:prstClr val="black">
                <a:alpha val="40000"/>
              </a:prstClr>
            </a:outerShdw>
          </a:effectLst>
        </p:grpSpPr>
        <p:sp>
          <p:nvSpPr>
            <p:cNvPr id="34" name="椭圆 33"/>
            <p:cNvSpPr/>
            <p:nvPr/>
          </p:nvSpPr>
          <p:spPr bwMode="auto">
            <a:xfrm>
              <a:off x="1736099" y="1468533"/>
              <a:ext cx="1268554" cy="1268554"/>
            </a:xfrm>
            <a:prstGeom prst="ellipse">
              <a:avLst/>
            </a:prstGeom>
            <a:gradFill>
              <a:gsLst>
                <a:gs pos="2000">
                  <a:srgbClr val="0A6CD1"/>
                </a:gs>
                <a:gs pos="100000">
                  <a:srgbClr val="1AAEC7"/>
                </a:gs>
              </a:gsLst>
              <a:lin ang="2700000" scaled="1"/>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spcBef>
                  <a:spcPct val="0"/>
                </a:spcBef>
                <a:buFontTx/>
                <a:buNone/>
              </a:pPr>
              <a:endParaRPr lang="zh-CN" altLang="en-US" sz="2400" dirty="0">
                <a:solidFill>
                  <a:schemeClr val="tx1"/>
                </a:solidFill>
                <a:latin typeface="+mj-ea"/>
                <a:ea typeface="+mj-ea"/>
                <a:sym typeface="微软雅黑" panose="020B0503020204020204" pitchFamily="34" charset="-122"/>
              </a:endParaRPr>
            </a:p>
          </p:txBody>
        </p:sp>
        <p:sp>
          <p:nvSpPr>
            <p:cNvPr id="35" name="矩形 34"/>
            <p:cNvSpPr/>
            <p:nvPr/>
          </p:nvSpPr>
          <p:spPr>
            <a:xfrm>
              <a:off x="1842217" y="1878169"/>
              <a:ext cx="1056315" cy="448026"/>
            </a:xfrm>
            <a:prstGeom prst="rect">
              <a:avLst/>
            </a:prstGeom>
          </p:spPr>
          <p:txBody>
            <a:bodyPr wrap="square">
              <a:spAutoFit/>
            </a:bodyPr>
            <a:lstStyle/>
            <a:p>
              <a:pPr algn="ctr"/>
              <a:r>
                <a:rPr lang="zh-CN" altLang="en-US" b="1" dirty="0">
                  <a:solidFill>
                    <a:schemeClr val="bg1"/>
                  </a:solidFill>
                  <a:latin typeface="+mj-ea"/>
                  <a:ea typeface="+mj-ea"/>
                </a:rPr>
                <a:t>倪</a:t>
              </a:r>
              <a:r>
                <a:rPr lang="zh-CN" altLang="en-US" b="1" dirty="0">
                  <a:solidFill>
                    <a:schemeClr val="bg1"/>
                  </a:solidFill>
                  <a:latin typeface="+mj-ea"/>
                  <a:ea typeface="+mj-ea"/>
                </a:rPr>
                <a:t>兵</a:t>
              </a:r>
              <a:endParaRPr lang="zh-CN" altLang="en-US" b="1" dirty="0">
                <a:solidFill>
                  <a:schemeClr val="bg1"/>
                </a:solidFill>
                <a:latin typeface="+mj-ea"/>
                <a:ea typeface="+mj-ea"/>
              </a:endParaRPr>
            </a:p>
          </p:txBody>
        </p:sp>
      </p:grpSp>
      <p:grpSp>
        <p:nvGrpSpPr>
          <p:cNvPr id="36" name="组合 35"/>
          <p:cNvGrpSpPr/>
          <p:nvPr/>
        </p:nvGrpSpPr>
        <p:grpSpPr>
          <a:xfrm>
            <a:off x="485417" y="3211074"/>
            <a:ext cx="1080285" cy="1042816"/>
            <a:chOff x="1736099" y="1468533"/>
            <a:chExt cx="1268554" cy="1268554"/>
          </a:xfrm>
          <a:effectLst>
            <a:outerShdw blurRad="50800" dist="38100" dir="2700000" algn="tl" rotWithShape="0">
              <a:prstClr val="black">
                <a:alpha val="40000"/>
              </a:prstClr>
            </a:outerShdw>
          </a:effectLst>
        </p:grpSpPr>
        <p:sp>
          <p:nvSpPr>
            <p:cNvPr id="37" name="椭圆 36"/>
            <p:cNvSpPr/>
            <p:nvPr/>
          </p:nvSpPr>
          <p:spPr bwMode="auto">
            <a:xfrm>
              <a:off x="1736099" y="1468533"/>
              <a:ext cx="1268554" cy="1268554"/>
            </a:xfrm>
            <a:prstGeom prst="ellipse">
              <a:avLst/>
            </a:prstGeom>
            <a:gradFill>
              <a:gsLst>
                <a:gs pos="2000">
                  <a:srgbClr val="0A6CD1"/>
                </a:gs>
                <a:gs pos="100000">
                  <a:srgbClr val="1AAEC7"/>
                </a:gs>
              </a:gsLst>
              <a:lin ang="2700000" scaled="1"/>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spcBef>
                  <a:spcPct val="0"/>
                </a:spcBef>
                <a:buFontTx/>
                <a:buNone/>
              </a:pPr>
              <a:endParaRPr lang="zh-CN" altLang="en-US" sz="2400" dirty="0">
                <a:solidFill>
                  <a:schemeClr val="tx1"/>
                </a:solidFill>
                <a:latin typeface="+mj-ea"/>
                <a:ea typeface="+mj-ea"/>
                <a:sym typeface="微软雅黑" panose="020B0503020204020204" pitchFamily="34" charset="-122"/>
              </a:endParaRPr>
            </a:p>
          </p:txBody>
        </p:sp>
        <p:sp>
          <p:nvSpPr>
            <p:cNvPr id="38" name="矩形 37"/>
            <p:cNvSpPr/>
            <p:nvPr/>
          </p:nvSpPr>
          <p:spPr>
            <a:xfrm>
              <a:off x="1842217" y="1878169"/>
              <a:ext cx="1056315" cy="449281"/>
            </a:xfrm>
            <a:prstGeom prst="rect">
              <a:avLst/>
            </a:prstGeom>
          </p:spPr>
          <p:txBody>
            <a:bodyPr wrap="square">
              <a:spAutoFit/>
            </a:bodyPr>
            <a:lstStyle/>
            <a:p>
              <a:pPr algn="ctr"/>
              <a:r>
                <a:rPr lang="zh-CN" altLang="en-US" b="1" dirty="0">
                  <a:solidFill>
                    <a:schemeClr val="bg1"/>
                  </a:solidFill>
                  <a:latin typeface="+mj-ea"/>
                  <a:ea typeface="+mj-ea"/>
                </a:rPr>
                <a:t>蔡晟</a:t>
              </a:r>
              <a:endParaRPr lang="en-US" altLang="zh-CN" b="1" dirty="0">
                <a:solidFill>
                  <a:schemeClr val="bg1"/>
                </a:solidFill>
                <a:latin typeface="+mj-ea"/>
                <a:ea typeface="+mj-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1090361" y="541338"/>
            <a:ext cx="10080625" cy="5956300"/>
          </a:xfrm>
          <a:prstGeom prst="rect">
            <a:avLst/>
          </a:prstGeom>
          <a:solidFill>
            <a:schemeClr val="bg1"/>
          </a:solidFill>
          <a:ln>
            <a:solidFill>
              <a:schemeClr val="accent5">
                <a:lumMod val="20000"/>
                <a:lumOff val="80000"/>
              </a:schemeClr>
            </a:solidFill>
          </a:ln>
        </p:spPr>
        <p:txBody>
          <a:bodyPr vert="horz" wrap="square" lIns="91440" tIns="45720" rIns="91440" bIns="45720" numCol="1" rtlCol="0" anchor="t" anchorCtr="0" compatLnSpc="1"/>
          <a:lstStyle/>
          <a:p>
            <a:pPr algn="ctr" defTabSz="914400">
              <a:defRPr/>
            </a:pPr>
            <a:endParaRPr lang="zh-CN" altLang="en-US" sz="1865" dirty="0">
              <a:solidFill>
                <a:prstClr val="black"/>
              </a:solidFill>
              <a:latin typeface="Roboto" panose="02000000000000000000"/>
            </a:endParaRPr>
          </a:p>
        </p:txBody>
      </p:sp>
      <p:sp>
        <p:nvSpPr>
          <p:cNvPr id="57" name="Заголовок 56"/>
          <p:cNvSpPr>
            <a:spLocks noGrp="1"/>
          </p:cNvSpPr>
          <p:nvPr>
            <p:ph type="title"/>
          </p:nvPr>
        </p:nvSpPr>
        <p:spPr>
          <a:xfrm>
            <a:off x="6816726" y="-889200"/>
            <a:ext cx="5761039" cy="5588419"/>
          </a:xfrm>
        </p:spPr>
        <p:txBody>
          <a:bodyPr/>
          <a:lstStyle/>
          <a:p>
            <a:pPr>
              <a:lnSpc>
                <a:spcPct val="50000"/>
              </a:lnSpc>
            </a:pPr>
            <a:r>
              <a:rPr lang="zh-CN" altLang="en-US"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rPr>
              <a:t>优塔晟</a:t>
            </a:r>
            <a:br>
              <a:rPr lang="en-US" altLang="zh-CN"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br>
            <a:br>
              <a:rPr lang="en-US" altLang="zh-CN"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br>
            <a:r>
              <a:rPr lang="zh-CN" altLang="en-US"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rPr>
              <a:t>现有产品优势</a:t>
            </a:r>
            <a:endParaRPr lang="en-US" altLang="zh-CN" sz="5865" kern="1200" dirty="0">
              <a:gradFill>
                <a:gsLst>
                  <a:gs pos="0">
                    <a:schemeClr val="accent5"/>
                  </a:gs>
                  <a:gs pos="100000">
                    <a:srgbClr val="00BFDC"/>
                  </a:gs>
                </a:gsLst>
                <a:lin ang="8400000" scaled="0"/>
              </a:gradFill>
              <a:latin typeface="华文细黑" panose="02010600040101010101" pitchFamily="2" charset="-122"/>
              <a:ea typeface="华文细黑" panose="02010600040101010101" pitchFamily="2" charset="-122"/>
              <a:cs typeface="+mn-cs"/>
            </a:endParaRPr>
          </a:p>
        </p:txBody>
      </p:sp>
      <p:sp>
        <p:nvSpPr>
          <p:cNvPr id="79" name="Текст 78"/>
          <p:cNvSpPr>
            <a:spLocks noGrp="1"/>
          </p:cNvSpPr>
          <p:nvPr>
            <p:ph type="body" sz="quarter" idx="39"/>
          </p:nvPr>
        </p:nvSpPr>
        <p:spPr>
          <a:xfrm>
            <a:off x="6656552" y="4720529"/>
            <a:ext cx="5297213" cy="486519"/>
          </a:xfrm>
        </p:spPr>
        <p:txBody>
          <a:bodyPr/>
          <a:lstStyle/>
          <a:p>
            <a:r>
              <a:rPr lang="zh-CN" altLang="en-US" sz="1600" dirty="0">
                <a:latin typeface="微软雅黑" panose="020B0503020204020204" pitchFamily="34" charset="-122"/>
                <a:ea typeface="微软雅黑" panose="020B0503020204020204" pitchFamily="34" charset="-122"/>
              </a:rPr>
              <a:t>产品研发状态及比较优势  </a:t>
            </a:r>
            <a:endParaRPr lang="en-US" altLang="zh-CN" sz="1600" dirty="0">
              <a:latin typeface="微软雅黑" panose="020B0503020204020204" pitchFamily="34" charset="-122"/>
              <a:ea typeface="微软雅黑" panose="020B0503020204020204" pitchFamily="34" charset="-122"/>
            </a:endParaRPr>
          </a:p>
          <a:p>
            <a:pPr>
              <a:buNone/>
            </a:pPr>
            <a:r>
              <a:rPr lang="zh-CN" altLang="en-US" sz="1600" dirty="0">
                <a:latin typeface="微软雅黑" panose="020B0503020204020204" pitchFamily="34" charset="-122"/>
                <a:ea typeface="微软雅黑" panose="020B0503020204020204" pitchFamily="34" charset="-122"/>
              </a:rPr>
              <a:t>  </a:t>
            </a:r>
            <a:endParaRPr lang="en-US" sz="1600" dirty="0">
              <a:latin typeface="微软雅黑" panose="020B0503020204020204" pitchFamily="34" charset="-122"/>
              <a:ea typeface="微软雅黑" panose="020B0503020204020204" pitchFamily="34" charset="-122"/>
            </a:endParaRPr>
          </a:p>
          <a:p>
            <a:endParaRPr lang="en-US" sz="1600" dirty="0">
              <a:latin typeface="微软雅黑" panose="020B0503020204020204" pitchFamily="34" charset="-122"/>
              <a:ea typeface="微软雅黑" panose="020B0503020204020204" pitchFamily="34" charset="-122"/>
            </a:endParaRPr>
          </a:p>
        </p:txBody>
      </p:sp>
      <p:cxnSp>
        <p:nvCxnSpPr>
          <p:cNvPr id="28" name="Прямая соединительная линия 46"/>
          <p:cNvCxnSpPr/>
          <p:nvPr/>
        </p:nvCxnSpPr>
        <p:spPr>
          <a:xfrm flipV="1">
            <a:off x="1306486" y="1119490"/>
            <a:ext cx="1457327" cy="1457327"/>
          </a:xfrm>
          <a:prstGeom prst="line">
            <a:avLst/>
          </a:prstGeom>
          <a:ln>
            <a:solidFill>
              <a:srgbClr val="97D1CC">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46"/>
          <p:cNvCxnSpPr/>
          <p:nvPr/>
        </p:nvCxnSpPr>
        <p:spPr>
          <a:xfrm flipV="1">
            <a:off x="9696449" y="5219154"/>
            <a:ext cx="994019" cy="1097511"/>
          </a:xfrm>
          <a:prstGeom prst="line">
            <a:avLst/>
          </a:prstGeom>
          <a:ln>
            <a:solidFill>
              <a:srgbClr val="97D1CC">
                <a:alpha val="50000"/>
              </a:srgbClr>
            </a:solidFill>
          </a:ln>
        </p:spPr>
        <p:style>
          <a:lnRef idx="1">
            <a:schemeClr val="accent1"/>
          </a:lnRef>
          <a:fillRef idx="0">
            <a:schemeClr val="accent1"/>
          </a:fillRef>
          <a:effectRef idx="0">
            <a:schemeClr val="accent1"/>
          </a:effectRef>
          <a:fontRef idx="minor">
            <a:schemeClr val="tx1"/>
          </a:fontRef>
        </p:style>
      </p:cxnSp>
      <p:pic>
        <p:nvPicPr>
          <p:cNvPr id="13" name="图片占位符 12" descr="VCG41535639651[1].jpg"/>
          <p:cNvPicPr>
            <a:picLocks noGrp="1" noChangeAspect="1"/>
          </p:cNvPicPr>
          <p:nvPr>
            <p:ph type="pic" sz="quarter" idx="4294967295"/>
          </p:nvPr>
        </p:nvPicPr>
        <p:blipFill>
          <a:blip r:embed="rId1"/>
          <a:srcRect l="6173" r="6173"/>
          <a:stretch>
            <a:fillRect/>
          </a:stretch>
        </p:blipFill>
        <p:spPr>
          <a:xfrm>
            <a:off x="1575774" y="2067720"/>
            <a:ext cx="5010711" cy="3215480"/>
          </a:xfrm>
          <a:custGeom>
            <a:avLst/>
            <a:gdLst>
              <a:gd name="connsiteX0" fmla="*/ 284480 w 1109860"/>
              <a:gd name="connsiteY0" fmla="*/ 126982 h 711692"/>
              <a:gd name="connsiteX1" fmla="*/ 183091 w 1109860"/>
              <a:gd name="connsiteY1" fmla="*/ 189982 h 711692"/>
              <a:gd name="connsiteX2" fmla="*/ 150607 w 1109860"/>
              <a:gd name="connsiteY2" fmla="*/ 356338 h 711692"/>
              <a:gd name="connsiteX3" fmla="*/ 183091 w 1109860"/>
              <a:gd name="connsiteY3" fmla="*/ 522695 h 711692"/>
              <a:gd name="connsiteX4" fmla="*/ 284480 w 1109860"/>
              <a:gd name="connsiteY4" fmla="*/ 585694 h 711692"/>
              <a:gd name="connsiteX5" fmla="*/ 385869 w 1109860"/>
              <a:gd name="connsiteY5" fmla="*/ 522695 h 711692"/>
              <a:gd name="connsiteX6" fmla="*/ 418353 w 1109860"/>
              <a:gd name="connsiteY6" fmla="*/ 356338 h 711692"/>
              <a:gd name="connsiteX7" fmla="*/ 385869 w 1109860"/>
              <a:gd name="connsiteY7" fmla="*/ 189982 h 711692"/>
              <a:gd name="connsiteX8" fmla="*/ 284480 w 1109860"/>
              <a:gd name="connsiteY8" fmla="*/ 126982 h 711692"/>
              <a:gd name="connsiteX9" fmla="*/ 865246 w 1109860"/>
              <a:gd name="connsiteY9" fmla="*/ 3938 h 711692"/>
              <a:gd name="connsiteX10" fmla="*/ 1021760 w 1109860"/>
              <a:gd name="connsiteY10" fmla="*/ 60539 h 711692"/>
              <a:gd name="connsiteX11" fmla="*/ 1089188 w 1109860"/>
              <a:gd name="connsiteY11" fmla="*/ 214591 h 711692"/>
              <a:gd name="connsiteX12" fmla="*/ 1062119 w 1109860"/>
              <a:gd name="connsiteY12" fmla="*/ 316472 h 711692"/>
              <a:gd name="connsiteX13" fmla="*/ 962206 w 1109860"/>
              <a:gd name="connsiteY13" fmla="*/ 440994 h 711692"/>
              <a:gd name="connsiteX14" fmla="*/ 838177 w 1109860"/>
              <a:gd name="connsiteY14" fmla="*/ 569945 h 711692"/>
              <a:gd name="connsiteX15" fmla="*/ 1109860 w 1109860"/>
              <a:gd name="connsiteY15" fmla="*/ 569945 h 711692"/>
              <a:gd name="connsiteX16" fmla="*/ 1109860 w 1109860"/>
              <a:gd name="connsiteY16" fmla="*/ 707755 h 711692"/>
              <a:gd name="connsiteX17" fmla="*/ 624570 w 1109860"/>
              <a:gd name="connsiteY17" fmla="*/ 707755 h 711692"/>
              <a:gd name="connsiteX18" fmla="*/ 624570 w 1109860"/>
              <a:gd name="connsiteY18" fmla="*/ 593569 h 711692"/>
              <a:gd name="connsiteX19" fmla="*/ 826364 w 1109860"/>
              <a:gd name="connsiteY19" fmla="*/ 386854 h 711692"/>
              <a:gd name="connsiteX20" fmla="*/ 913480 w 1109860"/>
              <a:gd name="connsiteY20" fmla="*/ 287926 h 711692"/>
              <a:gd name="connsiteX21" fmla="*/ 939566 w 1109860"/>
              <a:gd name="connsiteY21" fmla="*/ 216560 h 711692"/>
              <a:gd name="connsiteX22" fmla="*/ 916925 w 1109860"/>
              <a:gd name="connsiteY22" fmla="*/ 158975 h 711692"/>
              <a:gd name="connsiteX23" fmla="*/ 858848 w 1109860"/>
              <a:gd name="connsiteY23" fmla="*/ 135842 h 711692"/>
              <a:gd name="connsiteX24" fmla="*/ 735803 w 1109860"/>
              <a:gd name="connsiteY24" fmla="*/ 228372 h 711692"/>
              <a:gd name="connsiteX25" fmla="*/ 612758 w 1109860"/>
              <a:gd name="connsiteY25" fmla="*/ 155530 h 711692"/>
              <a:gd name="connsiteX26" fmla="*/ 718577 w 1109860"/>
              <a:gd name="connsiteY26" fmla="*/ 42328 h 711692"/>
              <a:gd name="connsiteX27" fmla="*/ 865246 w 1109860"/>
              <a:gd name="connsiteY27" fmla="*/ 3938 h 711692"/>
              <a:gd name="connsiteX28" fmla="*/ 284480 w 1109860"/>
              <a:gd name="connsiteY28" fmla="*/ 0 h 711692"/>
              <a:gd name="connsiteX29" fmla="*/ 498085 w 1109860"/>
              <a:gd name="connsiteY29" fmla="*/ 96959 h 711692"/>
              <a:gd name="connsiteX30" fmla="*/ 568959 w 1109860"/>
              <a:gd name="connsiteY30" fmla="*/ 355846 h 711692"/>
              <a:gd name="connsiteX31" fmla="*/ 498085 w 1109860"/>
              <a:gd name="connsiteY31" fmla="*/ 614733 h 711692"/>
              <a:gd name="connsiteX32" fmla="*/ 284480 w 1109860"/>
              <a:gd name="connsiteY32" fmla="*/ 711692 h 711692"/>
              <a:gd name="connsiteX33" fmla="*/ 70874 w 1109860"/>
              <a:gd name="connsiteY33" fmla="*/ 614733 h 711692"/>
              <a:gd name="connsiteX34" fmla="*/ 0 w 1109860"/>
              <a:gd name="connsiteY34" fmla="*/ 355846 h 711692"/>
              <a:gd name="connsiteX35" fmla="*/ 70874 w 1109860"/>
              <a:gd name="connsiteY35" fmla="*/ 96959 h 711692"/>
              <a:gd name="connsiteX36" fmla="*/ 284480 w 1109860"/>
              <a:gd name="connsiteY36"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9860"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8"/>
                </a:cubicBezTo>
                <a:cubicBezTo>
                  <a:pt x="418353" y="287433"/>
                  <a:pt x="407525" y="231981"/>
                  <a:pt x="385869" y="189982"/>
                </a:cubicBezTo>
                <a:cubicBezTo>
                  <a:pt x="364213" y="147982"/>
                  <a:pt x="330417" y="126982"/>
                  <a:pt x="284480" y="126982"/>
                </a:cubicBezTo>
                <a:close/>
                <a:moveTo>
                  <a:pt x="865246" y="3938"/>
                </a:moveTo>
                <a:cubicBezTo>
                  <a:pt x="924636" y="3938"/>
                  <a:pt x="976808" y="22805"/>
                  <a:pt x="1021760" y="60539"/>
                </a:cubicBezTo>
                <a:cubicBezTo>
                  <a:pt x="1066712" y="98273"/>
                  <a:pt x="1089188" y="149624"/>
                  <a:pt x="1089188" y="214591"/>
                </a:cubicBezTo>
                <a:cubicBezTo>
                  <a:pt x="1089188" y="250028"/>
                  <a:pt x="1080165" y="283988"/>
                  <a:pt x="1062119" y="316472"/>
                </a:cubicBezTo>
                <a:cubicBezTo>
                  <a:pt x="1044072" y="348956"/>
                  <a:pt x="1010768" y="390464"/>
                  <a:pt x="962206" y="440994"/>
                </a:cubicBezTo>
                <a:lnTo>
                  <a:pt x="838177" y="569945"/>
                </a:lnTo>
                <a:lnTo>
                  <a:pt x="1109860" y="569945"/>
                </a:lnTo>
                <a:lnTo>
                  <a:pt x="1109860" y="707755"/>
                </a:lnTo>
                <a:lnTo>
                  <a:pt x="624570" y="707755"/>
                </a:lnTo>
                <a:lnTo>
                  <a:pt x="624570" y="593569"/>
                </a:lnTo>
                <a:lnTo>
                  <a:pt x="826364" y="386854"/>
                </a:lnTo>
                <a:cubicBezTo>
                  <a:pt x="867051" y="345511"/>
                  <a:pt x="896090" y="312535"/>
                  <a:pt x="913480" y="287926"/>
                </a:cubicBezTo>
                <a:cubicBezTo>
                  <a:pt x="930870" y="263317"/>
                  <a:pt x="939566" y="239528"/>
                  <a:pt x="939566" y="216560"/>
                </a:cubicBezTo>
                <a:cubicBezTo>
                  <a:pt x="939566" y="193592"/>
                  <a:pt x="932019" y="174396"/>
                  <a:pt x="916925" y="158975"/>
                </a:cubicBezTo>
                <a:cubicBezTo>
                  <a:pt x="901832" y="143553"/>
                  <a:pt x="882473" y="135842"/>
                  <a:pt x="858848" y="135842"/>
                </a:cubicBezTo>
                <a:cubicBezTo>
                  <a:pt x="815536" y="135842"/>
                  <a:pt x="774521" y="166686"/>
                  <a:pt x="735803" y="228372"/>
                </a:cubicBezTo>
                <a:lnTo>
                  <a:pt x="612758" y="155530"/>
                </a:lnTo>
                <a:cubicBezTo>
                  <a:pt x="644914" y="105656"/>
                  <a:pt x="680187" y="67922"/>
                  <a:pt x="718577" y="42328"/>
                </a:cubicBezTo>
                <a:cubicBezTo>
                  <a:pt x="756967" y="16735"/>
                  <a:pt x="805857" y="3938"/>
                  <a:pt x="865246" y="3938"/>
                </a:cubicBez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74341">
            <a:off x="9873066" y="4750989"/>
            <a:ext cx="2493765" cy="2885319"/>
          </a:xfrm>
          <a:prstGeom prst="rect">
            <a:avLst/>
          </a:prstGeom>
        </p:spPr>
      </p:pic>
      <p:sp>
        <p:nvSpPr>
          <p:cNvPr id="8"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微软雅黑" panose="020B0503020204020204" pitchFamily="34" charset="-122"/>
              </a:rPr>
              <a:t>产品优势及特点</a:t>
            </a:r>
            <a:endParaRPr lang="zh-CN" altLang="en-US" sz="4800" b="1" dirty="0">
              <a:solidFill>
                <a:srgbClr val="262626"/>
              </a:solidFill>
              <a:latin typeface="微软雅黑" panose="020B0503020204020204" pitchFamily="34" charset="-122"/>
            </a:endParaRPr>
          </a:p>
        </p:txBody>
      </p:sp>
      <p:grpSp>
        <p:nvGrpSpPr>
          <p:cNvPr id="9" name="Group 12"/>
          <p:cNvGrpSpPr/>
          <p:nvPr/>
        </p:nvGrpSpPr>
        <p:grpSpPr>
          <a:xfrm rot="18900000">
            <a:off x="-266174" y="444096"/>
            <a:ext cx="661676" cy="573408"/>
            <a:chOff x="8603400" y="1907109"/>
            <a:chExt cx="2341824" cy="2029423"/>
          </a:xfrm>
        </p:grpSpPr>
        <p:sp>
          <p:nvSpPr>
            <p:cNvPr id="10"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1"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
        <p:nvSpPr>
          <p:cNvPr id="14" name="文本框 31"/>
          <p:cNvSpPr txBox="1"/>
          <p:nvPr/>
        </p:nvSpPr>
        <p:spPr>
          <a:xfrm>
            <a:off x="1298500" y="1813173"/>
            <a:ext cx="9594999" cy="3231654"/>
          </a:xfrm>
          <a:prstGeom prst="rect">
            <a:avLst/>
          </a:prstGeom>
          <a:solidFill>
            <a:srgbClr val="00B0F0"/>
          </a:solidFill>
        </p:spPr>
        <p:txBody>
          <a:bodyPr wrap="square" rtlCol="0">
            <a:spAutoFit/>
          </a:bodyPr>
          <a:lstStyle>
            <a:defPPr>
              <a:defRPr lang="zh-CN"/>
            </a:defPPr>
            <a:lvl1pPr algn="dist">
              <a:defRPr sz="2400">
                <a:latin typeface="微软雅黑" panose="020B0503020204020204" pitchFamily="34" charset="-122"/>
                <a:ea typeface="微软雅黑" panose="020B0503020204020204" pitchFamily="34" charset="-122"/>
              </a:defRPr>
            </a:lvl1pPr>
          </a:lstStyle>
          <a:p>
            <a:pPr algn="l"/>
            <a:endParaRPr lang="en-US" altLang="zh-CN" sz="2000" dirty="0"/>
          </a:p>
          <a:p>
            <a:pPr algn="l"/>
            <a:endParaRPr lang="en-US" altLang="zh-CN" sz="2000" dirty="0"/>
          </a:p>
          <a:p>
            <a:pPr marL="742950" lvl="1" indent="-285750">
              <a:buFontTx/>
              <a:buChar char="-"/>
            </a:pPr>
            <a:r>
              <a:rPr lang="zh-CN" altLang="en-US" b="1" kern="100" dirty="0">
                <a:effectLst/>
                <a:latin typeface="Calibri" panose="020F0502020204030204" pitchFamily="34" charset="0"/>
                <a:ea typeface="宋体" panose="02010600030101010101" pitchFamily="2" charset="-122"/>
                <a:cs typeface="Times New Roman" panose="02020603050405020304" pitchFamily="18" charset="0"/>
              </a:rPr>
              <a:t>技术优势：各项指标均在技术层面领先；</a:t>
            </a:r>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buFontTx/>
              <a:buChar char="-"/>
            </a:pPr>
            <a:endParaRPr lang="en-US" altLang="zh-CN" b="1"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buFontTx/>
              <a:buChar char="-"/>
            </a:pPr>
            <a:r>
              <a:rPr lang="zh-CN" altLang="en-US" b="1" kern="100" dirty="0">
                <a:effectLst/>
                <a:latin typeface="Calibri" panose="020F0502020204030204" pitchFamily="34" charset="0"/>
                <a:ea typeface="宋体" panose="02010600030101010101" pitchFamily="2" charset="-122"/>
                <a:cs typeface="Times New Roman" panose="02020603050405020304" pitchFamily="18" charset="0"/>
              </a:rPr>
              <a:t>设计优势：设备体积小，功率输出高；</a:t>
            </a:r>
            <a:endParaRPr lang="en-US" altLang="zh-CN" b="1"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en-US" altLang="zh-CN" sz="1800" b="1" kern="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buFontTx/>
              <a:buChar char="-"/>
            </a:pPr>
            <a:r>
              <a:rPr lang="zh-CN" altLang="en-US" b="1" kern="100" dirty="0">
                <a:effectLst/>
                <a:latin typeface="Calibri" panose="020F0502020204030204" pitchFamily="34" charset="0"/>
                <a:ea typeface="宋体" panose="02010600030101010101" pitchFamily="2" charset="-122"/>
                <a:cs typeface="Times New Roman" panose="02020603050405020304" pitchFamily="18" charset="0"/>
              </a:rPr>
              <a:t>成本优势：系统精简带来成本下降；</a:t>
            </a:r>
            <a:endParaRPr lang="en-US" altLang="zh-CN" b="1"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en-US" altLang="zh-CN" sz="1800" b="1" kern="100" dirty="0">
              <a:latin typeface="Calibri" panose="020F0502020204030204" pitchFamily="34" charset="0"/>
              <a:ea typeface="宋体" panose="02010600030101010101" pitchFamily="2" charset="-122"/>
              <a:cs typeface="Times New Roman" panose="02020603050405020304" pitchFamily="18" charset="0"/>
            </a:endParaRPr>
          </a:p>
          <a:p>
            <a:pPr marL="742950" lvl="1" indent="-285750">
              <a:buFontTx/>
              <a:buChar char="-"/>
            </a:pPr>
            <a:r>
              <a:rPr lang="zh-CN" altLang="en-US" b="1" kern="100" dirty="0">
                <a:effectLst/>
                <a:latin typeface="Calibri" panose="020F0502020204030204" pitchFamily="34" charset="0"/>
                <a:ea typeface="宋体" panose="02010600030101010101" pitchFamily="2" charset="-122"/>
                <a:cs typeface="Times New Roman" panose="02020603050405020304" pitchFamily="18" charset="0"/>
              </a:rPr>
              <a:t>技术壁垒</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：系统整合、软件算法、代码编程等高难技术壁垒十分坚固。</a:t>
            </a:r>
            <a:endParaRPr lang="en-US" altLang="zh-CN" b="1" kern="100" dirty="0">
              <a:latin typeface="Calibri" panose="020F0502020204030204" pitchFamily="34" charset="0"/>
              <a:ea typeface="宋体" panose="02010600030101010101" pitchFamily="2" charset="-122"/>
              <a:cs typeface="Times New Roman" panose="02020603050405020304" pitchFamily="18" charset="0"/>
            </a:endParaRPr>
          </a:p>
          <a:p>
            <a:pPr algn="l"/>
            <a:endParaRPr lang="en-US" altLang="zh-CN" sz="1800" b="1"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lgn="l">
              <a:buFontTx/>
              <a:buChar char="-"/>
            </a:pP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custDataLst>
              <p:tags r:id="rId1"/>
            </p:custDataLst>
          </p:nvPr>
        </p:nvGraphicFramePr>
        <p:xfrm>
          <a:off x="614150" y="1389218"/>
          <a:ext cx="10879154" cy="5155790"/>
        </p:xfrm>
        <a:graphic>
          <a:graphicData uri="http://schemas.openxmlformats.org/drawingml/2006/table">
            <a:tbl>
              <a:tblPr firstRow="1" bandRow="1">
                <a:tableStyleId>{8EC20E35-A176-4012-BC5E-935CFFF8708E}</a:tableStyleId>
              </a:tblPr>
              <a:tblGrid>
                <a:gridCol w="2040755"/>
                <a:gridCol w="3054908"/>
                <a:gridCol w="2682393"/>
                <a:gridCol w="3101098"/>
              </a:tblGrid>
              <a:tr h="545576">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buNone/>
                      </a:pPr>
                      <a:r>
                        <a:rPr lang="zh-CN" altLang="en-US" dirty="0"/>
                        <a:t>项目</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r>
                        <a:rPr lang="zh-CN" altLang="en-US" baseline="0" dirty="0"/>
                        <a:t>竞争对手</a:t>
                      </a:r>
                      <a:r>
                        <a:rPr lang="en-US" altLang="zh-CN" baseline="0" dirty="0"/>
                        <a:t> </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r>
                        <a:rPr lang="zh-CN" altLang="en-US" dirty="0"/>
                        <a:t>我们产品</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r>
              <a:tr h="441441">
                <a:tc rowSpan="2">
                  <a:txBody>
                    <a:bodyPr/>
                    <a:lstStyle/>
                    <a:p>
                      <a:pPr algn="ctr"/>
                      <a:r>
                        <a:rPr lang="zh-CN" altLang="en-US" dirty="0"/>
                        <a:t>电源</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D9D9D9"/>
                    </a:solidFill>
                  </a:tcPr>
                </a:tc>
                <a:tc>
                  <a:txBody>
                    <a:bodyPr/>
                    <a:lstStyle/>
                    <a:p>
                      <a:pPr algn="ctr">
                        <a:buNone/>
                      </a:pPr>
                      <a:r>
                        <a:rPr lang="zh-CN" altLang="en-US" sz="1800" dirty="0">
                          <a:sym typeface="+mn-ea"/>
                        </a:rPr>
                        <a:t>模拟参考电压噪音</a:t>
                      </a:r>
                      <a:endParaRPr lang="zh-CN" altLang="en-US" sz="1800" dirty="0">
                        <a:latin typeface="微软雅黑" panose="020B0503020204020204" pitchFamily="34" charset="-122"/>
                        <a:ea typeface="微软雅黑" panose="020B0503020204020204" pitchFamily="34" charset="-122"/>
                        <a:sym typeface="+mn-ea"/>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sz="1800" dirty="0">
                          <a:sym typeface="+mn-ea"/>
                        </a:rPr>
                        <a:t>50uV</a:t>
                      </a:r>
                      <a:endParaRPr lang="en-US" altLang="zh-CN" sz="1800" dirty="0">
                        <a:latin typeface="微软雅黑" panose="020B0503020204020204" pitchFamily="34" charset="-122"/>
                        <a:ea typeface="微软雅黑" panose="020B0503020204020204" pitchFamily="34" charset="-122"/>
                        <a:sym typeface="+mn-ea"/>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bg1"/>
                          </a:solidFill>
                        </a:rPr>
                        <a:t>1-5uV</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440874">
                <a:tc vMerge="1">
                  <a:tcPr anchor="ctr"/>
                </a:tc>
                <a:tc>
                  <a:txBody>
                    <a:bodyPr/>
                    <a:lstStyle/>
                    <a:p>
                      <a:pPr algn="ctr">
                        <a:buNone/>
                      </a:pPr>
                      <a:r>
                        <a:rPr lang="en-US" altLang="zh-CN" dirty="0"/>
                        <a:t>DC-DC</a:t>
                      </a:r>
                      <a:r>
                        <a:rPr lang="zh-CN" altLang="en-US" dirty="0"/>
                        <a:t>开关频率</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buNone/>
                      </a:pPr>
                      <a:r>
                        <a:rPr lang="en-US" altLang="zh-CN" dirty="0"/>
                        <a:t>&lt;100kHz</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buNone/>
                      </a:pPr>
                      <a:r>
                        <a:rPr lang="en-US" altLang="zh-CN" dirty="0">
                          <a:solidFill>
                            <a:schemeClr val="bg1"/>
                          </a:solidFill>
                        </a:rPr>
                        <a:t>&gt;750kHz</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440874">
                <a:tc rowSpan="3">
                  <a:txBody>
                    <a:bodyPr/>
                    <a:lstStyle/>
                    <a:p>
                      <a:pPr algn="ctr"/>
                      <a:r>
                        <a:rPr lang="zh-CN" altLang="en-US" dirty="0"/>
                        <a:t>数字信号处理</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D9D9D9"/>
                    </a:solidFill>
                  </a:tcPr>
                </a:tc>
                <a:tc>
                  <a:txBody>
                    <a:bodyPr/>
                    <a:lstStyle/>
                    <a:p>
                      <a:pPr algn="ctr">
                        <a:buNone/>
                      </a:pPr>
                      <a:r>
                        <a:rPr lang="zh-CN" altLang="en-US" dirty="0"/>
                        <a:t>独享音频内存</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dirty="0"/>
                        <a:t>0</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bg1"/>
                          </a:solidFill>
                        </a:rPr>
                        <a:t>2Gbit</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441441">
                <a:tc vMerge="1">
                  <a:tcPr anchor="ctr"/>
                </a:tc>
                <a:tc>
                  <a:txBody>
                    <a:bodyPr/>
                    <a:lstStyle/>
                    <a:p>
                      <a:pPr algn="ctr">
                        <a:buNone/>
                      </a:pPr>
                      <a:r>
                        <a:rPr lang="zh-CN" altLang="en-US" dirty="0"/>
                        <a:t>高精度低噪音晶振电路</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buNone/>
                      </a:pPr>
                      <a:r>
                        <a:rPr lang="zh-CN" altLang="en-US" dirty="0"/>
                        <a:t>无</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buNone/>
                      </a:pPr>
                      <a:r>
                        <a:rPr lang="zh-CN" altLang="en-US" dirty="0">
                          <a:solidFill>
                            <a:schemeClr val="bg1"/>
                          </a:solidFill>
                        </a:rPr>
                        <a:t>独立</a:t>
                      </a:r>
                      <a:r>
                        <a:rPr lang="en-US" altLang="zh-CN" dirty="0">
                          <a:solidFill>
                            <a:schemeClr val="bg1"/>
                          </a:solidFill>
                        </a:rPr>
                        <a:t>FPGA</a:t>
                      </a:r>
                      <a:r>
                        <a:rPr lang="zh-CN" altLang="en-US" dirty="0">
                          <a:solidFill>
                            <a:schemeClr val="bg1"/>
                          </a:solidFill>
                        </a:rPr>
                        <a:t>处理</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441441">
                <a:tc vMerge="1">
                  <a:tcPr anchor="ctr"/>
                </a:tc>
                <a:tc>
                  <a:txBody>
                    <a:bodyPr/>
                    <a:lstStyle/>
                    <a:p>
                      <a:pPr algn="ctr">
                        <a:buNone/>
                      </a:pPr>
                      <a:r>
                        <a:rPr lang="zh-CN" altLang="en-US" dirty="0"/>
                        <a:t>独立声音校准</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r>
                        <a:rPr lang="zh-CN" altLang="en-US" dirty="0"/>
                        <a:t>无</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zh-CN" altLang="en-US" dirty="0">
                          <a:solidFill>
                            <a:schemeClr val="bg1"/>
                          </a:solidFill>
                        </a:rPr>
                        <a:t>有</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441441">
                <a:tc rowSpan="3">
                  <a:txBody>
                    <a:bodyPr/>
                    <a:lstStyle/>
                    <a:p>
                      <a:pPr algn="ctr"/>
                      <a:r>
                        <a:rPr lang="zh-CN" altLang="en-US" dirty="0"/>
                        <a:t>功放</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D9D9D9"/>
                    </a:solidFill>
                  </a:tcPr>
                </a:tc>
                <a:tc>
                  <a:txBody>
                    <a:bodyPr/>
                    <a:lstStyle/>
                    <a:p>
                      <a:pPr algn="ctr">
                        <a:buNone/>
                      </a:pPr>
                      <a:r>
                        <a:rPr lang="zh-CN" altLang="en-US" dirty="0"/>
                        <a:t>功放输出阻抗</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r>
                        <a:rPr lang="en-US" dirty="0"/>
                        <a:t>4</a:t>
                      </a:r>
                      <a:r>
                        <a:rPr lang="zh-CN" altLang="en-US" dirty="0"/>
                        <a:t>欧</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bg1"/>
                          </a:solidFill>
                        </a:rPr>
                        <a:t>&lt;2</a:t>
                      </a:r>
                      <a:r>
                        <a:rPr lang="zh-CN" altLang="en-US" dirty="0">
                          <a:solidFill>
                            <a:schemeClr val="bg1"/>
                          </a:solidFill>
                        </a:rPr>
                        <a:t>欧</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440874">
                <a:tc vMerge="1">
                  <a:tcPr anchor="ctr"/>
                </a:tc>
                <a:tc>
                  <a:txBody>
                    <a:bodyPr/>
                    <a:lstStyle/>
                    <a:p>
                      <a:pPr algn="ctr">
                        <a:buNone/>
                      </a:pPr>
                      <a:r>
                        <a:rPr lang="zh-CN" altLang="en-US" dirty="0"/>
                        <a:t>功放输入</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r>
                        <a:rPr lang="zh-CN" altLang="en-US" dirty="0"/>
                        <a:t>模拟</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zh-CN" altLang="en-US" dirty="0">
                          <a:solidFill>
                            <a:schemeClr val="bg1"/>
                          </a:solidFill>
                        </a:rPr>
                        <a:t>数字</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440874">
                <a:tc vMerge="1">
                  <a:tcPr anchor="ctr"/>
                </a:tc>
                <a:tc>
                  <a:txBody>
                    <a:bodyPr/>
                    <a:lstStyle/>
                    <a:p>
                      <a:pPr algn="ctr">
                        <a:buNone/>
                      </a:pPr>
                      <a:r>
                        <a:rPr lang="zh-CN" altLang="en-US" dirty="0"/>
                        <a:t>功放输出频率</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buNone/>
                      </a:pPr>
                      <a:r>
                        <a:rPr lang="en-US" dirty="0"/>
                        <a:t>380-500kHz</a:t>
                      </a:r>
                      <a:endParaRPr 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buNone/>
                      </a:pPr>
                      <a:r>
                        <a:rPr lang="en-US" altLang="zh-CN" dirty="0">
                          <a:solidFill>
                            <a:schemeClr val="bg1"/>
                          </a:solidFill>
                        </a:rPr>
                        <a:t>2110kHz</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629221">
                <a:tc rowSpan="2">
                  <a:txBody>
                    <a:bodyPr/>
                    <a:lstStyle/>
                    <a:p>
                      <a:pPr algn="ctr">
                        <a:buNone/>
                      </a:pPr>
                      <a:r>
                        <a:rPr lang="zh-CN" altLang="en-US" dirty="0"/>
                        <a:t>设计</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ctr">
                        <a:buNone/>
                      </a:pPr>
                      <a:r>
                        <a:rPr lang="zh-CN" altLang="en-US" dirty="0"/>
                        <a:t>使用材料</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buNone/>
                      </a:pPr>
                      <a:r>
                        <a:rPr lang="zh-CN" altLang="en-US" dirty="0"/>
                        <a:t>为了好看使用参数错误的材料</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buNone/>
                      </a:pPr>
                      <a:r>
                        <a:rPr lang="zh-CN" altLang="en-US" dirty="0">
                          <a:solidFill>
                            <a:schemeClr val="bg1"/>
                          </a:solidFill>
                        </a:rPr>
                        <a:t>参数正确的材料</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gradFill>
                      <a:gsLst>
                        <a:gs pos="2000">
                          <a:srgbClr val="0A6CD1"/>
                        </a:gs>
                        <a:gs pos="100000">
                          <a:srgbClr val="1AAEC7"/>
                        </a:gs>
                      </a:gsLst>
                      <a:lin ang="2700000" scaled="1"/>
                    </a:gradFill>
                  </a:tcPr>
                </a:tc>
              </a:tr>
              <a:tr h="440874">
                <a:tc vMerge="1">
                  <a:tcPr anchor="ctr"/>
                </a:tc>
                <a:tc>
                  <a:txBody>
                    <a:bodyPr/>
                    <a:lstStyle/>
                    <a:p>
                      <a:pPr algn="ctr">
                        <a:buNone/>
                      </a:pPr>
                      <a:r>
                        <a:rPr lang="zh-CN" altLang="en-US" dirty="0"/>
                        <a:t>关键电路设计</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buNone/>
                      </a:pPr>
                      <a:r>
                        <a:rPr lang="zh-CN" altLang="en-US" sz="1800" dirty="0">
                          <a:sym typeface="+mn-ea"/>
                        </a:rPr>
                        <a:t>被动器件为主</a:t>
                      </a:r>
                      <a:endParaRPr lang="zh-CN" altLang="en-US" sz="1800" dirty="0">
                        <a:latin typeface="微软雅黑" panose="020B0503020204020204" pitchFamily="34" charset="-122"/>
                        <a:ea typeface="微软雅黑" panose="020B0503020204020204" pitchFamily="34" charset="-122"/>
                        <a:sym typeface="+mn-ea"/>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buNone/>
                      </a:pPr>
                      <a:r>
                        <a:rPr lang="zh-CN" altLang="en-US" dirty="0">
                          <a:solidFill>
                            <a:schemeClr val="bg1"/>
                          </a:solidFill>
                        </a:rPr>
                        <a:t>主动器件为主</a:t>
                      </a:r>
                      <a:endParaRPr lang="zh-CN" altLang="en-US"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gradFill>
                      <a:gsLst>
                        <a:gs pos="2000">
                          <a:srgbClr val="0A6CD1"/>
                        </a:gs>
                        <a:gs pos="100000">
                          <a:srgbClr val="1AAEC7"/>
                        </a:gs>
                      </a:gsLst>
                      <a:lin ang="2700000" scaled="1"/>
                    </a:gradFill>
                  </a:tcPr>
                </a:tc>
              </a:tr>
            </a:tbl>
          </a:graphicData>
        </a:graphic>
      </p:graphicFrame>
      <p:sp>
        <p:nvSpPr>
          <p:cNvPr id="7" name="文本框 69"/>
          <p:cNvSpPr txBox="1">
            <a:spLocks noChangeArrowheads="1"/>
          </p:cNvSpPr>
          <p:nvPr/>
        </p:nvSpPr>
        <p:spPr bwMode="auto">
          <a:xfrm>
            <a:off x="501332" y="429392"/>
            <a:ext cx="10800217" cy="830997"/>
          </a:xfrm>
          <a:prstGeom prst="rect">
            <a:avLst/>
          </a:prstGeom>
          <a:noFill/>
          <a:ln w="9525">
            <a:noFill/>
            <a:miter lim="800000"/>
          </a:ln>
        </p:spPr>
        <p:txBody>
          <a:bodyPr wrap="square">
            <a:spAutoFit/>
          </a:bodyPr>
          <a:lstStyle/>
          <a:p>
            <a:r>
              <a:rPr lang="zh-CN" altLang="en-US" sz="4800" b="1" dirty="0">
                <a:solidFill>
                  <a:srgbClr val="262626"/>
                </a:solidFill>
                <a:latin typeface="+mn-ea"/>
              </a:rPr>
              <a:t>技术优势</a:t>
            </a:r>
            <a:r>
              <a:rPr lang="en-US" altLang="zh-CN" sz="4800" b="1" dirty="0">
                <a:solidFill>
                  <a:srgbClr val="262626"/>
                </a:solidFill>
                <a:latin typeface="+mn-ea"/>
              </a:rPr>
              <a:t>—</a:t>
            </a:r>
            <a:r>
              <a:rPr lang="zh-CN" altLang="en-US" sz="4800" b="1" dirty="0">
                <a:solidFill>
                  <a:srgbClr val="262626"/>
                </a:solidFill>
                <a:latin typeface="+mn-ea"/>
              </a:rPr>
              <a:t>为什么比别家好？</a:t>
            </a:r>
            <a:endParaRPr lang="zh-CN" altLang="en-US" sz="4800" b="1" dirty="0">
              <a:solidFill>
                <a:srgbClr val="262626"/>
              </a:solidFill>
              <a:latin typeface="+mn-ea"/>
            </a:endParaRPr>
          </a:p>
        </p:txBody>
      </p:sp>
      <p:grpSp>
        <p:nvGrpSpPr>
          <p:cNvPr id="9" name="Group 12"/>
          <p:cNvGrpSpPr/>
          <p:nvPr/>
        </p:nvGrpSpPr>
        <p:grpSpPr>
          <a:xfrm rot="18900000">
            <a:off x="-266174" y="444096"/>
            <a:ext cx="661676" cy="573408"/>
            <a:chOff x="8603400" y="1907109"/>
            <a:chExt cx="2341824" cy="2029423"/>
          </a:xfrm>
        </p:grpSpPr>
        <p:sp>
          <p:nvSpPr>
            <p:cNvPr id="11"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2"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3"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e7d195523061f1c01d60fa9f1cfcbfb3d7dea265119d71e15FBB43640B43E9A75E03FE54C774D5D4779ED45933E78901D3CB0E69E39D04A9E1E9B25CF060C4BCA4D072860494D0D8E683C2FE58414E15FE152DAADBF0DD7294A6FBF24FC0A93C6934739833B03F2D265AA3598F7940EEAE6A5C6C61AC7297814E14D567A9C73910A91667EB4925FE"/>
          <p:cNvPicPr>
            <a:picLocks noChangeAspect="1"/>
          </p:cNvPicPr>
          <p:nvPr/>
        </p:nvPicPr>
        <p:blipFill>
          <a:blip r:embed="rId1" cstate="screen"/>
          <a:stretch>
            <a:fillRect/>
          </a:stretch>
        </p:blipFill>
        <p:spPr>
          <a:xfrm rot="20824197">
            <a:off x="10559848" y="394096"/>
            <a:ext cx="1886057" cy="1748971"/>
          </a:xfrm>
          <a:prstGeom prst="rect">
            <a:avLst/>
          </a:prstGeom>
        </p:spPr>
      </p:pic>
      <p:graphicFrame>
        <p:nvGraphicFramePr>
          <p:cNvPr id="10" name="表格 9"/>
          <p:cNvGraphicFramePr>
            <a:graphicFrameLocks noGrp="1"/>
          </p:cNvGraphicFramePr>
          <p:nvPr>
            <p:custDataLst>
              <p:tags r:id="rId2"/>
            </p:custDataLst>
          </p:nvPr>
        </p:nvGraphicFramePr>
        <p:xfrm>
          <a:off x="595630" y="1330960"/>
          <a:ext cx="10362565" cy="2731135"/>
        </p:xfrm>
        <a:graphic>
          <a:graphicData uri="http://schemas.openxmlformats.org/drawingml/2006/table">
            <a:tbl>
              <a:tblPr firstRow="1" bandRow="1">
                <a:effectLst>
                  <a:outerShdw blurRad="50800" dist="38100" dir="2700000" algn="tl" rotWithShape="0">
                    <a:prstClr val="black">
                      <a:alpha val="40000"/>
                    </a:prstClr>
                  </a:outerShdw>
                </a:effectLst>
                <a:tableStyleId>{8EC20E35-A176-4012-BC5E-935CFFF8708E}</a:tableStyleId>
              </a:tblPr>
              <a:tblGrid>
                <a:gridCol w="3329305"/>
                <a:gridCol w="3394075"/>
                <a:gridCol w="3639185"/>
              </a:tblGrid>
              <a:tr h="625475">
                <a:tc>
                  <a:txBody>
                    <a:bodyPr/>
                    <a:lstStyle/>
                    <a:p>
                      <a:pPr algn="ctr"/>
                      <a:r>
                        <a:rPr lang="zh-CN" altLang="en-US" dirty="0"/>
                        <a:t>项目</a:t>
                      </a:r>
                      <a:endParaRPr lang="zh-CN" altLang="en-US" dirty="0">
                        <a:latin typeface="微软雅黑" panose="020B0503020204020204" pitchFamily="34" charset="-122"/>
                        <a:ea typeface="微软雅黑" panose="020B0503020204020204" pitchFamily="34" charset="-122"/>
                      </a:endParaRPr>
                    </a:p>
                  </a:txBody>
                  <a:tcPr anchor="ctr">
                    <a:lnT w="2857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zh-CN" altLang="en-US" dirty="0"/>
                        <a:t>竞争对手</a:t>
                      </a:r>
                      <a:r>
                        <a:rPr lang="en-US" altLang="zh-CN" baseline="0" dirty="0"/>
                        <a:t> </a:t>
                      </a:r>
                      <a:endParaRPr lang="zh-CN" altLang="en-US" dirty="0">
                        <a:latin typeface="微软雅黑" panose="020B0503020204020204" pitchFamily="34" charset="-122"/>
                        <a:ea typeface="微软雅黑" panose="020B0503020204020204" pitchFamily="34" charset="-122"/>
                      </a:endParaRPr>
                    </a:p>
                  </a:txBody>
                  <a:tcPr anchor="ctr">
                    <a:lnT w="2857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zh-CN" altLang="en-US" dirty="0"/>
                        <a:t>我们产品</a:t>
                      </a:r>
                      <a:endParaRPr lang="zh-CN" altLang="en-US" dirty="0">
                        <a:latin typeface="微软雅黑" panose="020B0503020204020204" pitchFamily="34" charset="-122"/>
                        <a:ea typeface="微软雅黑" panose="020B0503020204020204" pitchFamily="34" charset="-122"/>
                      </a:endParaRPr>
                    </a:p>
                  </a:txBody>
                  <a:tcPr anchor="ctr">
                    <a:lnT w="28575" cap="flat" cmpd="sng" algn="ctr">
                      <a:solidFill>
                        <a:schemeClr val="tx1"/>
                      </a:solidFill>
                      <a:prstDash val="solid"/>
                      <a:round/>
                      <a:headEnd type="none" w="med" len="med"/>
                      <a:tailEnd type="none" w="med" len="med"/>
                    </a:lnT>
                    <a:lnB w="25400" cmpd="sng">
                      <a:noFill/>
                    </a:lnB>
                    <a:solidFill>
                      <a:schemeClr val="tx1">
                        <a:lumMod val="50000"/>
                        <a:lumOff val="50000"/>
                      </a:schemeClr>
                    </a:solidFill>
                  </a:tcPr>
                </a:tc>
              </a:tr>
              <a:tr h="526415">
                <a:tc>
                  <a:txBody>
                    <a:bodyPr/>
                    <a:lstStyle/>
                    <a:p>
                      <a:pPr algn="ctr"/>
                      <a:r>
                        <a:rPr lang="zh-CN" altLang="en-US" dirty="0"/>
                        <a:t>音频专享内存（在线音乐流畅）</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zh-CN" altLang="en-US" dirty="0"/>
                        <a:t>无</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bg1"/>
                          </a:solidFill>
                        </a:rPr>
                        <a:t>2Gbit</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a:noFill/>
                    </a:lnR>
                    <a:lnT w="25400" cmpd="sng">
                      <a:noFill/>
                    </a:lnT>
                    <a:lnB>
                      <a:noFill/>
                    </a:lnB>
                    <a:lnTlToBr w="12700" cmpd="sng">
                      <a:noFill/>
                      <a:prstDash val="solid"/>
                    </a:lnTlToBr>
                    <a:lnBlToTr w="12700" cmpd="sng">
                      <a:noFill/>
                      <a:prstDash val="solid"/>
                    </a:lnBlToTr>
                    <a:gradFill>
                      <a:gsLst>
                        <a:gs pos="0">
                          <a:srgbClr val="0A6CD1"/>
                        </a:gs>
                        <a:gs pos="100000">
                          <a:srgbClr val="1AAEC7"/>
                        </a:gs>
                      </a:gsLst>
                      <a:lin ang="2700000" scaled="1"/>
                    </a:gradFill>
                  </a:tcPr>
                </a:tc>
              </a:tr>
              <a:tr h="527050">
                <a:tc>
                  <a:txBody>
                    <a:bodyPr/>
                    <a:lstStyle/>
                    <a:p>
                      <a:pPr algn="ctr"/>
                      <a:r>
                        <a:rPr lang="zh-CN" altLang="en-US" dirty="0"/>
                        <a:t>功放输出频率（细腻度）</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D9D9D9"/>
                    </a:solidFill>
                  </a:tcPr>
                </a:tc>
                <a:tc>
                  <a:txBody>
                    <a:bodyPr/>
                    <a:lstStyle/>
                    <a:p>
                      <a:pPr algn="ctr"/>
                      <a:r>
                        <a:rPr lang="en-US" altLang="zh-CN" dirty="0"/>
                        <a:t>500kHz</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dirty="0">
                          <a:solidFill>
                            <a:schemeClr val="bg1"/>
                          </a:solidFill>
                        </a:rPr>
                        <a:t>2110kHz</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T>
                      <a:noFill/>
                    </a:lnT>
                    <a:gradFill>
                      <a:gsLst>
                        <a:gs pos="0">
                          <a:srgbClr val="0A6CD1"/>
                        </a:gs>
                        <a:gs pos="100000">
                          <a:srgbClr val="1AAEC7"/>
                        </a:gs>
                      </a:gsLst>
                      <a:lin ang="2700000" scaled="1"/>
                    </a:gradFill>
                  </a:tcPr>
                </a:tc>
              </a:tr>
              <a:tr h="525780">
                <a:tc>
                  <a:txBody>
                    <a:bodyPr/>
                    <a:lstStyle/>
                    <a:p>
                      <a:pPr algn="ctr"/>
                      <a:r>
                        <a:rPr lang="zh-CN" altLang="en-US" dirty="0"/>
                        <a:t>电源频率（声音密度）</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D9D9D9"/>
                    </a:solidFill>
                  </a:tcPr>
                </a:tc>
                <a:tc>
                  <a:txBody>
                    <a:bodyPr/>
                    <a:lstStyle/>
                    <a:p>
                      <a:pPr algn="ctr"/>
                      <a:r>
                        <a:rPr lang="en-US" altLang="zh-CN" dirty="0"/>
                        <a:t>50kHz</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solidFill>
                  </a:tcPr>
                </a:tc>
                <a:tc>
                  <a:txBody>
                    <a:bodyPr/>
                    <a:lstStyle/>
                    <a:p>
                      <a:pPr algn="ctr"/>
                      <a:r>
                        <a:rPr lang="en-US" altLang="zh-CN" dirty="0">
                          <a:solidFill>
                            <a:schemeClr val="bg1"/>
                          </a:solidFill>
                        </a:rPr>
                        <a:t>750kHz</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gradFill>
                      <a:gsLst>
                        <a:gs pos="0">
                          <a:srgbClr val="0A6CD1"/>
                        </a:gs>
                        <a:gs pos="100000">
                          <a:srgbClr val="1AAEC7"/>
                        </a:gs>
                      </a:gsLst>
                      <a:lin ang="2700000" scaled="1"/>
                    </a:gradFill>
                  </a:tcPr>
                </a:tc>
              </a:tr>
              <a:tr h="526415">
                <a:tc>
                  <a:txBody>
                    <a:bodyPr/>
                    <a:lstStyle/>
                    <a:p>
                      <a:pPr algn="ctr"/>
                      <a:r>
                        <a:rPr lang="zh-CN" altLang="en-US" dirty="0"/>
                        <a:t>体积</a:t>
                      </a:r>
                      <a:endParaRPr lang="zh-CN" altLang="en-US"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D9D9"/>
                    </a:solidFill>
                  </a:tcPr>
                </a:tc>
                <a:tc>
                  <a:txBody>
                    <a:bodyPr/>
                    <a:lstStyle/>
                    <a:p>
                      <a:pPr algn="ctr"/>
                      <a:r>
                        <a:rPr lang="zh-CN" altLang="en-US" dirty="0"/>
                        <a:t>大</a:t>
                      </a:r>
                      <a:r>
                        <a:rPr lang="en-US" altLang="zh-CN" dirty="0"/>
                        <a:t>(90mm*90mm*25mm)</a:t>
                      </a:r>
                      <a:endParaRPr lang="en-US" altLang="zh-CN" dirty="0">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solidFill>
                            <a:schemeClr val="bg1"/>
                          </a:solidFill>
                        </a:rPr>
                        <a:t>小</a:t>
                      </a:r>
                      <a:r>
                        <a:rPr lang="en-US" altLang="zh-CN" dirty="0">
                          <a:solidFill>
                            <a:schemeClr val="bg1"/>
                          </a:solidFill>
                        </a:rPr>
                        <a:t>(38mmx30mmx10mm)</a:t>
                      </a:r>
                      <a:endParaRPr lang="en-US" altLang="zh-CN" dirty="0">
                        <a:solidFill>
                          <a:schemeClr val="bg1"/>
                        </a:solidFill>
                        <a:latin typeface="微软雅黑" panose="020B0503020204020204" pitchFamily="34" charset="-122"/>
                        <a:ea typeface="微软雅黑" panose="020B0503020204020204" pitchFamily="34" charset="-122"/>
                      </a:endParaRPr>
                    </a:p>
                  </a:txBody>
                  <a:tcPr anchor="ctr">
                    <a:lnL w="9525" cap="flat" cmpd="sng" algn="ctr">
                      <a:solidFill>
                        <a:schemeClr val="bg1"/>
                      </a:solidFill>
                      <a:prstDash val="solid"/>
                      <a:round/>
                      <a:headEnd type="none" w="med" len="med"/>
                      <a:tailEnd type="none" w="med" len="med"/>
                    </a:lnL>
                    <a:lnB w="28575" cap="flat" cmpd="sng" algn="ctr">
                      <a:solidFill>
                        <a:schemeClr val="tx1"/>
                      </a:solidFill>
                      <a:prstDash val="solid"/>
                      <a:round/>
                      <a:headEnd type="none" w="med" len="med"/>
                      <a:tailEnd type="none" w="med" len="med"/>
                    </a:lnB>
                    <a:gradFill>
                      <a:gsLst>
                        <a:gs pos="0">
                          <a:srgbClr val="0A6CD1"/>
                        </a:gs>
                        <a:gs pos="100000">
                          <a:srgbClr val="1AAEC7"/>
                        </a:gs>
                      </a:gsLst>
                      <a:lin ang="2700000" scaled="1"/>
                    </a:gradFill>
                  </a:tcPr>
                </a:tc>
              </a:tr>
            </a:tbl>
          </a:graphicData>
        </a:graphic>
      </p:graphicFrame>
      <p:sp>
        <p:nvSpPr>
          <p:cNvPr id="11" name="文本框 69"/>
          <p:cNvSpPr txBox="1">
            <a:spLocks noChangeArrowheads="1"/>
          </p:cNvSpPr>
          <p:nvPr/>
        </p:nvSpPr>
        <p:spPr bwMode="auto">
          <a:xfrm>
            <a:off x="501332" y="429392"/>
            <a:ext cx="10800217" cy="829945"/>
          </a:xfrm>
          <a:prstGeom prst="rect">
            <a:avLst/>
          </a:prstGeom>
          <a:noFill/>
          <a:ln w="9525">
            <a:noFill/>
            <a:miter lim="800000"/>
          </a:ln>
        </p:spPr>
        <p:txBody>
          <a:bodyPr wrap="square">
            <a:spAutoFit/>
          </a:bodyPr>
          <a:lstStyle/>
          <a:p>
            <a:r>
              <a:rPr lang="zh-CN" altLang="en-US" sz="4800" b="1" dirty="0">
                <a:solidFill>
                  <a:srgbClr val="262626"/>
                </a:solidFill>
                <a:latin typeface="+mn-ea"/>
              </a:rPr>
              <a:t>技术优势</a:t>
            </a:r>
            <a:r>
              <a:rPr lang="en-US" altLang="zh-CN" sz="4800" b="1" dirty="0">
                <a:solidFill>
                  <a:srgbClr val="262626"/>
                </a:solidFill>
                <a:latin typeface="+mn-ea"/>
              </a:rPr>
              <a:t>~</a:t>
            </a:r>
            <a:r>
              <a:rPr lang="zh-CN" altLang="en-US" sz="4800" b="1" dirty="0">
                <a:solidFill>
                  <a:srgbClr val="262626"/>
                </a:solidFill>
                <a:latin typeface="+mn-ea"/>
              </a:rPr>
              <a:t>续</a:t>
            </a:r>
            <a:endParaRPr lang="zh-CN" altLang="en-US" sz="4800" b="1" dirty="0">
              <a:solidFill>
                <a:srgbClr val="262626"/>
              </a:solidFill>
              <a:latin typeface="+mn-ea"/>
            </a:endParaRPr>
          </a:p>
        </p:txBody>
      </p:sp>
      <p:grpSp>
        <p:nvGrpSpPr>
          <p:cNvPr id="14" name="Group 12"/>
          <p:cNvGrpSpPr/>
          <p:nvPr/>
        </p:nvGrpSpPr>
        <p:grpSpPr>
          <a:xfrm rot="18900000">
            <a:off x="-266174" y="444096"/>
            <a:ext cx="661676" cy="573408"/>
            <a:chOff x="8603400" y="1907109"/>
            <a:chExt cx="2341824" cy="2029423"/>
          </a:xfrm>
        </p:grpSpPr>
        <p:sp>
          <p:nvSpPr>
            <p:cNvPr id="15" name="Freeform 38"/>
            <p:cNvSpPr/>
            <p:nvPr/>
          </p:nvSpPr>
          <p:spPr bwMode="auto">
            <a:xfrm>
              <a:off x="8603400" y="1907109"/>
              <a:ext cx="1829700" cy="1820757"/>
            </a:xfrm>
            <a:custGeom>
              <a:avLst/>
              <a:gdLst>
                <a:gd name="T0" fmla="*/ 889 w 1297"/>
                <a:gd name="T1" fmla="*/ 0 h 1290"/>
                <a:gd name="T2" fmla="*/ 716 w 1297"/>
                <a:gd name="T3" fmla="*/ 0 h 1290"/>
                <a:gd name="T4" fmla="*/ 0 w 1297"/>
                <a:gd name="T5" fmla="*/ 1287 h 1290"/>
                <a:gd name="T6" fmla="*/ 1297 w 1297"/>
                <a:gd name="T7" fmla="*/ 1290 h 1290"/>
                <a:gd name="T8" fmla="*/ 1216 w 1297"/>
                <a:gd name="T9" fmla="*/ 1144 h 1290"/>
                <a:gd name="T10" fmla="*/ 248 w 1297"/>
                <a:gd name="T11" fmla="*/ 1144 h 1290"/>
                <a:gd name="T12" fmla="*/ 243 w 1297"/>
                <a:gd name="T13" fmla="*/ 1141 h 1290"/>
                <a:gd name="T14" fmla="*/ 242 w 1297"/>
                <a:gd name="T15" fmla="*/ 1138 h 1290"/>
                <a:gd name="T16" fmla="*/ 243 w 1297"/>
                <a:gd name="T17" fmla="*/ 1135 h 1290"/>
                <a:gd name="T18" fmla="*/ 889 w 1297"/>
                <a:gd name="T19" fmla="*/ 0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7" h="1290">
                  <a:moveTo>
                    <a:pt x="889" y="0"/>
                  </a:moveTo>
                  <a:cubicBezTo>
                    <a:pt x="716" y="0"/>
                    <a:pt x="716" y="0"/>
                    <a:pt x="716" y="0"/>
                  </a:cubicBezTo>
                  <a:cubicBezTo>
                    <a:pt x="0" y="1287"/>
                    <a:pt x="0" y="1287"/>
                    <a:pt x="0" y="1287"/>
                  </a:cubicBezTo>
                  <a:cubicBezTo>
                    <a:pt x="1297" y="1290"/>
                    <a:pt x="1297" y="1290"/>
                    <a:pt x="1297" y="1290"/>
                  </a:cubicBezTo>
                  <a:cubicBezTo>
                    <a:pt x="1216" y="1144"/>
                    <a:pt x="1216" y="1144"/>
                    <a:pt x="1216" y="1144"/>
                  </a:cubicBezTo>
                  <a:cubicBezTo>
                    <a:pt x="248" y="1144"/>
                    <a:pt x="248" y="1144"/>
                    <a:pt x="248" y="1144"/>
                  </a:cubicBezTo>
                  <a:cubicBezTo>
                    <a:pt x="246" y="1144"/>
                    <a:pt x="244" y="1143"/>
                    <a:pt x="243" y="1141"/>
                  </a:cubicBezTo>
                  <a:cubicBezTo>
                    <a:pt x="243" y="1140"/>
                    <a:pt x="242" y="1139"/>
                    <a:pt x="242" y="1138"/>
                  </a:cubicBezTo>
                  <a:cubicBezTo>
                    <a:pt x="242" y="1137"/>
                    <a:pt x="243" y="1136"/>
                    <a:pt x="243" y="1135"/>
                  </a:cubicBezTo>
                  <a:cubicBezTo>
                    <a:pt x="889" y="0"/>
                    <a:pt x="889" y="0"/>
                    <a:pt x="889" y="0"/>
                  </a:cubicBezTo>
                </a:path>
              </a:pathLst>
            </a:custGeom>
            <a:solidFill>
              <a:srgbClr val="4ECDC4">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6" name="Freeform 40"/>
            <p:cNvSpPr/>
            <p:nvPr/>
          </p:nvSpPr>
          <p:spPr bwMode="auto">
            <a:xfrm>
              <a:off x="8603400" y="2353058"/>
              <a:ext cx="2209472" cy="1583474"/>
            </a:xfrm>
            <a:custGeom>
              <a:avLst/>
              <a:gdLst>
                <a:gd name="T0" fmla="*/ 901 w 1566"/>
                <a:gd name="T1" fmla="*/ 0 h 1122"/>
                <a:gd name="T2" fmla="*/ 822 w 1566"/>
                <a:gd name="T3" fmla="*/ 141 h 1122"/>
                <a:gd name="T4" fmla="*/ 1224 w 1566"/>
                <a:gd name="T5" fmla="*/ 819 h 1122"/>
                <a:gd name="T6" fmla="*/ 1224 w 1566"/>
                <a:gd name="T7" fmla="*/ 819 h 1122"/>
                <a:gd name="T8" fmla="*/ 1312 w 1566"/>
                <a:gd name="T9" fmla="*/ 977 h 1122"/>
                <a:gd name="T10" fmla="*/ 1312 w 1566"/>
                <a:gd name="T11" fmla="*/ 983 h 1122"/>
                <a:gd name="T12" fmla="*/ 1307 w 1566"/>
                <a:gd name="T13" fmla="*/ 986 h 1122"/>
                <a:gd name="T14" fmla="*/ 1307 w 1566"/>
                <a:gd name="T15" fmla="*/ 986 h 1122"/>
                <a:gd name="T16" fmla="*/ 0 w 1566"/>
                <a:gd name="T17" fmla="*/ 983 h 1122"/>
                <a:gd name="T18" fmla="*/ 75 w 1566"/>
                <a:gd name="T19" fmla="*/ 1122 h 1122"/>
                <a:gd name="T20" fmla="*/ 1566 w 1566"/>
                <a:gd name="T21" fmla="*/ 1122 h 1122"/>
                <a:gd name="T22" fmla="*/ 901 w 1566"/>
                <a:gd name="T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6" h="1122">
                  <a:moveTo>
                    <a:pt x="901" y="0"/>
                  </a:moveTo>
                  <a:cubicBezTo>
                    <a:pt x="822" y="141"/>
                    <a:pt x="822" y="141"/>
                    <a:pt x="822" y="141"/>
                  </a:cubicBezTo>
                  <a:cubicBezTo>
                    <a:pt x="1224" y="819"/>
                    <a:pt x="1224" y="819"/>
                    <a:pt x="1224" y="819"/>
                  </a:cubicBezTo>
                  <a:cubicBezTo>
                    <a:pt x="1224" y="819"/>
                    <a:pt x="1224" y="819"/>
                    <a:pt x="1224" y="819"/>
                  </a:cubicBezTo>
                  <a:cubicBezTo>
                    <a:pt x="1312" y="977"/>
                    <a:pt x="1312" y="977"/>
                    <a:pt x="1312" y="977"/>
                  </a:cubicBezTo>
                  <a:cubicBezTo>
                    <a:pt x="1313" y="979"/>
                    <a:pt x="1313" y="981"/>
                    <a:pt x="1312" y="983"/>
                  </a:cubicBezTo>
                  <a:cubicBezTo>
                    <a:pt x="1311" y="985"/>
                    <a:pt x="1309" y="986"/>
                    <a:pt x="1307" y="986"/>
                  </a:cubicBezTo>
                  <a:cubicBezTo>
                    <a:pt x="1307" y="986"/>
                    <a:pt x="1307" y="986"/>
                    <a:pt x="1307" y="986"/>
                  </a:cubicBezTo>
                  <a:cubicBezTo>
                    <a:pt x="0" y="983"/>
                    <a:pt x="0" y="983"/>
                    <a:pt x="0" y="983"/>
                  </a:cubicBezTo>
                  <a:cubicBezTo>
                    <a:pt x="75" y="1122"/>
                    <a:pt x="75" y="1122"/>
                    <a:pt x="75" y="1122"/>
                  </a:cubicBezTo>
                  <a:cubicBezTo>
                    <a:pt x="1566" y="1122"/>
                    <a:pt x="1566" y="1122"/>
                    <a:pt x="1566" y="1122"/>
                  </a:cubicBezTo>
                  <a:cubicBezTo>
                    <a:pt x="901" y="0"/>
                    <a:pt x="901" y="0"/>
                    <a:pt x="901" y="0"/>
                  </a:cubicBezTo>
                </a:path>
              </a:pathLst>
            </a:custGeom>
            <a:solidFill>
              <a:srgbClr val="4ECDC4">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sp>
          <p:nvSpPr>
            <p:cNvPr id="17" name="Freeform 42"/>
            <p:cNvSpPr/>
            <p:nvPr/>
          </p:nvSpPr>
          <p:spPr bwMode="auto">
            <a:xfrm>
              <a:off x="8968862" y="1915457"/>
              <a:ext cx="1976362" cy="2012729"/>
            </a:xfrm>
            <a:custGeom>
              <a:avLst/>
              <a:gdLst>
                <a:gd name="T0" fmla="*/ 640 w 1401"/>
                <a:gd name="T1" fmla="*/ 0 h 1426"/>
                <a:gd name="T2" fmla="*/ 0 w 1401"/>
                <a:gd name="T3" fmla="*/ 1126 h 1426"/>
                <a:gd name="T4" fmla="*/ 161 w 1401"/>
                <a:gd name="T5" fmla="*/ 1126 h 1426"/>
                <a:gd name="T6" fmla="*/ 636 w 1401"/>
                <a:gd name="T7" fmla="*/ 295 h 1426"/>
                <a:gd name="T8" fmla="*/ 641 w 1401"/>
                <a:gd name="T9" fmla="*/ 292 h 1426"/>
                <a:gd name="T10" fmla="*/ 641 w 1401"/>
                <a:gd name="T11" fmla="*/ 292 h 1426"/>
                <a:gd name="T12" fmla="*/ 647 w 1401"/>
                <a:gd name="T13" fmla="*/ 295 h 1426"/>
                <a:gd name="T14" fmla="*/ 1317 w 1401"/>
                <a:gd name="T15" fmla="*/ 1426 h 1426"/>
                <a:gd name="T16" fmla="*/ 1401 w 1401"/>
                <a:gd name="T17" fmla="*/ 1279 h 1426"/>
                <a:gd name="T18" fmla="*/ 640 w 1401"/>
                <a:gd name="T19"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1" h="1426">
                  <a:moveTo>
                    <a:pt x="640" y="0"/>
                  </a:moveTo>
                  <a:cubicBezTo>
                    <a:pt x="0" y="1126"/>
                    <a:pt x="0" y="1126"/>
                    <a:pt x="0" y="1126"/>
                  </a:cubicBezTo>
                  <a:cubicBezTo>
                    <a:pt x="161" y="1126"/>
                    <a:pt x="161" y="1126"/>
                    <a:pt x="161" y="1126"/>
                  </a:cubicBezTo>
                  <a:cubicBezTo>
                    <a:pt x="636" y="295"/>
                    <a:pt x="636" y="295"/>
                    <a:pt x="636" y="295"/>
                  </a:cubicBezTo>
                  <a:cubicBezTo>
                    <a:pt x="637" y="293"/>
                    <a:pt x="639" y="292"/>
                    <a:pt x="641" y="292"/>
                  </a:cubicBezTo>
                  <a:cubicBezTo>
                    <a:pt x="641" y="292"/>
                    <a:pt x="641" y="292"/>
                    <a:pt x="641" y="292"/>
                  </a:cubicBezTo>
                  <a:cubicBezTo>
                    <a:pt x="644" y="292"/>
                    <a:pt x="645" y="293"/>
                    <a:pt x="647" y="295"/>
                  </a:cubicBezTo>
                  <a:cubicBezTo>
                    <a:pt x="1317" y="1426"/>
                    <a:pt x="1317" y="1426"/>
                    <a:pt x="1317" y="1426"/>
                  </a:cubicBezTo>
                  <a:cubicBezTo>
                    <a:pt x="1401" y="1279"/>
                    <a:pt x="1401" y="1279"/>
                    <a:pt x="1401" y="1279"/>
                  </a:cubicBezTo>
                  <a:cubicBezTo>
                    <a:pt x="640" y="0"/>
                    <a:pt x="640" y="0"/>
                    <a:pt x="640" y="0"/>
                  </a:cubicBezTo>
                </a:path>
              </a:pathLst>
            </a:custGeom>
            <a:solidFill>
              <a:srgbClr val="4E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Calibri" panose="020F0502020204030204"/>
              </a:endParaRPr>
            </a:p>
          </p:txBody>
        </p:sp>
      </p:grpSp>
      <p:pic>
        <p:nvPicPr>
          <p:cNvPr id="2" name="图片 1"/>
          <p:cNvPicPr>
            <a:picLocks noChangeAspect="1"/>
          </p:cNvPicPr>
          <p:nvPr/>
        </p:nvPicPr>
        <p:blipFill>
          <a:blip r:embed="rId3"/>
          <a:stretch>
            <a:fillRect/>
          </a:stretch>
        </p:blipFill>
        <p:spPr>
          <a:xfrm>
            <a:off x="7608570" y="4199890"/>
            <a:ext cx="2385060" cy="2373630"/>
          </a:xfrm>
          <a:prstGeom prst="rect">
            <a:avLst/>
          </a:prstGeom>
        </p:spPr>
      </p:pic>
      <p:sp>
        <p:nvSpPr>
          <p:cNvPr id="8" name="文本框 7"/>
          <p:cNvSpPr txBox="1"/>
          <p:nvPr/>
        </p:nvSpPr>
        <p:spPr>
          <a:xfrm>
            <a:off x="2647315" y="4592955"/>
            <a:ext cx="3397885" cy="1229995"/>
          </a:xfrm>
          <a:prstGeom prst="rect">
            <a:avLst/>
          </a:prstGeom>
          <a:noFill/>
        </p:spPr>
        <p:txBody>
          <a:bodyPr wrap="square" rtlCol="0">
            <a:spAutoFit/>
          </a:bodyPr>
          <a:lstStyle/>
          <a:p>
            <a:pPr algn="ctr"/>
            <a:r>
              <a:rPr lang="zh-CN" altLang="en-US" sz="2000" b="1"/>
              <a:t>同样的输出功率体积对比</a:t>
            </a:r>
            <a:endParaRPr lang="zh-CN" altLang="en-US"/>
          </a:p>
          <a:p>
            <a:endParaRPr lang="zh-CN" altLang="en-US"/>
          </a:p>
          <a:p>
            <a:r>
              <a:rPr lang="zh-CN" altLang="en-US"/>
              <a:t>黄色：传统升压系统大小</a:t>
            </a:r>
            <a:endParaRPr lang="zh-CN" altLang="en-US"/>
          </a:p>
          <a:p>
            <a:r>
              <a:rPr lang="zh-CN" altLang="en-US"/>
              <a:t>蓝色：高频数字升压系统大小</a:t>
            </a:r>
            <a:endParaRPr lang="zh-CN" altLang="en-US"/>
          </a:p>
        </p:txBody>
      </p:sp>
    </p:spTree>
  </p:cSld>
  <p:clrMapOvr>
    <a:masterClrMapping/>
  </p:clrMapOvr>
</p:sld>
</file>

<file path=ppt/tags/tag1.xml><?xml version="1.0" encoding="utf-8"?>
<p:tagLst xmlns:p="http://schemas.openxmlformats.org/presentationml/2006/main">
  <p:tag name="KSO_WM_UNIT_TABLE_BEAUTIFY" val="smartTable{68afd0f6-8bcd-4b9e-9b88-27bbb6c69a07}"/>
  <p:tag name="REFSHAPE" val="824191372"/>
</p:tagLst>
</file>

<file path=ppt/tags/tag10.xml><?xml version="1.0" encoding="utf-8"?>
<p:tagLst xmlns:p="http://schemas.openxmlformats.org/presentationml/2006/main">
  <p:tag name="KSO_WM_UNIT_TABLE_BEAUTIFY" val="smartTable{07caf5e5-59ff-4a44-9235-b552474af26a}"/>
  <p:tag name="TABLE_ENDDRAG_ORIGIN_RECT" val="671*323"/>
  <p:tag name="TABLE_ENDDRAG_RECT" val="151*139*671*323"/>
</p:tagLst>
</file>

<file path=ppt/tags/tag11.xml><?xml version="1.0" encoding="utf-8"?>
<p:tagLst xmlns:p="http://schemas.openxmlformats.org/presentationml/2006/main">
  <p:tag name="KSO_WPP_MARK_KEY" val="d20f66eb-6a12-4b24-986c-59c306c23915"/>
  <p:tag name="COMMONDATA" val="eyJoZGlkIjoiYWViMzQ5M2ZlYTk3N2UxYjU3MDlmMDQwNmI3MjNiYWIifQ=="/>
</p:tagLst>
</file>

<file path=ppt/tags/tag2.xml><?xml version="1.0" encoding="utf-8"?>
<p:tagLst xmlns:p="http://schemas.openxmlformats.org/presentationml/2006/main">
  <p:tag name="KSO_WM_UNIT_TABLE_BEAUTIFY" val="smartTable{68afd0f6-8bcd-4b9e-9b88-27bbb6c69a07}"/>
  <p:tag name="TABLE_ENDDRAG_ORIGIN_RECT" val="815*215"/>
  <p:tag name="TABLE_ENDDRAG_RECT" val="46*104*815*215"/>
</p:tagLst>
</file>

<file path=ppt/tags/tag3.xml><?xml version="1.0" encoding="utf-8"?>
<p:tagLst xmlns:p="http://schemas.openxmlformats.org/presentationml/2006/main">
  <p:tag name="REFSHAPE" val="824191508"/>
</p:tagLst>
</file>

<file path=ppt/tags/tag4.xml><?xml version="1.0" encoding="utf-8"?>
<p:tagLst xmlns:p="http://schemas.openxmlformats.org/presentationml/2006/main">
  <p:tag name="KSO_WM_UNIT_TABLE_BEAUTIFY" val="smartTable{68afd0f6-8bcd-4b9e-9b88-27bbb6c69a07}"/>
  <p:tag name="REFSHAPE" val="824191372"/>
</p:tagLst>
</file>

<file path=ppt/tags/tag5.xml><?xml version="1.0" encoding="utf-8"?>
<p:tagLst xmlns:p="http://schemas.openxmlformats.org/presentationml/2006/main">
  <p:tag name="KSO_WM_UNIT_TABLE_BEAUTIFY" val="smartTable{8104b9bd-abe6-49af-814f-9efe01134bd5}"/>
</p:tagLst>
</file>

<file path=ppt/tags/tag6.xml><?xml version="1.0" encoding="utf-8"?>
<p:tagLst xmlns:p="http://schemas.openxmlformats.org/presentationml/2006/main">
  <p:tag name="KSO_WM_UNIT_TABLE_BEAUTIFY" val="smartTable{68afd0f6-8bcd-4b9e-9b88-27bbb6c69a07}"/>
</p:tagLst>
</file>

<file path=ppt/tags/tag7.xml><?xml version="1.0" encoding="utf-8"?>
<p:tagLst xmlns:p="http://schemas.openxmlformats.org/presentationml/2006/main">
  <p:tag name="KSO_WM_UNIT_TABLE_BEAUTIFY" val="smartTable{ad403700-3cb9-47c2-81ca-40b98485d01f}"/>
</p:tagLst>
</file>

<file path=ppt/tags/tag8.xml><?xml version="1.0" encoding="utf-8"?>
<p:tagLst xmlns:p="http://schemas.openxmlformats.org/presentationml/2006/main">
  <p:tag name="KSO_WM_UNIT_TABLE_BEAUTIFY" val="smartTable{ad403700-3cb9-47c2-81ca-40b98485d01f}"/>
</p:tagLst>
</file>

<file path=ppt/tags/tag9.xml><?xml version="1.0" encoding="utf-8"?>
<p:tagLst xmlns:p="http://schemas.openxmlformats.org/presentationml/2006/main">
  <p:tag name="KSO_WM_UNIT_TABLE_BEAUTIFY" val="smartTable{ad403700-3cb9-47c2-81ca-40b98485d01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6638</Words>
  <Application>WPS 演示</Application>
  <PresentationFormat>宽屏</PresentationFormat>
  <Paragraphs>998</Paragraphs>
  <Slides>28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28</vt:i4>
      </vt:variant>
    </vt:vector>
  </HeadingPairs>
  <TitlesOfParts>
    <vt:vector size="47" baseType="lpstr">
      <vt:lpstr>Arial</vt:lpstr>
      <vt:lpstr>宋体</vt:lpstr>
      <vt:lpstr>Wingdings</vt:lpstr>
      <vt:lpstr>Montserrat</vt:lpstr>
      <vt:lpstr>Yu Gothic UI</vt:lpstr>
      <vt:lpstr>微软雅黑</vt:lpstr>
      <vt:lpstr>Calibri</vt:lpstr>
      <vt:lpstr>华文细黑</vt:lpstr>
      <vt:lpstr>Calibri</vt:lpstr>
      <vt:lpstr>Times New Roman</vt:lpstr>
      <vt:lpstr>Roboto</vt:lpstr>
      <vt:lpstr>等线</vt:lpstr>
      <vt:lpstr>Arial Unicode MS</vt:lpstr>
      <vt:lpstr>等线 Light</vt:lpstr>
      <vt:lpstr>Times New Roman</vt:lpstr>
      <vt:lpstr>Wingdings</vt:lpstr>
      <vt:lpstr>PMingLiU</vt:lpstr>
      <vt:lpstr>Segoe Print</vt:lpstr>
      <vt:lpstr>Office 主题​​</vt:lpstr>
      <vt:lpstr>PowerPoint 演示文稿</vt:lpstr>
      <vt:lpstr>关于 优塔晟</vt:lpstr>
      <vt:lpstr>PowerPoint 演示文稿</vt:lpstr>
      <vt:lpstr>PowerPoint 演示文稿</vt:lpstr>
      <vt:lpstr>PowerPoint 演示文稿</vt:lpstr>
      <vt:lpstr>优塔晟  现有产品优势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优塔晟  商业前景及规划</vt:lpstr>
      <vt:lpstr>PowerPoint 演示文稿</vt:lpstr>
      <vt:lpstr>PowerPoint 演示文稿</vt:lpstr>
      <vt:lpstr>PowerPoint 演示文稿</vt:lpstr>
      <vt:lpstr>音响市场容量及展望</vt:lpstr>
      <vt:lpstr>扩展市场及容量</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 YOGA</dc:creator>
  <cp:lastModifiedBy>坚定前行</cp:lastModifiedBy>
  <cp:revision>31</cp:revision>
  <dcterms:created xsi:type="dcterms:W3CDTF">2022-08-02T20:50:00Z</dcterms:created>
  <dcterms:modified xsi:type="dcterms:W3CDTF">2023-04-16T09:00:46Z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2933C13F76934C73BC5A0BC9B6BD2DB9</vt:lpwstr>
  </property>
  <property fmtid="{D5CDD505-2E9C-101B-9397-08002B2CF9AE}" pid="3" name="KSOProductBuildVer">
    <vt:lpwstr>2052-11.1.0.14036</vt:lpwstr>
  </property>
</Properties>
</file>