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58" r:id="rId4"/>
    <p:sldId id="286" r:id="rId5"/>
    <p:sldId id="270" r:id="rId6"/>
    <p:sldId id="271" r:id="rId7"/>
    <p:sldId id="282" r:id="rId8"/>
    <p:sldId id="283" r:id="rId9"/>
    <p:sldId id="264" r:id="rId10"/>
    <p:sldId id="281" r:id="rId11"/>
    <p:sldId id="273" r:id="rId12"/>
    <p:sldId id="279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360A88-545B-F346-B8C8-BD3132B5D57F}">
          <p14:sldIdLst>
            <p14:sldId id="256"/>
            <p14:sldId id="275"/>
            <p14:sldId id="258"/>
          </p14:sldIdLst>
        </p14:section>
        <p14:section name="小结" id="{390BFBD4-55B4-49FC-99BD-05B57EB7816B}">
          <p14:sldIdLst>
            <p14:sldId id="286"/>
          </p14:sldIdLst>
        </p14:section>
        <p14:section name="音频编解码产品线" id="{CBB7A4E8-E55C-CC4B-BF7F-70E63E1FBC4F}">
          <p14:sldIdLst>
            <p14:sldId id="270"/>
            <p14:sldId id="271"/>
            <p14:sldId id="282"/>
            <p14:sldId id="283"/>
          </p14:sldIdLst>
        </p14:section>
        <p14:section name="蓝牙产品线" id="{ED3AB9BF-9B95-4931-9426-A1755EF33D80}">
          <p14:sldIdLst>
            <p14:sldId id="264"/>
            <p14:sldId id="281"/>
            <p14:sldId id="273"/>
          </p14:sldIdLst>
        </p14:section>
        <p14:section name="无线产品线情况" id="{29BA8E00-06BC-6E42-862D-F28F0E84654B}">
          <p14:sldIdLst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 Bai" initials="RB" lastIdx="1" clrIdx="0">
    <p:extLst>
      <p:ext uri="{19B8F6BF-5375-455C-9EA6-DF929625EA0E}">
        <p15:presenceInfo xmlns:p15="http://schemas.microsoft.com/office/powerpoint/2012/main" userId="ed9b1f8d9d247d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5905" autoAdjust="0"/>
  </p:normalViewPr>
  <p:slideViewPr>
    <p:cSldViewPr snapToGrid="0">
      <p:cViewPr varScale="1">
        <p:scale>
          <a:sx n="100" d="100"/>
          <a:sy n="100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0F69-1204-4BA0-B38F-9FCC649F2CF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F934-21C7-4C57-A156-D36005DE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5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半导体行业深度研究：全球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芯片的竞争格局及市场潜力</a:t>
            </a:r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》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最后更新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: 2022-05-17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瑞昱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年全年营业收入为新台币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1055.04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35.77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亿美元，同比增长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年全年实现税后净利润新台币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168.53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5.71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亿美元，同比增加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75.4%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年每股收益为新台币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元，折合为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1.12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美元。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根据我们的测算，瑞昱的营业收入中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芯片的占比在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40%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左右，因此可得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年瑞昱在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芯片上的营收为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14.31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亿美元左右。瑞昱主要的代工厂为台积电和联电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F934-21C7-4C57-A156-D36005DEA7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FA84-064C-2F8B-71C5-0130E20C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61350-0A1E-7719-3C04-6CBE791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AF3E-6099-EDD7-E5D3-8049D57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881F-C76F-B3E8-3369-E463B92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66CE-ABAF-96DD-67E6-EED9DD9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DDC-080F-DC3F-1634-7692FB7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605F-E03D-0E35-996B-06BE930F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2305-9E8E-9684-C1F3-682B387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B8C-6519-8F31-B7FB-DA31FB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BFA2-BF88-CA8A-EDC7-F5FF2C0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E17D3-A433-4ABD-C4D4-6FE2E207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7C468-D57D-DD5B-C62D-7DCE272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370-2CEC-F003-A1B0-5B3EA4C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1400-A5B6-C791-F75D-91E1131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796E-B95F-7D43-9465-A0B1445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24A3-B606-14C3-B95C-1CBAD04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E3BB-B2DD-946B-FE9F-74605C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153F-424B-F153-0AD0-AB107C5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22BB-58A5-2B38-E54E-345E39F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F515-1806-E73B-F2E3-6E0A8DC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46B3-EE96-7389-7B30-07D9B37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1FB-427B-805A-93FC-9CE0C11E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C05A-1B46-1B23-82CA-0C1B7C4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A4AB-5605-AB40-2252-4DBA9FA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4872-5AF7-2CF4-0F62-BAE0510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9C13-16D7-41CE-8183-8D5B4E5D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814B-B04A-CF2E-AE81-A11CEC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A8DA7-E8AE-9A35-0F8E-AB8ACD94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5111E-D51A-E5E7-2892-0945379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5D790-3D6F-72D3-7B79-3D990D8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0B80-97D0-3FCD-A5C4-017EAA9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BE0-0E18-81D2-7B60-319BE2C0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EA072-C9CB-39F1-1738-CBA52CD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9764-4856-52AD-1183-024C3164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55AA-F95F-426B-2483-EC18DCA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E5B4-6F1A-A537-A62C-FB53F496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E788A-339D-879E-A583-E257F12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C3B33-D6D8-06DA-0666-ABD0579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D4719-1CBB-06AA-9871-03087A5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AF2F-2DE2-AD14-FB80-C328EC4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7B9FA-CAE1-0165-8C51-8920A78F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2594-C844-AA68-28E6-7D2C55E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E2277-134C-5C12-CAD7-8DEB6D7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14D76-3D11-E4BB-3830-1039404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0C9D9-E7C1-9BDB-889C-E53AAA0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539B-EE4B-D61A-2288-63923EB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010D-6CA7-2681-97E9-ED97022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FFE8A-9AED-5350-E299-1EA9D34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AF7FF-0220-AE7F-88AF-3C165576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A403-D7CF-42BC-9D1A-4C4CA10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BC0C-7D89-65C7-B083-767C635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3DED-775F-D9BA-E2CD-AF597B4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0B21-8735-857A-6FC3-1FE6578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3C5F9-7741-3BE7-9D8E-8DF8A358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5B9-F502-9ED1-6915-12678B55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4A3F-3FF4-1AAF-4DF0-CDC41A0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8336-B280-3C7B-2478-E61DFED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69088-2706-A56B-6D0B-E32585C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56047-BE50-EA5F-34B2-83658BA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63A9A-E17E-7182-B641-0620E3E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605F-CC43-E3C9-423C-57ACE812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6D53-A3B4-4B96-A8CF-9D3A30CCA9B8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7587-D9D6-4A4C-657B-A45AAFA87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5A05-4C46-EED8-01F4-AC153ED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file:///L:\10%20MRD\2023\02&#20135;&#21697;\SNC8x\04)&#24066;&#22330;&#25253;&#21578;\%5bCN%5d2022_Newzoo_&#20840;&#29699;&#30005;&#31454;&#19982;&#28216;&#25103;&#30452;&#25773;&#24066;&#22330;&#25253;&#21578;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file:///L:\10%20MRD\2023\02&#20135;&#21697;\SNC8x\01)&#31454;&#21697;&#20998;&#26512;\01)&#31454;&#21697;&#20135;&#21697;&#20998;&#26512;\HiFi&#32819;&#25918;(USB%20Dongle)\&#32819;&#25918;&#31454;&#21697;&#27604;&#36739;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7332-1022-15F4-F80F-F116BD03B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Realtek </a:t>
            </a:r>
            <a:r>
              <a:rPr lang="zh-CN" altLang="en-US" dirty="0"/>
              <a:t>产品线分析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38CB0-8D1A-C6A7-1A95-A5066F22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2023-5-20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瑞昱音频相关产品线情况 </a:t>
            </a:r>
            <a:r>
              <a:rPr lang="en-US" altLang="zh-CN" b="1" dirty="0"/>
              <a:t>—</a:t>
            </a:r>
            <a:r>
              <a:rPr lang="zh-CN" altLang="en-US" b="1" dirty="0"/>
              <a:t> 蓝牙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10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蓝牙</a:t>
            </a:r>
            <a:endParaRPr lang="en-US" altLang="zh-CN" dirty="0"/>
          </a:p>
          <a:p>
            <a:pPr lvl="1"/>
            <a:r>
              <a:rPr lang="zh-CN" altLang="en-US" dirty="0"/>
              <a:t>主要应用在</a:t>
            </a:r>
            <a:r>
              <a:rPr lang="en-US" altLang="zh-CN" dirty="0"/>
              <a:t>TWS</a:t>
            </a:r>
            <a:r>
              <a:rPr lang="zh-CN" altLang="en-US" dirty="0"/>
              <a:t>耳机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endParaRPr lang="en-US" altLang="zh-CN" dirty="0"/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市场份额占比：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lvl="2"/>
            <a:r>
              <a:rPr lang="zh-CN" altLang="en-US" dirty="0"/>
              <a:t>竞争对手：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蓝牙产品线主攻的市场</a:t>
            </a:r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  <a:p>
            <a:pPr lvl="2"/>
            <a:r>
              <a:rPr lang="zh-CN" altLang="en-US" dirty="0"/>
              <a:t>蓝牙遥控器 ，这是一个亿级市场，</a:t>
            </a:r>
            <a:r>
              <a:rPr lang="en-US" altLang="zh-CN" dirty="0"/>
              <a:t>2018</a:t>
            </a:r>
            <a:r>
              <a:rPr lang="zh-CN" altLang="en-US" dirty="0"/>
              <a:t>市场出货</a:t>
            </a:r>
            <a:r>
              <a:rPr lang="en-US" altLang="zh-CN" dirty="0"/>
              <a:t>1.3</a:t>
            </a:r>
            <a:r>
              <a:rPr lang="zh-CN" altLang="en-US" dirty="0"/>
              <a:t>亿颗，</a:t>
            </a:r>
            <a:r>
              <a:rPr lang="en-US" altLang="zh-CN" dirty="0"/>
              <a:t>2019</a:t>
            </a:r>
            <a:r>
              <a:rPr lang="zh-CN" altLang="en-US" dirty="0"/>
              <a:t>市场出货</a:t>
            </a:r>
            <a:r>
              <a:rPr lang="en-US" altLang="zh-CN" dirty="0"/>
              <a:t>1.6</a:t>
            </a:r>
            <a:r>
              <a:rPr lang="zh-CN" altLang="en-US" dirty="0"/>
              <a:t>亿颗；</a:t>
            </a:r>
            <a:endParaRPr lang="en-US" altLang="zh-CN" dirty="0"/>
          </a:p>
          <a:p>
            <a:pPr lvl="2"/>
            <a:r>
              <a:rPr lang="en-US" altLang="zh-CN" sz="2100" dirty="0"/>
              <a:t>HID</a:t>
            </a:r>
            <a:r>
              <a:rPr lang="zh-CN" altLang="en-US" sz="2100" dirty="0"/>
              <a:t>设备</a:t>
            </a:r>
            <a:r>
              <a:rPr lang="en-US" altLang="zh-CN" sz="2100" dirty="0"/>
              <a:t>(</a:t>
            </a:r>
            <a:r>
              <a:rPr lang="zh-CN" altLang="en-US" sz="2100" dirty="0"/>
              <a:t>鼠标，键盘等</a:t>
            </a:r>
            <a:r>
              <a:rPr lang="en-US" altLang="zh-CN" sz="2100" dirty="0"/>
              <a:t>) </a:t>
            </a:r>
            <a:r>
              <a:rPr lang="zh-CN" altLang="en-US" sz="2100" dirty="0"/>
              <a:t>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5300</a:t>
            </a:r>
            <a:r>
              <a:rPr lang="zh-CN" altLang="en-US" sz="2100" dirty="0"/>
              <a:t>万颗，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6530</a:t>
            </a:r>
            <a:r>
              <a:rPr lang="zh-CN" altLang="en-US" sz="2100" dirty="0"/>
              <a:t>万颗；</a:t>
            </a:r>
            <a:endParaRPr lang="en-US" altLang="zh-CN" sz="2100" dirty="0"/>
          </a:p>
          <a:p>
            <a:pPr lvl="2"/>
            <a:r>
              <a:rPr lang="en-US" altLang="zh-CN" sz="2100" dirty="0"/>
              <a:t>BLE </a:t>
            </a:r>
            <a:r>
              <a:rPr lang="zh-CN" altLang="en-US" sz="2100" dirty="0"/>
              <a:t>照明，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1000</a:t>
            </a:r>
            <a:r>
              <a:rPr lang="zh-CN" altLang="en-US" sz="2100" dirty="0"/>
              <a:t>万，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2300</a:t>
            </a:r>
            <a:r>
              <a:rPr lang="zh-CN" altLang="en-US" sz="2100" dirty="0"/>
              <a:t>万；</a:t>
            </a:r>
            <a:endParaRPr lang="en-US" altLang="zh-CN" sz="2100" dirty="0"/>
          </a:p>
          <a:p>
            <a:pPr lvl="2"/>
            <a:r>
              <a:rPr lang="zh-CN" altLang="en-US" sz="2100" dirty="0">
                <a:solidFill>
                  <a:srgbClr val="FF0000"/>
                </a:solidFill>
              </a:rPr>
              <a:t>耳机 ，整个耳机市场，</a:t>
            </a:r>
            <a:r>
              <a:rPr lang="en-US" altLang="zh-CN" sz="2100" dirty="0">
                <a:solidFill>
                  <a:srgbClr val="FF0000"/>
                </a:solidFill>
              </a:rPr>
              <a:t>2018</a:t>
            </a:r>
            <a:r>
              <a:rPr lang="zh-CN" altLang="en-US" sz="2100" dirty="0">
                <a:solidFill>
                  <a:srgbClr val="FF0000"/>
                </a:solidFill>
              </a:rPr>
              <a:t>市场出货</a:t>
            </a:r>
            <a:r>
              <a:rPr lang="en-US" altLang="zh-CN" sz="2100" dirty="0">
                <a:solidFill>
                  <a:srgbClr val="FF0000"/>
                </a:solidFill>
              </a:rPr>
              <a:t>7.1</a:t>
            </a:r>
            <a:r>
              <a:rPr lang="zh-CN" altLang="en-US" sz="2100" dirty="0">
                <a:solidFill>
                  <a:srgbClr val="FF0000"/>
                </a:solidFill>
              </a:rPr>
              <a:t>亿，</a:t>
            </a:r>
            <a:r>
              <a:rPr lang="en-US" altLang="zh-CN" sz="2100" dirty="0">
                <a:solidFill>
                  <a:srgbClr val="FF0000"/>
                </a:solidFill>
              </a:rPr>
              <a:t>2019</a:t>
            </a:r>
            <a:r>
              <a:rPr lang="zh-CN" altLang="en-US" sz="2100" dirty="0">
                <a:solidFill>
                  <a:srgbClr val="FF0000"/>
                </a:solidFill>
              </a:rPr>
              <a:t>市场出货</a:t>
            </a:r>
            <a:r>
              <a:rPr lang="en-US" altLang="zh-CN" sz="2100" dirty="0">
                <a:solidFill>
                  <a:srgbClr val="FF0000"/>
                </a:solidFill>
              </a:rPr>
              <a:t>11.9</a:t>
            </a:r>
            <a:r>
              <a:rPr lang="zh-CN" altLang="en-US" sz="2100" dirty="0">
                <a:solidFill>
                  <a:srgbClr val="FF0000"/>
                </a:solidFill>
              </a:rPr>
              <a:t>亿；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2"/>
            <a:r>
              <a:rPr lang="zh-CN" altLang="en-US" sz="2100" dirty="0"/>
              <a:t>智能手表 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8000</a:t>
            </a:r>
            <a:r>
              <a:rPr lang="zh-CN" altLang="en-US" sz="2100" dirty="0"/>
              <a:t>万，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10,000</a:t>
            </a:r>
            <a:r>
              <a:rPr lang="zh-CN" altLang="en-US" sz="2100" dirty="0"/>
              <a:t>万；</a:t>
            </a:r>
            <a:endParaRPr lang="en-US" altLang="zh-CN" sz="2100" dirty="0"/>
          </a:p>
          <a:p>
            <a:pPr lvl="2"/>
            <a:r>
              <a:rPr lang="zh-CN" altLang="en-US" sz="2100" dirty="0"/>
              <a:t>追踪器 ，追踪器市场以海外为主，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1.3</a:t>
            </a:r>
            <a:r>
              <a:rPr lang="zh-CN" altLang="en-US" sz="2100" dirty="0"/>
              <a:t>亿，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1.4</a:t>
            </a:r>
            <a:r>
              <a:rPr lang="zh-CN" altLang="en-US" sz="2100" dirty="0"/>
              <a:t>亿；</a:t>
            </a:r>
            <a:endParaRPr lang="en-US" altLang="zh-CN" sz="2100" dirty="0"/>
          </a:p>
          <a:p>
            <a:pPr lvl="1"/>
            <a:r>
              <a:rPr lang="zh-CN" altLang="en-US" sz="2500" dirty="0"/>
              <a:t>主要客户</a:t>
            </a:r>
            <a:endParaRPr lang="en-US" altLang="zh-CN" sz="2500" dirty="0"/>
          </a:p>
          <a:p>
            <a:pPr lvl="2"/>
            <a:r>
              <a:rPr lang="zh-CN" altLang="en-US" sz="2100" dirty="0"/>
              <a:t>小米、漫步者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B13C352-FABF-9867-D3E3-131D377453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024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28AD8-A3DA-2BC4-91C6-76CDE60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蓝牙游戏耳机、声卡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5EBA6-94AB-8FE6-8809-FCD1CFA9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市场规模：</a:t>
            </a:r>
            <a:endParaRPr lang="en-US" altLang="zh-CN" dirty="0"/>
          </a:p>
          <a:p>
            <a:pPr lvl="1"/>
            <a:r>
              <a:rPr lang="zh-CN" altLang="en-US" dirty="0"/>
              <a:t>全球游戏声卡市场规模</a:t>
            </a:r>
            <a:r>
              <a:rPr lang="en-US" altLang="zh-CN" dirty="0"/>
              <a:t>2021</a:t>
            </a:r>
            <a:r>
              <a:rPr lang="zh-CN" altLang="en-US" dirty="0"/>
              <a:t>年达</a:t>
            </a:r>
            <a:r>
              <a:rPr lang="en-US" altLang="zh-CN" dirty="0"/>
              <a:t>24.06</a:t>
            </a:r>
            <a:r>
              <a:rPr lang="zh-CN" altLang="en-US" dirty="0"/>
              <a:t>亿元（人民币）。</a:t>
            </a:r>
            <a:endParaRPr lang="en-US" altLang="zh-CN" dirty="0"/>
          </a:p>
          <a:p>
            <a:pPr lvl="1"/>
            <a:r>
              <a:rPr lang="zh-CN" altLang="en-US" dirty="0"/>
              <a:t>主要区域（北美、欧洲、以及亚太等主要地区）在全球游戏声卡市场中的份额占比。其中，</a:t>
            </a:r>
            <a:r>
              <a:rPr lang="en-US" altLang="zh-CN" dirty="0"/>
              <a:t>2021</a:t>
            </a:r>
            <a:r>
              <a:rPr lang="zh-CN" altLang="en-US" dirty="0"/>
              <a:t>年中国占全球游戏声卡市场的</a:t>
            </a:r>
            <a:r>
              <a:rPr lang="en-US" altLang="zh-CN" dirty="0"/>
              <a:t>34.58%</a:t>
            </a:r>
            <a:r>
              <a:rPr lang="zh-CN" altLang="en-US" dirty="0"/>
              <a:t>。贝哲斯咨询预测，至</a:t>
            </a:r>
            <a:r>
              <a:rPr lang="en-US" altLang="zh-CN" dirty="0"/>
              <a:t>2027</a:t>
            </a:r>
            <a:r>
              <a:rPr lang="zh-CN" altLang="en-US" dirty="0"/>
              <a:t>年全球游戏声卡市场规模将以</a:t>
            </a:r>
            <a:r>
              <a:rPr lang="en-US" altLang="zh-CN" dirty="0"/>
              <a:t>6.75%</a:t>
            </a:r>
            <a:r>
              <a:rPr lang="zh-CN" altLang="en-US" dirty="0"/>
              <a:t>的</a:t>
            </a:r>
            <a:r>
              <a:rPr lang="en-US" altLang="zh-CN" dirty="0"/>
              <a:t>CAGR</a:t>
            </a:r>
            <a:r>
              <a:rPr lang="zh-CN" altLang="en-US" dirty="0"/>
              <a:t>达到</a:t>
            </a:r>
            <a:r>
              <a:rPr lang="en-US" altLang="zh-CN" dirty="0"/>
              <a:t>35.69</a:t>
            </a:r>
            <a:r>
              <a:rPr lang="zh-CN" altLang="en-US" dirty="0"/>
              <a:t>亿元。</a:t>
            </a:r>
          </a:p>
          <a:p>
            <a:pPr lvl="1"/>
            <a:r>
              <a:rPr lang="zh-CN" altLang="en-US" dirty="0"/>
              <a:t>报告出版商</a:t>
            </a:r>
            <a:r>
              <a:rPr lang="en-US" altLang="zh-CN" dirty="0"/>
              <a:t>: </a:t>
            </a:r>
            <a:r>
              <a:rPr lang="zh-CN" altLang="en-US" dirty="0"/>
              <a:t>湖南贝哲斯信息咨询有限公司</a:t>
            </a:r>
            <a:endParaRPr lang="en-US" altLang="zh-CN" dirty="0"/>
          </a:p>
          <a:p>
            <a:r>
              <a:rPr lang="zh-CN" altLang="en-US" dirty="0"/>
              <a:t>附件</a:t>
            </a:r>
            <a:endParaRPr lang="en-US" altLang="zh-CN" dirty="0"/>
          </a:p>
          <a:p>
            <a:pPr lvl="1"/>
            <a:r>
              <a:rPr lang="zh-CN" altLang="en-US" dirty="0"/>
              <a:t>蓝牙音频游戏解决方案</a:t>
            </a:r>
            <a:endParaRPr lang="en-US" altLang="zh-CN" dirty="0"/>
          </a:p>
          <a:p>
            <a:pPr lvl="2"/>
            <a:r>
              <a:rPr lang="en-US" altLang="zh-CN" dirty="0"/>
              <a:t>Realtek BT Audio gaming Solution Q4`20.pdf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E0554-8265-FF93-3DD2-1D94BDFA4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 b="5180"/>
          <a:stretch/>
        </p:blipFill>
        <p:spPr bwMode="auto">
          <a:xfrm>
            <a:off x="8815753" y="3774831"/>
            <a:ext cx="2467708" cy="22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34F9D7A-0E18-A0B7-AFBB-EFA047364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00095"/>
              </p:ext>
            </p:extLst>
          </p:nvPr>
        </p:nvGraphicFramePr>
        <p:xfrm>
          <a:off x="7158892" y="5154125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792360" progId="Acrobat.Document.DC">
                  <p:embed/>
                </p:oleObj>
              </mc:Choice>
              <mc:Fallback>
                <p:oleObj name="Acrobat Document" showAsIcon="1" r:id="rId3" imgW="914400" imgH="79236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58892" y="5154125"/>
                        <a:ext cx="9144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02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1D2DB-876A-3DFD-3730-A417E45F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Realtek 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无线产品线表现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F306E-AAE7-CC27-A8C2-8BDD8734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err="1"/>
              <a:t>WiFi</a:t>
            </a:r>
            <a:r>
              <a:rPr lang="zh-CN" altLang="en-US" dirty="0"/>
              <a:t>及</a:t>
            </a:r>
            <a:r>
              <a:rPr lang="en-US" altLang="zh-CN" dirty="0"/>
              <a:t>BLE</a:t>
            </a:r>
            <a:r>
              <a:rPr lang="zh-CN" altLang="en-US" dirty="0"/>
              <a:t>产品线</a:t>
            </a:r>
            <a:endParaRPr lang="en-US" altLang="zh-CN" dirty="0"/>
          </a:p>
          <a:p>
            <a:pPr lvl="1"/>
            <a:r>
              <a:rPr lang="en-US" altLang="zh-CN" dirty="0"/>
              <a:t>2019</a:t>
            </a:r>
            <a:r>
              <a:rPr lang="zh-CN" altLang="en-US" dirty="0"/>
              <a:t>总出货</a:t>
            </a:r>
            <a:r>
              <a:rPr lang="en-US" altLang="zh-CN" dirty="0"/>
              <a:t>~8</a:t>
            </a:r>
            <a:r>
              <a:rPr lang="zh-CN" altLang="en-US" dirty="0"/>
              <a:t>亿，且维持了高速增长，排名非常考前；位列全球第四；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主攻的市场</a:t>
            </a:r>
            <a:endParaRPr lang="en-US" altLang="zh-CN" dirty="0"/>
          </a:p>
          <a:p>
            <a:pPr lvl="1"/>
            <a:r>
              <a:rPr lang="zh-CN" altLang="en-US" dirty="0"/>
              <a:t>主要是</a:t>
            </a:r>
            <a:r>
              <a:rPr lang="en-US" altLang="zh-CN" dirty="0" err="1"/>
              <a:t>WiFi</a:t>
            </a:r>
            <a:r>
              <a:rPr lang="zh-CN" altLang="en-US" dirty="0"/>
              <a:t>收发器，以及</a:t>
            </a:r>
            <a:r>
              <a:rPr lang="en-US" altLang="zh-CN" dirty="0" err="1"/>
              <a:t>WiFi&amp;BT</a:t>
            </a:r>
            <a:r>
              <a:rPr lang="zh-CN" altLang="en-US" dirty="0"/>
              <a:t>，</a:t>
            </a:r>
            <a:r>
              <a:rPr lang="en-US" altLang="zh-CN" dirty="0" err="1"/>
              <a:t>WiFi&amp;BLE</a:t>
            </a:r>
            <a:r>
              <a:rPr lang="zh-CN" altLang="en-US" dirty="0"/>
              <a:t>收发器，主要配合主处理器</a:t>
            </a:r>
            <a:endParaRPr lang="en-US" altLang="zh-CN" dirty="0"/>
          </a:p>
          <a:p>
            <a:pPr lvl="2"/>
            <a:r>
              <a:rPr lang="zh-CN" altLang="en-US" dirty="0"/>
              <a:t>笔记本，市场出货量下降，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1.5</a:t>
            </a:r>
            <a:r>
              <a:rPr lang="zh-CN" altLang="en-US" dirty="0"/>
              <a:t>亿；</a:t>
            </a:r>
          </a:p>
          <a:p>
            <a:pPr lvl="2"/>
            <a:r>
              <a:rPr lang="zh-CN" altLang="en-US" dirty="0"/>
              <a:t>平板电脑，市场出货基本稳定，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1.6</a:t>
            </a:r>
            <a:r>
              <a:rPr lang="zh-CN" altLang="en-US" dirty="0"/>
              <a:t>亿；</a:t>
            </a:r>
          </a:p>
          <a:p>
            <a:pPr lvl="2"/>
            <a:r>
              <a:rPr lang="zh-CN" altLang="en-US" dirty="0"/>
              <a:t>路由器</a:t>
            </a:r>
            <a:r>
              <a:rPr lang="en-US" altLang="zh-CN" dirty="0"/>
              <a:t>/</a:t>
            </a:r>
            <a:r>
              <a:rPr lang="zh-CN" altLang="en-US" dirty="0"/>
              <a:t>网关，市场出货基本稳定，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3.2</a:t>
            </a:r>
            <a:r>
              <a:rPr lang="zh-CN" altLang="en-US" dirty="0"/>
              <a:t>亿；</a:t>
            </a:r>
          </a:p>
          <a:p>
            <a:pPr lvl="2"/>
            <a:r>
              <a:rPr lang="en-US" altLang="zh-CN" dirty="0"/>
              <a:t>OTT</a:t>
            </a:r>
            <a:r>
              <a:rPr lang="zh-CN" altLang="en-US" dirty="0"/>
              <a:t>盒子，</a:t>
            </a:r>
            <a:r>
              <a:rPr lang="en-US" altLang="zh-CN" dirty="0"/>
              <a:t>2018</a:t>
            </a:r>
            <a:r>
              <a:rPr lang="zh-CN" altLang="en-US" dirty="0"/>
              <a:t>年经过快速增长后，</a:t>
            </a:r>
            <a:r>
              <a:rPr lang="en-US" altLang="zh-CN" dirty="0"/>
              <a:t>2019</a:t>
            </a:r>
            <a:r>
              <a:rPr lang="zh-CN" altLang="en-US" dirty="0"/>
              <a:t>年掉了</a:t>
            </a:r>
            <a:r>
              <a:rPr lang="en-US" altLang="zh-CN" dirty="0"/>
              <a:t>13%</a:t>
            </a:r>
            <a:r>
              <a:rPr lang="zh-CN" altLang="en-US" dirty="0"/>
              <a:t>左右，出货</a:t>
            </a:r>
            <a:r>
              <a:rPr lang="en-US" altLang="zh-CN" dirty="0"/>
              <a:t>1.3</a:t>
            </a:r>
            <a:r>
              <a:rPr lang="zh-CN" altLang="en-US" dirty="0"/>
              <a:t>亿元；</a:t>
            </a:r>
          </a:p>
          <a:p>
            <a:pPr lvl="2"/>
            <a:r>
              <a:rPr lang="zh-CN" altLang="en-US" dirty="0"/>
              <a:t>智能音箱，</a:t>
            </a:r>
            <a:r>
              <a:rPr lang="en-US" altLang="zh-CN" dirty="0"/>
              <a:t>2019</a:t>
            </a:r>
            <a:r>
              <a:rPr lang="zh-CN" altLang="en-US" dirty="0"/>
              <a:t>年接近翻番，出货</a:t>
            </a:r>
            <a:r>
              <a:rPr lang="en-US" altLang="zh-CN" dirty="0"/>
              <a:t>1.3</a:t>
            </a:r>
            <a:r>
              <a:rPr lang="zh-CN" altLang="en-US" dirty="0"/>
              <a:t>亿；</a:t>
            </a:r>
            <a:r>
              <a:rPr lang="en-US" altLang="zh-CN" dirty="0"/>
              <a:t>(2020</a:t>
            </a:r>
            <a:r>
              <a:rPr lang="zh-CN" altLang="en-US" dirty="0"/>
              <a:t>年不增反掉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网络摄像机，</a:t>
            </a:r>
            <a:r>
              <a:rPr lang="en-US" altLang="zh-CN" dirty="0"/>
              <a:t>2019</a:t>
            </a:r>
            <a:r>
              <a:rPr lang="zh-CN" altLang="en-US" dirty="0"/>
              <a:t>年持续增长，出货接近</a:t>
            </a:r>
            <a:r>
              <a:rPr lang="en-US" altLang="zh-CN" dirty="0"/>
              <a:t>1</a:t>
            </a:r>
            <a:r>
              <a:rPr lang="zh-CN" altLang="en-US" dirty="0"/>
              <a:t>亿元；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7BEDB4-6C18-AB4D-7F7B-28CE05AB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01" y="2705344"/>
            <a:ext cx="3285398" cy="7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6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5D9F-7FA6-6FC6-A3A2-B627A03B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IoT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5BADD-2F54-21F8-B339-5DAEF8BB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主要分类</a:t>
            </a:r>
            <a:endParaRPr lang="en-US" altLang="zh-CN" dirty="0"/>
          </a:p>
          <a:p>
            <a:pPr lvl="1"/>
            <a:r>
              <a:rPr lang="en-US" altLang="zh-CN" dirty="0"/>
              <a:t>IoT </a:t>
            </a:r>
            <a:r>
              <a:rPr lang="en-US" altLang="zh-CN" dirty="0" err="1"/>
              <a:t>WiFi</a:t>
            </a:r>
            <a:r>
              <a:rPr lang="en-US" altLang="zh-CN" dirty="0"/>
              <a:t> &amp; IoT </a:t>
            </a:r>
            <a:r>
              <a:rPr lang="en-US" altLang="zh-CN" dirty="0" err="1"/>
              <a:t>WiFi&amp;BLE</a:t>
            </a:r>
            <a:r>
              <a:rPr lang="en-US" altLang="zh-CN" dirty="0"/>
              <a:t> Combo</a:t>
            </a:r>
          </a:p>
          <a:p>
            <a:r>
              <a:rPr lang="zh-CN" altLang="en-US" dirty="0"/>
              <a:t>主打市场：</a:t>
            </a:r>
            <a:endParaRPr lang="en-US" altLang="zh-CN" dirty="0"/>
          </a:p>
          <a:p>
            <a:pPr lvl="1"/>
            <a:r>
              <a:rPr lang="zh-CN" altLang="en-US" dirty="0"/>
              <a:t>智能照明，智能插座，智能家电，以为物联网网关等</a:t>
            </a:r>
            <a:endParaRPr lang="en-US" altLang="zh-CN" dirty="0"/>
          </a:p>
          <a:p>
            <a:pPr lvl="2"/>
            <a:r>
              <a:rPr lang="zh-CN" altLang="en-US" dirty="0"/>
              <a:t>智能插座，</a:t>
            </a:r>
            <a:r>
              <a:rPr lang="en-US" altLang="zh-CN" dirty="0"/>
              <a:t>2018</a:t>
            </a:r>
            <a:r>
              <a:rPr lang="zh-CN" altLang="en-US" dirty="0"/>
              <a:t>年市场出货</a:t>
            </a:r>
            <a:r>
              <a:rPr lang="en-US" altLang="zh-CN" dirty="0"/>
              <a:t>2100</a:t>
            </a:r>
            <a:r>
              <a:rPr lang="zh-CN" altLang="en-US" dirty="0"/>
              <a:t>万，</a:t>
            </a:r>
            <a:r>
              <a:rPr lang="en-US" altLang="zh-CN" dirty="0"/>
              <a:t>2019</a:t>
            </a:r>
            <a:r>
              <a:rPr lang="zh-CN" altLang="en-US" dirty="0"/>
              <a:t>出货</a:t>
            </a:r>
            <a:r>
              <a:rPr lang="en-US" altLang="zh-CN" dirty="0"/>
              <a:t>4000</a:t>
            </a:r>
            <a:r>
              <a:rPr lang="zh-CN" altLang="en-US" dirty="0"/>
              <a:t>万；</a:t>
            </a:r>
          </a:p>
          <a:p>
            <a:pPr lvl="2"/>
            <a:r>
              <a:rPr lang="zh-CN" altLang="en-US" dirty="0"/>
              <a:t>智能照明，</a:t>
            </a:r>
            <a:r>
              <a:rPr lang="en-US" altLang="zh-CN" dirty="0"/>
              <a:t>2018</a:t>
            </a:r>
            <a:r>
              <a:rPr lang="zh-CN" altLang="en-US" dirty="0"/>
              <a:t>年市场出货</a:t>
            </a:r>
            <a:r>
              <a:rPr lang="en-US" altLang="zh-CN" dirty="0"/>
              <a:t>3900</a:t>
            </a:r>
            <a:r>
              <a:rPr lang="zh-CN" altLang="en-US" dirty="0"/>
              <a:t>万，</a:t>
            </a:r>
            <a:r>
              <a:rPr lang="en-US" altLang="zh-CN" dirty="0"/>
              <a:t>2019</a:t>
            </a:r>
            <a:r>
              <a:rPr lang="zh-CN" altLang="en-US" dirty="0"/>
              <a:t>年出货</a:t>
            </a:r>
            <a:r>
              <a:rPr lang="en-US" altLang="zh-CN" dirty="0"/>
              <a:t>5900</a:t>
            </a:r>
            <a:r>
              <a:rPr lang="zh-CN" altLang="en-US" dirty="0"/>
              <a:t>万；</a:t>
            </a:r>
          </a:p>
          <a:p>
            <a:pPr lvl="2"/>
            <a:r>
              <a:rPr lang="zh-CN" altLang="en-US" dirty="0"/>
              <a:t>智能家电，</a:t>
            </a:r>
            <a:r>
              <a:rPr lang="en-US" altLang="zh-CN" dirty="0"/>
              <a:t>2018</a:t>
            </a:r>
            <a:r>
              <a:rPr lang="zh-CN" altLang="en-US" dirty="0"/>
              <a:t>年市场出货</a:t>
            </a:r>
            <a:r>
              <a:rPr lang="en-US" altLang="zh-CN" dirty="0"/>
              <a:t>6600</a:t>
            </a:r>
            <a:r>
              <a:rPr lang="zh-CN" altLang="en-US" dirty="0"/>
              <a:t>万，</a:t>
            </a:r>
            <a:r>
              <a:rPr lang="en-US" altLang="zh-CN" dirty="0"/>
              <a:t>2019</a:t>
            </a:r>
            <a:r>
              <a:rPr lang="zh-CN" altLang="en-US" dirty="0"/>
              <a:t>年出货破亿；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14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27BC4B1-CC16-564C-0A14-7203D7B64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3"/>
          <a:stretch/>
        </p:blipFill>
        <p:spPr>
          <a:xfrm>
            <a:off x="62524" y="112712"/>
            <a:ext cx="7562052" cy="66325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DAA341-C4D5-8632-6C75-8829FEEF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b="1" dirty="0"/>
              <a:t>瑞昱官网产品线汇总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AD996-19D1-798E-5C32-C1A96AAE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231" y="1816894"/>
            <a:ext cx="4986215" cy="4802187"/>
          </a:xfrm>
        </p:spPr>
        <p:txBody>
          <a:bodyPr>
            <a:normAutofit lnSpcReduction="10000"/>
          </a:bodyPr>
          <a:lstStyle/>
          <a:p>
            <a:r>
              <a:rPr lang="zh-CN" altLang="en-US" sz="1800" b="1" dirty="0"/>
              <a:t>瑞昱业务主要可分</a:t>
            </a:r>
            <a:r>
              <a:rPr lang="en-US" altLang="zh-CN" sz="1800" b="1" dirty="0"/>
              <a:t>PC</a:t>
            </a:r>
            <a:r>
              <a:rPr lang="zh-CN" altLang="en-US" sz="1800" b="1" dirty="0"/>
              <a:t>和非</a:t>
            </a:r>
            <a:r>
              <a:rPr lang="en-US" altLang="zh-CN" sz="1800" b="1" dirty="0"/>
              <a:t>PC</a:t>
            </a:r>
            <a:r>
              <a:rPr lang="zh-CN" altLang="en-US" sz="1800" b="1" dirty="0"/>
              <a:t>类</a:t>
            </a:r>
            <a:endParaRPr lang="en-US" altLang="zh-CN" sz="1800" b="1" dirty="0"/>
          </a:p>
          <a:p>
            <a:pPr lvl="1"/>
            <a:r>
              <a:rPr lang="en-US" altLang="zh-CN" sz="1600" dirty="0"/>
              <a:t>PC</a:t>
            </a:r>
            <a:r>
              <a:rPr lang="zh-CN" altLang="en-US" sz="1600" dirty="0"/>
              <a:t>相关约占</a:t>
            </a:r>
            <a:r>
              <a:rPr lang="en-US" altLang="zh-CN" sz="1600" dirty="0"/>
              <a:t>30~35%</a:t>
            </a:r>
            <a:r>
              <a:rPr lang="zh-CN" altLang="en-US" sz="1600" dirty="0"/>
              <a:t>、非</a:t>
            </a:r>
            <a:r>
              <a:rPr lang="en-US" altLang="zh-CN" sz="1600" dirty="0"/>
              <a:t>PC</a:t>
            </a:r>
            <a:r>
              <a:rPr lang="zh-CN" altLang="en-US" sz="1600" dirty="0"/>
              <a:t>相关约占</a:t>
            </a:r>
            <a:r>
              <a:rPr lang="en-US" altLang="zh-CN" sz="1600" dirty="0"/>
              <a:t>65~70%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PC</a:t>
            </a:r>
            <a:r>
              <a:rPr lang="zh-CN" altLang="en-US" sz="1600" dirty="0"/>
              <a:t>相关产品部分，主要包含</a:t>
            </a:r>
            <a:r>
              <a:rPr lang="en-US" altLang="zh-CN" sz="1600" dirty="0"/>
              <a:t>Audio codec (</a:t>
            </a:r>
            <a:r>
              <a:rPr lang="zh-CN" altLang="en-US" sz="1600" dirty="0"/>
              <a:t>音频编解码器</a:t>
            </a:r>
            <a:r>
              <a:rPr lang="en-US" altLang="zh-CN" sz="1600" dirty="0"/>
              <a:t>)</a:t>
            </a:r>
            <a:r>
              <a:rPr lang="zh-CN" altLang="en-US" sz="1600" dirty="0"/>
              <a:t>、</a:t>
            </a:r>
            <a:r>
              <a:rPr lang="en-US" altLang="zh-CN" sz="1600" dirty="0"/>
              <a:t>PC cam</a:t>
            </a:r>
            <a:r>
              <a:rPr lang="zh-CN" altLang="en-US" sz="1600" dirty="0"/>
              <a:t>等相关芯片。</a:t>
            </a:r>
            <a:r>
              <a:rPr lang="en-US" altLang="zh-CN" sz="1600" dirty="0"/>
              <a:t>17</a:t>
            </a:r>
            <a:r>
              <a:rPr lang="zh-CN" altLang="en-US" sz="1600" dirty="0"/>
              <a:t>年开始</a:t>
            </a:r>
            <a:r>
              <a:rPr lang="en-US" altLang="zh-CN" sz="1600" dirty="0"/>
              <a:t>Audio</a:t>
            </a:r>
            <a:r>
              <a:rPr lang="zh-CN" altLang="en-US" sz="1600" dirty="0"/>
              <a:t>产品线于蓝牙耳机应用明显增长</a:t>
            </a:r>
            <a:endParaRPr lang="en-US" altLang="zh-CN" sz="1600" dirty="0"/>
          </a:p>
          <a:p>
            <a:pPr lvl="1"/>
            <a:r>
              <a:rPr lang="zh-CN" altLang="en-US" sz="1600" dirty="0"/>
              <a:t>非</a:t>
            </a:r>
            <a:r>
              <a:rPr lang="en-US" altLang="zh-CN" sz="1600" dirty="0"/>
              <a:t>PC</a:t>
            </a:r>
            <a:r>
              <a:rPr lang="zh-CN" altLang="en-US" sz="1600" dirty="0"/>
              <a:t>相关，主要包含网通与多媒体产品。网通产品包含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芯片、以太网络 </a:t>
            </a:r>
            <a:r>
              <a:rPr lang="en-US" altLang="zh-CN" sz="1600" dirty="0"/>
              <a:t>(Ethernet)</a:t>
            </a:r>
            <a:r>
              <a:rPr lang="zh-CN" altLang="en-US" sz="1600" dirty="0"/>
              <a:t>芯片、宽频接取设备芯片、</a:t>
            </a:r>
            <a:r>
              <a:rPr lang="en-US" altLang="zh-CN" sz="1600" dirty="0"/>
              <a:t>Gateway</a:t>
            </a:r>
            <a:r>
              <a:rPr lang="zh-CN" altLang="en-US" sz="1600" dirty="0"/>
              <a:t>控制芯片、</a:t>
            </a:r>
            <a:r>
              <a:rPr lang="en-US" altLang="zh-CN" sz="1600" dirty="0"/>
              <a:t>Switch</a:t>
            </a:r>
            <a:r>
              <a:rPr lang="zh-CN" altLang="en-US" sz="1600" dirty="0"/>
              <a:t>控制芯片等，占瑞昱整体营收比重逾半。</a:t>
            </a:r>
            <a:endParaRPr lang="en-US" altLang="zh-CN" sz="1600" dirty="0"/>
          </a:p>
          <a:p>
            <a:r>
              <a:rPr lang="zh-CN" altLang="en-US" sz="1800" b="1" dirty="0"/>
              <a:t>与九音芯片相关的产品线</a:t>
            </a:r>
            <a:endParaRPr lang="en-US" altLang="zh-CN" sz="1800" b="1" dirty="0"/>
          </a:p>
          <a:p>
            <a:pPr lvl="1"/>
            <a:r>
              <a:rPr lang="en-US" altLang="zh-CN" sz="1600" dirty="0"/>
              <a:t>Audio Codecs </a:t>
            </a:r>
            <a:r>
              <a:rPr lang="zh-CN" altLang="en-US" sz="1600" dirty="0"/>
              <a:t>音频编解码器</a:t>
            </a:r>
            <a:endParaRPr lang="en-US" altLang="zh-CN" sz="1600" dirty="0"/>
          </a:p>
          <a:p>
            <a:pPr lvl="2"/>
            <a:r>
              <a:rPr lang="en-US" altLang="zh-CN" sz="1400" b="1" dirty="0">
                <a:highlight>
                  <a:srgbClr val="FFFF00"/>
                </a:highlight>
              </a:rPr>
              <a:t>I2S </a:t>
            </a:r>
            <a:r>
              <a:rPr lang="zh-CN" altLang="en-US" sz="1400" b="1" dirty="0">
                <a:highlight>
                  <a:srgbClr val="FFFF00"/>
                </a:highlight>
              </a:rPr>
              <a:t>接口系列</a:t>
            </a:r>
            <a:r>
              <a:rPr lang="en-US" altLang="zh-CN" sz="1400" dirty="0"/>
              <a:t>(</a:t>
            </a:r>
            <a:r>
              <a:rPr lang="zh-CN" altLang="en-US" sz="1400" dirty="0"/>
              <a:t>具体见</a:t>
            </a:r>
            <a:r>
              <a:rPr lang="en-US" altLang="zh-CN" sz="1400" dirty="0"/>
              <a:t>Audio</a:t>
            </a:r>
            <a:r>
              <a:rPr lang="zh-CN" altLang="en-US" sz="1400" dirty="0"/>
              <a:t>产品线详细分析</a:t>
            </a:r>
            <a:r>
              <a:rPr lang="en-US" altLang="zh-CN" sz="1400" dirty="0"/>
              <a:t>)</a:t>
            </a:r>
          </a:p>
          <a:p>
            <a:pPr lvl="2"/>
            <a:r>
              <a:rPr lang="zh-CN" altLang="en-US" sz="1400" dirty="0"/>
              <a:t>该产品线占瑞昱</a:t>
            </a:r>
            <a:r>
              <a:rPr lang="en-US" altLang="zh-CN" sz="1400" dirty="0"/>
              <a:t>20</a:t>
            </a:r>
            <a:r>
              <a:rPr lang="zh-CN" altLang="en-US" sz="1400" dirty="0"/>
              <a:t>、</a:t>
            </a:r>
            <a:r>
              <a:rPr lang="en-US" altLang="zh-CN" sz="1400" dirty="0"/>
              <a:t>21</a:t>
            </a:r>
            <a:r>
              <a:rPr lang="zh-CN" altLang="en-US" sz="1400" dirty="0"/>
              <a:t>财年</a:t>
            </a:r>
            <a:r>
              <a:rPr lang="zh-CN" altLang="en-US" sz="1400" b="1" dirty="0">
                <a:solidFill>
                  <a:srgbClr val="FF0000"/>
                </a:solidFill>
              </a:rPr>
              <a:t>营收的</a:t>
            </a:r>
            <a:r>
              <a:rPr lang="en-US" altLang="zh-CN" sz="1400" b="1" dirty="0">
                <a:solidFill>
                  <a:srgbClr val="FF0000"/>
                </a:solidFill>
              </a:rPr>
              <a:t>2%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3%</a:t>
            </a:r>
          </a:p>
          <a:p>
            <a:pPr lvl="1"/>
            <a:r>
              <a:rPr lang="zh-CN" altLang="en-US" sz="1600" dirty="0"/>
              <a:t>蓝牙</a:t>
            </a:r>
            <a:endParaRPr lang="en-US" altLang="zh-CN" sz="1600" dirty="0"/>
          </a:p>
          <a:p>
            <a:pPr lvl="2"/>
            <a:r>
              <a:rPr lang="zh-CN" altLang="en-US" sz="1400" b="1" dirty="0">
                <a:highlight>
                  <a:srgbClr val="FFFF00"/>
                </a:highlight>
              </a:rPr>
              <a:t>降噪部分</a:t>
            </a:r>
            <a:r>
              <a:rPr lang="en-US" altLang="zh-CN" sz="1400" dirty="0"/>
              <a:t>(</a:t>
            </a:r>
            <a:r>
              <a:rPr lang="zh-CN" altLang="en-US" sz="1400" dirty="0"/>
              <a:t>具体见蓝牙产品线详细分析</a:t>
            </a:r>
            <a:r>
              <a:rPr lang="en-US" altLang="zh-CN" sz="1400" dirty="0"/>
              <a:t>)</a:t>
            </a:r>
          </a:p>
          <a:p>
            <a:pPr lvl="2"/>
            <a:r>
              <a:rPr lang="zh-CN" altLang="en-US" sz="1400" dirty="0"/>
              <a:t>该产品线占瑞昱</a:t>
            </a:r>
            <a:r>
              <a:rPr lang="en-US" altLang="zh-CN" sz="1400" dirty="0"/>
              <a:t>20</a:t>
            </a:r>
            <a:r>
              <a:rPr lang="zh-CN" altLang="en-US" sz="1400" dirty="0"/>
              <a:t>、</a:t>
            </a:r>
            <a:r>
              <a:rPr lang="en-US" altLang="zh-CN" sz="1400" dirty="0"/>
              <a:t>21</a:t>
            </a:r>
            <a:r>
              <a:rPr lang="zh-CN" altLang="en-US" sz="1400" dirty="0"/>
              <a:t>财年</a:t>
            </a:r>
            <a:r>
              <a:rPr lang="zh-CN" altLang="en-US" sz="1400" b="1" dirty="0">
                <a:solidFill>
                  <a:srgbClr val="FF0000"/>
                </a:solidFill>
              </a:rPr>
              <a:t>营收的</a:t>
            </a:r>
            <a:r>
              <a:rPr lang="en-US" altLang="zh-CN" sz="1400" b="1" dirty="0">
                <a:solidFill>
                  <a:srgbClr val="FF0000"/>
                </a:solidFill>
              </a:rPr>
              <a:t>12%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13%</a:t>
            </a:r>
          </a:p>
          <a:p>
            <a:r>
              <a:rPr lang="zh-CN" altLang="en-US" sz="1800" dirty="0"/>
              <a:t>瑞昱各产品线的份额</a:t>
            </a:r>
            <a:endParaRPr lang="en-US" altLang="zh-CN" sz="1800" dirty="0"/>
          </a:p>
          <a:p>
            <a:pPr lvl="1"/>
            <a:r>
              <a:rPr lang="zh-CN" altLang="en-US" sz="1600" dirty="0"/>
              <a:t>见下一页</a:t>
            </a:r>
            <a:endParaRPr lang="en-US" altLang="zh-CN" sz="1600" dirty="0"/>
          </a:p>
          <a:p>
            <a:pPr marL="914400" lvl="2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265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1DDC-2D88-1A1C-A00C-22B4E7B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不同产品线的收入份额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0D0AECA-1837-2E0F-1B13-F17248B2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3224"/>
              </p:ext>
            </p:extLst>
          </p:nvPr>
        </p:nvGraphicFramePr>
        <p:xfrm>
          <a:off x="448408" y="1539484"/>
          <a:ext cx="11151577" cy="4953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846">
                  <a:extLst>
                    <a:ext uri="{9D8B030D-6E8A-4147-A177-3AD203B41FA5}">
                      <a16:colId xmlns:a16="http://schemas.microsoft.com/office/drawing/2014/main" val="1814172392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512596072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2557116267"/>
                    </a:ext>
                  </a:extLst>
                </a:gridCol>
                <a:gridCol w="3156439">
                  <a:extLst>
                    <a:ext uri="{9D8B030D-6E8A-4147-A177-3AD203B41FA5}">
                      <a16:colId xmlns:a16="http://schemas.microsoft.com/office/drawing/2014/main" val="2691942684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738289224"/>
                    </a:ext>
                  </a:extLst>
                </a:gridCol>
                <a:gridCol w="3279531">
                  <a:extLst>
                    <a:ext uri="{9D8B030D-6E8A-4147-A177-3AD203B41FA5}">
                      <a16:colId xmlns:a16="http://schemas.microsoft.com/office/drawing/2014/main" val="1025831771"/>
                    </a:ext>
                  </a:extLst>
                </a:gridCol>
              </a:tblGrid>
              <a:tr h="5809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重点产品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占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20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财年的百分比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占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21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财年的百分比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业务更新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瑞昱股份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其他主要竞争对手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85690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无线上网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38%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11ac</a:t>
                      </a:r>
                      <a:r>
                        <a:rPr lang="zh-CN" altLang="en-US" sz="1400" u="none" strike="noStrike" dirty="0">
                          <a:effectLst/>
                        </a:rPr>
                        <a:t>的平均售价为</a:t>
                      </a:r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</a:rPr>
                        <a:t>美元，平均售价为</a:t>
                      </a:r>
                      <a:r>
                        <a:rPr lang="en-US" altLang="zh-CN" sz="1400" u="none" strike="noStrike" dirty="0">
                          <a:effectLst/>
                        </a:rPr>
                        <a:t>60%</a:t>
                      </a:r>
                      <a:r>
                        <a:rPr lang="zh-CN" altLang="en-US" sz="1400" u="none" strike="noStrike" dirty="0">
                          <a:effectLst/>
                        </a:rPr>
                        <a:t>，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Wif</a:t>
                      </a:r>
                      <a:r>
                        <a:rPr lang="en-US" altLang="zh-CN" sz="1400" u="none" strike="noStrike" dirty="0">
                          <a:effectLst/>
                        </a:rPr>
                        <a:t> 6</a:t>
                      </a:r>
                      <a:r>
                        <a:rPr lang="zh-CN" altLang="en-US" sz="1400" u="none" strike="noStrike" dirty="0">
                          <a:effectLst/>
                        </a:rPr>
                        <a:t>的价格为</a:t>
                      </a:r>
                      <a:r>
                        <a:rPr lang="en-US" altLang="zh-CN" sz="1400" u="none" strike="noStrike" dirty="0">
                          <a:effectLst/>
                        </a:rPr>
                        <a:t>2021</a:t>
                      </a:r>
                      <a:r>
                        <a:rPr lang="zh-CN" altLang="en-US" sz="1400" u="none" strike="noStrike" dirty="0">
                          <a:effectLst/>
                        </a:rPr>
                        <a:t>年为</a:t>
                      </a:r>
                      <a:r>
                        <a:rPr lang="en-US" altLang="zh-CN" sz="1400" u="none" strike="noStrike" dirty="0">
                          <a:effectLst/>
                        </a:rPr>
                        <a:t>4.50</a:t>
                      </a:r>
                      <a:r>
                        <a:rPr lang="zh-CN" altLang="en-US" sz="1400" u="none" strike="noStrike" dirty="0">
                          <a:effectLst/>
                        </a:rPr>
                        <a:t>美元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10-15%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Broadcom 32%，Qualcomm 30%，Marvell 15%，</a:t>
                      </a:r>
                      <a:r>
                        <a:rPr lang="en-US" sz="1400" u="none" strike="noStrike" dirty="0" err="1">
                          <a:effectLst/>
                        </a:rPr>
                        <a:t>Mediatek</a:t>
                      </a:r>
                      <a:r>
                        <a:rPr lang="en-US" sz="1400" u="none" strike="noStrike" dirty="0">
                          <a:effectLst/>
                        </a:rPr>
                        <a:t> 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751866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交换机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路由器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/DSL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网管型交换机</a:t>
                      </a:r>
                      <a:r>
                        <a:rPr lang="en-US" altLang="zh-CN" sz="1400" u="none" strike="noStrike" dirty="0">
                          <a:effectLst/>
                        </a:rPr>
                        <a:t>2000</a:t>
                      </a:r>
                      <a:r>
                        <a:rPr lang="zh-CN" altLang="en-US" sz="1400" u="none" strike="noStrike" dirty="0">
                          <a:effectLst/>
                        </a:rPr>
                        <a:t>万个单位</a:t>
                      </a:r>
                      <a:r>
                        <a:rPr lang="en-US" sz="1400" u="none" strike="noStrike" dirty="0">
                          <a:effectLst/>
                        </a:rPr>
                        <a:t>TAM X S 5ASP，10G PON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10-15%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Broadcom 40%，Qualcomm 20%，Marvell 15%，</a:t>
                      </a:r>
                      <a:r>
                        <a:rPr lang="en-US" sz="1400" u="none" strike="noStrike" dirty="0" err="1">
                          <a:effectLst/>
                        </a:rPr>
                        <a:t>Mediatek</a:t>
                      </a:r>
                      <a:r>
                        <a:rPr lang="en-US" sz="1400" u="none" strike="noStrike" dirty="0">
                          <a:effectLst/>
                        </a:rPr>
                        <a:t> 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01265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液晶电视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显示器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20%</a:t>
                      </a:r>
                      <a:r>
                        <a:rPr lang="zh-CN" altLang="en-US" sz="1400" u="none" strike="noStrike">
                          <a:effectLst/>
                        </a:rPr>
                        <a:t>的份额并在</a:t>
                      </a:r>
                      <a:r>
                        <a:rPr lang="en-US" altLang="zh-CN" sz="1400" u="none" strike="noStrike">
                          <a:effectLst/>
                        </a:rPr>
                        <a:t>4k</a:t>
                      </a:r>
                      <a:r>
                        <a:rPr lang="zh-CN" altLang="en-US" sz="1400" u="none" strike="noStrike">
                          <a:effectLst/>
                        </a:rPr>
                        <a:t>上赢得多个客户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Mediatek</a:t>
                      </a:r>
                      <a:r>
                        <a:rPr lang="en-US" sz="1400" u="none" strike="noStrike" dirty="0">
                          <a:effectLst/>
                        </a:rPr>
                        <a:t> / </a:t>
                      </a:r>
                      <a:r>
                        <a:rPr lang="en-US" sz="1400" u="none" strike="noStrike" dirty="0" err="1">
                          <a:effectLst/>
                        </a:rPr>
                        <a:t>Mstar</a:t>
                      </a:r>
                      <a:r>
                        <a:rPr lang="en-US" sz="1400" u="none" strike="noStrike" dirty="0">
                          <a:effectLst/>
                        </a:rPr>
                        <a:t> 65%，</a:t>
                      </a:r>
                      <a:r>
                        <a:rPr lang="en-US" sz="1400" u="none" strike="noStrike" dirty="0" err="1">
                          <a:effectLst/>
                        </a:rPr>
                        <a:t>Novatek</a:t>
                      </a:r>
                      <a:r>
                        <a:rPr lang="en-US" sz="1400" u="none" strike="noStrike" dirty="0">
                          <a:effectLst/>
                        </a:rPr>
                        <a:t> 10%，Sigma Designs 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56383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乙太网路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9%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2021</a:t>
                      </a:r>
                      <a:r>
                        <a:rPr lang="zh-CN" altLang="en-US" sz="1400" u="none" strike="noStrike" dirty="0">
                          <a:effectLst/>
                        </a:rPr>
                        <a:t>年为</a:t>
                      </a:r>
                      <a:r>
                        <a:rPr lang="en-US" altLang="zh-CN" sz="1400" u="none" strike="noStrike" dirty="0">
                          <a:effectLst/>
                        </a:rPr>
                        <a:t>2.5Gbps</a:t>
                      </a:r>
                      <a:r>
                        <a:rPr lang="zh-CN" altLang="en-US" sz="1400" u="none" strike="noStrike" dirty="0">
                          <a:effectLst/>
                        </a:rPr>
                        <a:t>，</a:t>
                      </a:r>
                      <a:r>
                        <a:rPr lang="en-US" altLang="zh-CN" sz="1400" u="none" strike="noStrike" dirty="0">
                          <a:effectLst/>
                        </a:rPr>
                        <a:t>2022</a:t>
                      </a:r>
                      <a:r>
                        <a:rPr lang="zh-CN" altLang="en-US" sz="1400" u="none" strike="noStrike" dirty="0">
                          <a:effectLst/>
                        </a:rPr>
                        <a:t>年为自动以太网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Marvell 15%，Broadcom 10%，Qualcomm 10%，Intel 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74003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音频编解码器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音频编解码器渗透消费者</a:t>
                      </a:r>
                      <a:r>
                        <a:rPr lang="en-US" altLang="zh-CN" sz="1400" u="none" strike="noStrike" dirty="0">
                          <a:effectLst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</a:rPr>
                        <a:t>游戏机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70% (</a:t>
                      </a:r>
                      <a:r>
                        <a:rPr lang="zh-CN" altLang="en-US" sz="1400" u="none" strike="noStrike">
                          <a:effectLst/>
                        </a:rPr>
                        <a:t>非苹果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Cirrus Logic 10%</a:t>
                      </a:r>
                      <a:r>
                        <a:rPr lang="zh-CN" altLang="en-US" sz="1400" u="none" strike="noStrike" dirty="0">
                          <a:effectLst/>
                        </a:rPr>
                        <a:t>苹果，</a:t>
                      </a:r>
                      <a:r>
                        <a:rPr lang="en-US" sz="1400" u="none" strike="noStrike" dirty="0">
                          <a:effectLst/>
                        </a:rPr>
                        <a:t>Tempo Semi 10%，NXP 5%，ADI 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571333"/>
                  </a:ext>
                </a:extLst>
              </a:tr>
              <a:tr h="6765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读卡器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满足对接需求的工作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70%</a:t>
                      </a:r>
                      <a:r>
                        <a:rPr lang="zh-CN" altLang="en-US" sz="1400" u="none" strike="noStrike" dirty="0">
                          <a:effectLst/>
                        </a:rPr>
                        <a:t>读卡器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德州仪器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TI)，</a:t>
                      </a:r>
                      <a:r>
                        <a:rPr lang="zh-CN" altLang="en-US" sz="1400" u="none" strike="noStrike" dirty="0">
                          <a:effectLst/>
                        </a:rPr>
                        <a:t>赛普拉斯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Cypress)，</a:t>
                      </a:r>
                      <a:r>
                        <a:rPr lang="zh-CN" altLang="en-US" sz="1400" u="none" strike="noStrike" dirty="0">
                          <a:effectLst/>
                        </a:rPr>
                        <a:t>准半导体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Semi)，</a:t>
                      </a:r>
                      <a:r>
                        <a:rPr lang="zh-CN" altLang="en-US" sz="1400" u="none" strike="noStrike" dirty="0">
                          <a:effectLst/>
                        </a:rPr>
                        <a:t>飞兆半导体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Fairchild)，</a:t>
                      </a:r>
                      <a:r>
                        <a:rPr lang="zh-CN" altLang="en-US" sz="1400" u="none" strike="noStrike" dirty="0">
                          <a:effectLst/>
                        </a:rPr>
                        <a:t>阅兵 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Parade)，AS Media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35376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相机控制器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在</a:t>
                      </a:r>
                      <a:r>
                        <a:rPr lang="en-US" altLang="zh-CN" sz="1400" u="none" strike="noStrike">
                          <a:effectLst/>
                        </a:rPr>
                        <a:t>PC</a:t>
                      </a:r>
                      <a:r>
                        <a:rPr lang="zh-CN" altLang="en-US" sz="1400" u="none" strike="noStrike">
                          <a:effectLst/>
                        </a:rPr>
                        <a:t>摄像头解决方案中获得份额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索尼克斯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593012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SSD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控制器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SSD</a:t>
                      </a:r>
                      <a:r>
                        <a:rPr lang="zh-CN" altLang="en-US" sz="1400" u="none" strike="noStrike" dirty="0">
                          <a:effectLst/>
                        </a:rPr>
                        <a:t>牵引力仍然有限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&lt;1%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Silicon Motion 30%，Marvell 30%，</a:t>
                      </a:r>
                      <a:r>
                        <a:rPr lang="zh-CN" altLang="en-US" sz="1400" u="none" strike="noStrike" dirty="0">
                          <a:effectLst/>
                        </a:rPr>
                        <a:t>俘房</a:t>
                      </a:r>
                      <a:r>
                        <a:rPr lang="en-US" altLang="zh-CN" sz="1400" u="none" strike="noStrike" dirty="0">
                          <a:effectLst/>
                        </a:rPr>
                        <a:t>40%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34439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物联网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蓝牙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12%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13%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交易平台将于</a:t>
                      </a:r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</a:rPr>
                        <a:t>季度增长，</a:t>
                      </a:r>
                      <a:r>
                        <a:rPr lang="en-US" altLang="zh-CN" sz="1400" u="none" strike="noStrike" dirty="0">
                          <a:effectLst/>
                        </a:rPr>
                        <a:t>ANC</a:t>
                      </a:r>
                      <a:r>
                        <a:rPr lang="zh-CN" altLang="en-US" sz="1400" u="none" strike="noStrike" dirty="0">
                          <a:effectLst/>
                        </a:rPr>
                        <a:t>将于</a:t>
                      </a:r>
                      <a:r>
                        <a:rPr lang="en-US" altLang="zh-CN" sz="1400" u="none" strike="noStrike" dirty="0">
                          <a:effectLst/>
                        </a:rPr>
                        <a:t>20 3</a:t>
                      </a:r>
                      <a:r>
                        <a:rPr lang="zh-CN" altLang="en-US" sz="1400" u="none" strike="noStrike" dirty="0">
                          <a:effectLst/>
                        </a:rPr>
                        <a:t>季度末增加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10-15%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高通，联发科技，赛普拉斯，英特尔，海思，三星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30998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全部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3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6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1AFB4-E8E0-C386-F3BF-C76B76F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产品线相关度调研小结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92D53F0-4303-D4F5-4BAB-21C4D1021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36521"/>
              </p:ext>
            </p:extLst>
          </p:nvPr>
        </p:nvGraphicFramePr>
        <p:xfrm>
          <a:off x="171939" y="1531816"/>
          <a:ext cx="11832491" cy="468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43">
                  <a:extLst>
                    <a:ext uri="{9D8B030D-6E8A-4147-A177-3AD203B41FA5}">
                      <a16:colId xmlns:a16="http://schemas.microsoft.com/office/drawing/2014/main" val="2415559606"/>
                    </a:ext>
                  </a:extLst>
                </a:gridCol>
                <a:gridCol w="1901296">
                  <a:extLst>
                    <a:ext uri="{9D8B030D-6E8A-4147-A177-3AD203B41FA5}">
                      <a16:colId xmlns:a16="http://schemas.microsoft.com/office/drawing/2014/main" val="168385516"/>
                    </a:ext>
                  </a:extLst>
                </a:gridCol>
                <a:gridCol w="2538448">
                  <a:extLst>
                    <a:ext uri="{9D8B030D-6E8A-4147-A177-3AD203B41FA5}">
                      <a16:colId xmlns:a16="http://schemas.microsoft.com/office/drawing/2014/main" val="3507664837"/>
                    </a:ext>
                  </a:extLst>
                </a:gridCol>
                <a:gridCol w="2186686">
                  <a:extLst>
                    <a:ext uri="{9D8B030D-6E8A-4147-A177-3AD203B41FA5}">
                      <a16:colId xmlns:a16="http://schemas.microsoft.com/office/drawing/2014/main" val="2446810797"/>
                    </a:ext>
                  </a:extLst>
                </a:gridCol>
                <a:gridCol w="2046042">
                  <a:extLst>
                    <a:ext uri="{9D8B030D-6E8A-4147-A177-3AD203B41FA5}">
                      <a16:colId xmlns:a16="http://schemas.microsoft.com/office/drawing/2014/main" val="2600392039"/>
                    </a:ext>
                  </a:extLst>
                </a:gridCol>
                <a:gridCol w="2246676">
                  <a:extLst>
                    <a:ext uri="{9D8B030D-6E8A-4147-A177-3AD203B41FA5}">
                      <a16:colId xmlns:a16="http://schemas.microsoft.com/office/drawing/2014/main" val="2294258715"/>
                    </a:ext>
                  </a:extLst>
                </a:gridCol>
              </a:tblGrid>
              <a:tr h="436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产品线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标准内置声卡</a:t>
                      </a:r>
                      <a:endParaRPr lang="en-US" altLang="zh-C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外置</a:t>
                      </a:r>
                      <a:r>
                        <a:rPr lang="en-US" altLang="zh-CN" sz="1400" dirty="0"/>
                        <a:t>USB</a:t>
                      </a:r>
                      <a:r>
                        <a:rPr lang="zh-CN" altLang="en-US" sz="1400" dirty="0"/>
                        <a:t>声卡</a:t>
                      </a:r>
                      <a:r>
                        <a:rPr lang="en-US" altLang="zh-CN" sz="1400" dirty="0"/>
                        <a:t>—</a:t>
                      </a:r>
                      <a:r>
                        <a:rPr lang="zh-CN" altLang="en-US" sz="1400" dirty="0"/>
                        <a:t>耳放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USB Audio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游戏声卡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游戏耳机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765060"/>
                  </a:ext>
                </a:extLst>
              </a:tr>
              <a:tr h="1084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市场调研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2021</a:t>
                      </a:r>
                      <a:r>
                        <a:rPr lang="zh-CN" altLang="en-US" sz="1200" dirty="0"/>
                        <a:t>年因为瑞昱缺货，骅讯、昆腾微等均切入了声卡市场；随着缺货问题解决，市场已回归瑞昱</a:t>
                      </a:r>
                      <a:endParaRPr lang="en-US" altLang="zh-CN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见本资料第</a:t>
                      </a:r>
                      <a:r>
                        <a:rPr lang="en-US" altLang="zh-CN" sz="1200" dirty="0"/>
                        <a:t>7</a:t>
                      </a:r>
                      <a:r>
                        <a:rPr lang="zh-CN" altLang="en-US" sz="1200" dirty="0"/>
                        <a:t>页竞品分析：作为</a:t>
                      </a:r>
                      <a:r>
                        <a:rPr lang="en-US" altLang="zh-CN" sz="1200" dirty="0"/>
                        <a:t>USB</a:t>
                      </a:r>
                      <a:r>
                        <a:rPr lang="zh-CN" altLang="en-US" sz="1200" dirty="0"/>
                        <a:t>耳放，基本以采样率和</a:t>
                      </a:r>
                      <a:r>
                        <a:rPr lang="en-US" altLang="zh-CN" sz="1200" dirty="0"/>
                        <a:t>DSD</a:t>
                      </a:r>
                      <a:r>
                        <a:rPr lang="zh-CN" altLang="en-US" sz="1200" dirty="0"/>
                        <a:t>解码要求为分水岭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  <a:p>
                      <a:pPr/>
                      <a:r>
                        <a:rPr lang="zh-CN" altLang="en-US" sz="1200" dirty="0"/>
                        <a:t>中高端以</a:t>
                      </a:r>
                      <a:r>
                        <a:rPr lang="en-US" altLang="zh-CN" sz="1200" dirty="0"/>
                        <a:t>384K</a:t>
                      </a:r>
                      <a:r>
                        <a:rPr lang="zh-CN" altLang="en-US" sz="1200" dirty="0"/>
                        <a:t>采样率和支持</a:t>
                      </a:r>
                      <a:r>
                        <a:rPr lang="en-US" altLang="zh-CN" sz="1200" dirty="0"/>
                        <a:t>DSD</a:t>
                      </a:r>
                      <a:r>
                        <a:rPr lang="zh-CN" altLang="en-US" sz="1200" dirty="0"/>
                        <a:t>解码功能为起步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线上找不到瑞昱和</a:t>
                      </a:r>
                      <a:r>
                        <a:rPr lang="en-US" altLang="zh-CN" sz="1200" dirty="0"/>
                        <a:t>USB Audio</a:t>
                      </a:r>
                      <a:r>
                        <a:rPr lang="zh-CN" altLang="en-US" sz="1200" dirty="0"/>
                        <a:t>相关的任何信息；据和其他代理商沟通信息：近年相关产品规划信息比较保密，不是注册用户基本拿不到产品信息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根据游戏声卡的市场报告，游戏类产品的份额呈上升趋势；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近期对游戏听声辨位和</a:t>
                      </a:r>
                      <a:r>
                        <a:rPr lang="en-US" altLang="zh-CN" sz="1200" dirty="0"/>
                        <a:t>3D</a:t>
                      </a:r>
                      <a:r>
                        <a:rPr lang="zh-CN" altLang="en-US" sz="1200" dirty="0"/>
                        <a:t>音效的需求走高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待更多数据补充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138730"/>
                  </a:ext>
                </a:extLst>
              </a:tr>
              <a:tr h="1084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u="none" dirty="0"/>
                        <a:t>技术调研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声卡产品需满足行业标准，并大多支持</a:t>
                      </a:r>
                      <a:r>
                        <a:rPr lang="en-US" altLang="zh-CN" sz="1200" dirty="0"/>
                        <a:t>PCIE</a:t>
                      </a:r>
                      <a:r>
                        <a:rPr lang="zh-CN" altLang="en-US" sz="1200" dirty="0"/>
                        <a:t>接口；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其中</a:t>
                      </a:r>
                      <a:r>
                        <a:rPr lang="en-US" altLang="zh-CN" sz="1200" dirty="0"/>
                        <a:t>HD Audio</a:t>
                      </a:r>
                      <a:r>
                        <a:rPr lang="zh-CN" altLang="en-US" sz="1200" dirty="0"/>
                        <a:t>标准为主流标准，声卡产品需要配驱动以符合该标准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见本资料第</a:t>
                      </a:r>
                      <a:r>
                        <a:rPr lang="en-US" altLang="zh-CN" sz="1200" dirty="0"/>
                        <a:t>7</a:t>
                      </a:r>
                      <a:r>
                        <a:rPr lang="zh-CN" altLang="en-US" sz="1200" dirty="0"/>
                        <a:t>页竞品分析：作为</a:t>
                      </a:r>
                      <a:r>
                        <a:rPr lang="en-US" altLang="zh-CN" sz="1200" dirty="0"/>
                        <a:t>USB</a:t>
                      </a:r>
                      <a:r>
                        <a:rPr lang="zh-CN" altLang="en-US" sz="1200" dirty="0"/>
                        <a:t>耳放，在采样率和</a:t>
                      </a:r>
                      <a:r>
                        <a:rPr lang="en-US" altLang="zh-CN" sz="1200" dirty="0"/>
                        <a:t>DSD</a:t>
                      </a:r>
                      <a:r>
                        <a:rPr lang="zh-CN" altLang="en-US" sz="1200" dirty="0"/>
                        <a:t>解码要求下定位偏中等，指标略差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见本资料第</a:t>
                      </a:r>
                      <a:r>
                        <a:rPr lang="en-US" altLang="zh-CN" sz="1200" dirty="0"/>
                        <a:t>8</a:t>
                      </a:r>
                      <a:r>
                        <a:rPr lang="zh-CN" altLang="en-US" sz="1200" dirty="0"/>
                        <a:t>页信息，瑞昱的耳机、麦克风和会议音箱部分，和九音产品线有强相关；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目前未找到相关市场销售数据及方案信息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瑞昱蓝牙产品线</a:t>
                      </a:r>
                      <a:r>
                        <a:rPr lang="en-US" altLang="zh-CN" sz="1200" dirty="0"/>
                        <a:t>Roadmap</a:t>
                      </a:r>
                      <a:r>
                        <a:rPr lang="zh-CN" altLang="en-US" sz="1200" dirty="0"/>
                        <a:t>中，</a:t>
                      </a:r>
                      <a:r>
                        <a:rPr lang="en-US" altLang="zh-CN" sz="1200" dirty="0"/>
                        <a:t>Gaming</a:t>
                      </a:r>
                      <a:r>
                        <a:rPr lang="zh-CN" altLang="en-US" sz="1200" dirty="0"/>
                        <a:t>的解决方案的指标主要集中在无线收发延迟上；其中有支持</a:t>
                      </a:r>
                      <a:r>
                        <a:rPr lang="en-US" altLang="zh-CN" sz="1200" dirty="0"/>
                        <a:t>3D</a:t>
                      </a:r>
                      <a:r>
                        <a:rPr lang="zh-CN" altLang="en-US" sz="1200" dirty="0"/>
                        <a:t>音效但</a:t>
                      </a:r>
                      <a:r>
                        <a:rPr lang="en-US" altLang="zh-CN" sz="1200" dirty="0"/>
                        <a:t>Roadmap</a:t>
                      </a:r>
                      <a:r>
                        <a:rPr lang="zh-CN" altLang="en-US" sz="1200" dirty="0"/>
                        <a:t>中无重点宣传（第</a:t>
                      </a:r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页信息）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中低端：有远场空间感音效，但不支持实际方位；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高端：希望支持</a:t>
                      </a:r>
                      <a:r>
                        <a:rPr lang="en-US" altLang="zh-CN" sz="1200" dirty="0"/>
                        <a:t>3D</a:t>
                      </a:r>
                      <a:r>
                        <a:rPr lang="zh-CN" altLang="en-US" sz="1200" dirty="0"/>
                        <a:t>音效以及听声辨位以支持和平精英等游戏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九音无相关解决方案，第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方算法公司可实现；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291035"/>
                  </a:ext>
                </a:extLst>
              </a:tr>
              <a:tr h="6934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竞品调研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该产品参与的竞品</a:t>
                      </a:r>
                      <a:r>
                        <a:rPr lang="en-US" altLang="zh-CN" sz="1200" dirty="0"/>
                        <a:t>IC</a:t>
                      </a:r>
                      <a:r>
                        <a:rPr lang="zh-CN" altLang="en-US" sz="1200" dirty="0"/>
                        <a:t>较多：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高端</a:t>
                      </a:r>
                      <a:r>
                        <a:rPr lang="en-US" altLang="zh-CN" sz="1200" dirty="0"/>
                        <a:t>DAC</a:t>
                      </a:r>
                      <a:r>
                        <a:rPr lang="zh-CN" altLang="en-US" sz="1200" dirty="0"/>
                        <a:t>选型：</a:t>
                      </a:r>
                      <a:r>
                        <a:rPr lang="en-US" altLang="zh-CN" sz="1200" dirty="0"/>
                        <a:t>ESS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 err="1"/>
                        <a:t>CirrusLogic</a:t>
                      </a:r>
                      <a:r>
                        <a:rPr lang="zh-CN" altLang="en-US" sz="1200" dirty="0"/>
                        <a:t>；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中端选型：瑞昱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低端选型：骅讯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中端：瑞昱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高端：高通、</a:t>
                      </a:r>
                      <a:r>
                        <a:rPr lang="en-US" altLang="zh-CN" sz="1200" dirty="0"/>
                        <a:t>XMOS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暂未调研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低端选型：骅讯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中端：瑞昱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高端：高通、</a:t>
                      </a:r>
                      <a:r>
                        <a:rPr lang="en-US" altLang="zh-CN" sz="1200" dirty="0"/>
                        <a:t>XMOS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53962"/>
                  </a:ext>
                </a:extLst>
              </a:tr>
              <a:tr h="128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小结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在目前声卡不缺货的情况下，市场可能很</a:t>
                      </a:r>
                      <a:r>
                        <a:rPr lang="zh-CN" altLang="en-US" sz="1200" dirty="0">
                          <a:highlight>
                            <a:srgbClr val="FFFF00"/>
                          </a:highlight>
                        </a:rPr>
                        <a:t>难切入</a:t>
                      </a:r>
                      <a:r>
                        <a:rPr lang="en-US" altLang="zh-CN" sz="1200" dirty="0"/>
                        <a:t>;</a:t>
                      </a:r>
                    </a:p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九音产品方案暂未涉及过该部分，技术上可能</a:t>
                      </a:r>
                      <a:r>
                        <a:rPr lang="zh-CN" altLang="en-US" sz="1200" dirty="0">
                          <a:highlight>
                            <a:srgbClr val="FFFF00"/>
                          </a:highlight>
                        </a:rPr>
                        <a:t>无法短时间切入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99</a:t>
                      </a:r>
                      <a:r>
                        <a:rPr lang="zh-CN" altLang="en-US" sz="1200" dirty="0"/>
                        <a:t>元以内的低端耳放可直接覆盖；</a:t>
                      </a:r>
                      <a:r>
                        <a:rPr lang="en-US" altLang="zh-CN" sz="1200" dirty="0"/>
                        <a:t>299</a:t>
                      </a:r>
                      <a:r>
                        <a:rPr lang="zh-CN" altLang="en-US" sz="1200" dirty="0"/>
                        <a:t>以内的中端耳放，不拼指标的产品可能有机会；高端</a:t>
                      </a:r>
                      <a:r>
                        <a:rPr lang="en-US" altLang="zh-CN" sz="1200" dirty="0"/>
                        <a:t>Hi-Res</a:t>
                      </a:r>
                      <a:r>
                        <a:rPr lang="zh-CN" altLang="en-US" sz="1200" dirty="0"/>
                        <a:t>产品指标无法达到；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预估要在细分产品中</a:t>
                      </a:r>
                      <a:r>
                        <a:rPr lang="zh-CN" altLang="en-US" sz="1200" dirty="0">
                          <a:highlight>
                            <a:srgbClr val="FFFF00"/>
                          </a:highlight>
                        </a:rPr>
                        <a:t>找机会切入</a:t>
                      </a:r>
                      <a:endParaRPr lang="en-US" altLang="zh-CN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耳机、麦克风和会议音箱也是九音主要产品线，和瑞昱方案可能基本处于相同价位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通过算法差异化和性价比切入同一市场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待继续完善调研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待市场数据完善，具体评估是否介入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160100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D4441B9-C649-E39F-B7FA-9C99CD0ED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2525"/>
              </p:ext>
            </p:extLst>
          </p:nvPr>
        </p:nvGraphicFramePr>
        <p:xfrm>
          <a:off x="9003323" y="2604631"/>
          <a:ext cx="583498" cy="50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400" imgH="792360" progId="Acrobat.Document.DC">
                  <p:link updateAutomatic="1"/>
                </p:oleObj>
              </mc:Choice>
              <mc:Fallback>
                <p:oleObj name="Acrobat Document" showAsIcon="1" r:id="rId2" imgW="914400" imgH="792360" progId="Acrobat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3323" y="2604631"/>
                        <a:ext cx="583498" cy="505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12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瑞昱音频产品线</a:t>
            </a:r>
            <a:r>
              <a:rPr lang="en-US" altLang="zh-CN" b="1" dirty="0"/>
              <a:t>—</a:t>
            </a:r>
            <a:r>
              <a:rPr lang="zh-CN" altLang="en-US" dirty="0"/>
              <a:t>音频编解码器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音频编解码器</a:t>
            </a:r>
            <a:endParaRPr lang="en-US" altLang="zh-CN" dirty="0"/>
          </a:p>
          <a:p>
            <a:pPr lvl="1"/>
            <a:r>
              <a:rPr lang="zh-CN" altLang="en-US" dirty="0"/>
              <a:t>产品份额：</a:t>
            </a:r>
            <a:endParaRPr lang="en-US" altLang="zh-CN" dirty="0"/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瑞昱占据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PC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网卡和声卡市场超过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70%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的份额；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lvl="2"/>
            <a:r>
              <a:rPr lang="zh-CN" altLang="en-US" dirty="0"/>
              <a:t>音频产品线在瑞昱全系列产品中总份额占比不高，全部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音频编解码器产品市占超过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成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2"/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20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年第三季以来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,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 音频编解码芯片已不在前五大产品线上</a:t>
            </a:r>
            <a:endParaRPr lang="en-US" altLang="zh-CN" dirty="0"/>
          </a:p>
          <a:p>
            <a:pPr lvl="1"/>
            <a:r>
              <a:rPr lang="zh-CN" altLang="en-US" dirty="0"/>
              <a:t>产品主要集中在</a:t>
            </a:r>
            <a:r>
              <a:rPr lang="en-US" altLang="zh-CN" dirty="0"/>
              <a:t>PC</a:t>
            </a:r>
            <a:r>
              <a:rPr lang="zh-CN" altLang="en-US" dirty="0"/>
              <a:t>音频、声卡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endParaRPr lang="en-US" altLang="zh-CN" dirty="0"/>
          </a:p>
          <a:p>
            <a:pPr lvl="3"/>
            <a:r>
              <a:rPr lang="en-US" altLang="zh-CN" dirty="0"/>
              <a:t>20</a:t>
            </a:r>
            <a:r>
              <a:rPr lang="zh-CN" altLang="en-US" dirty="0"/>
              <a:t>年</a:t>
            </a:r>
            <a:r>
              <a:rPr lang="en-US" altLang="zh-CN" dirty="0"/>
              <a:t>2%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3%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lvl="2"/>
            <a:r>
              <a:rPr lang="zh-CN" altLang="en-US" dirty="0"/>
              <a:t>竞争对手：</a:t>
            </a:r>
            <a:endParaRPr lang="en-US" altLang="zh-CN" dirty="0"/>
          </a:p>
          <a:p>
            <a:pPr lvl="3"/>
            <a:r>
              <a:rPr lang="en-US" altLang="zh-CN" dirty="0"/>
              <a:t>Cirrus Logic(10%)</a:t>
            </a:r>
            <a:r>
              <a:rPr lang="zh-CN" altLang="en-US" dirty="0"/>
              <a:t>、</a:t>
            </a:r>
            <a:r>
              <a:rPr lang="en-US" altLang="zh-CN" dirty="0"/>
              <a:t>Tempo-Semi (10%) </a:t>
            </a:r>
            <a:r>
              <a:rPr lang="zh-CN" altLang="en-US" dirty="0"/>
              <a:t>、</a:t>
            </a:r>
            <a:r>
              <a:rPr lang="en-US" altLang="zh-CN" dirty="0"/>
              <a:t>NXP (5%) </a:t>
            </a:r>
            <a:r>
              <a:rPr lang="zh-CN" altLang="en-US" dirty="0"/>
              <a:t>、</a:t>
            </a:r>
            <a:r>
              <a:rPr lang="en-US" altLang="zh-CN" dirty="0"/>
              <a:t>ADI (5%)</a:t>
            </a:r>
          </a:p>
          <a:p>
            <a:pPr lvl="1"/>
            <a:r>
              <a:rPr lang="zh-CN" altLang="en-US" dirty="0"/>
              <a:t>产品应用：</a:t>
            </a:r>
            <a:endParaRPr lang="en-US" altLang="zh-CN" dirty="0"/>
          </a:p>
          <a:p>
            <a:pPr lvl="2"/>
            <a:r>
              <a:rPr lang="zh-CN" altLang="en-US" dirty="0"/>
              <a:t>内置</a:t>
            </a:r>
            <a:r>
              <a:rPr lang="en-US" altLang="zh-CN" dirty="0"/>
              <a:t>PC</a:t>
            </a:r>
            <a:r>
              <a:rPr lang="zh-CN" altLang="en-US" dirty="0"/>
              <a:t>声卡、笔记本电脑声卡</a:t>
            </a:r>
            <a:endParaRPr lang="en-US" altLang="zh-CN" dirty="0"/>
          </a:p>
          <a:p>
            <a:pPr lvl="2"/>
            <a:r>
              <a:rPr lang="zh-CN" altLang="en-US" dirty="0"/>
              <a:t>外置</a:t>
            </a:r>
            <a:r>
              <a:rPr lang="en-US" altLang="zh-CN" dirty="0"/>
              <a:t>USB</a:t>
            </a:r>
            <a:r>
              <a:rPr lang="zh-CN" altLang="en-US" dirty="0"/>
              <a:t>声卡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336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98A0-7370-0D33-7C78-970F412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音频编解码器</a:t>
            </a:r>
            <a:r>
              <a:rPr lang="en-US" altLang="zh-CN" b="1" dirty="0"/>
              <a:t>——</a:t>
            </a:r>
            <a:r>
              <a:rPr lang="en-US" altLang="zh-CN" dirty="0"/>
              <a:t>PC</a:t>
            </a:r>
            <a:r>
              <a:rPr lang="zh-CN" altLang="en-US" dirty="0"/>
              <a:t>内置声卡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5F199-452D-834B-8B38-6F9D37E2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785" y="3606799"/>
            <a:ext cx="5257800" cy="267567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HD Audio</a:t>
            </a:r>
            <a:r>
              <a:rPr lang="zh-CN" altLang="en-US" dirty="0">
                <a:solidFill>
                  <a:schemeClr val="bg1"/>
                </a:solidFill>
              </a:rPr>
              <a:t>音频技术规范 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HD Audio</a:t>
            </a: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High Definition Audio Codecs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符合</a:t>
            </a:r>
            <a:r>
              <a:rPr lang="en-US" altLang="zh-CN" dirty="0">
                <a:solidFill>
                  <a:schemeClr val="bg1"/>
                </a:solidFill>
              </a:rPr>
              <a:t>HD Audio</a:t>
            </a:r>
            <a:r>
              <a:rPr lang="zh-CN" altLang="en-US" dirty="0">
                <a:solidFill>
                  <a:schemeClr val="bg1"/>
                </a:solidFill>
              </a:rPr>
              <a:t>规范的芯片：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Realtek</a:t>
            </a:r>
            <a:r>
              <a:rPr lang="zh-CN" altLang="en-US" dirty="0">
                <a:solidFill>
                  <a:schemeClr val="bg1"/>
                </a:solidFill>
              </a:rPr>
              <a:t>瑞昱：</a:t>
            </a:r>
            <a:r>
              <a:rPr lang="en-US" altLang="zh-CN" dirty="0">
                <a:solidFill>
                  <a:schemeClr val="bg1"/>
                </a:solidFill>
              </a:rPr>
              <a:t>ALC880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ALC882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ALC883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ALC885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ALC888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ALC260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ALC262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ALC268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ALC861</a:t>
            </a:r>
            <a:r>
              <a:rPr lang="zh-CN" altLang="en-US" dirty="0">
                <a:solidFill>
                  <a:schemeClr val="bg1"/>
                </a:solidFill>
              </a:rPr>
              <a:t>等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其他厂商：</a:t>
            </a:r>
            <a:r>
              <a:rPr lang="en-US" altLang="zh-CN" dirty="0" err="1">
                <a:solidFill>
                  <a:schemeClr val="bg1"/>
                </a:solidFill>
              </a:rPr>
              <a:t>Cmedia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ADI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Sigmatel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VIA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主要应用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笔记本电脑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b="0" i="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PCI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声卡？？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出货占比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9019F7-38B4-BAEB-8DCE-1325BE638516}"/>
              </a:ext>
            </a:extLst>
          </p:cNvPr>
          <p:cNvSpPr txBox="1">
            <a:spLocks/>
          </p:cNvSpPr>
          <p:nvPr/>
        </p:nvSpPr>
        <p:spPr>
          <a:xfrm>
            <a:off x="6825761" y="3606799"/>
            <a:ext cx="5257799" cy="2675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AC'97</a:t>
            </a:r>
            <a:r>
              <a:rPr lang="zh-CN" altLang="en-US" dirty="0">
                <a:solidFill>
                  <a:schemeClr val="bg1"/>
                </a:solidFill>
              </a:rPr>
              <a:t>音频技术规范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F0941A-A06D-0F29-BD03-2D651E5565C5}"/>
              </a:ext>
            </a:extLst>
          </p:cNvPr>
          <p:cNvSpPr txBox="1">
            <a:spLocks/>
          </p:cNvSpPr>
          <p:nvPr/>
        </p:nvSpPr>
        <p:spPr>
          <a:xfrm>
            <a:off x="838201" y="1871784"/>
            <a:ext cx="10572261" cy="1989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PC</a:t>
            </a:r>
            <a:r>
              <a:rPr lang="zh-CN" altLang="en-US" sz="2400" dirty="0"/>
              <a:t>内置声卡，基本需要符合以下两个标准才能满足</a:t>
            </a:r>
            <a:endParaRPr lang="en-US" altLang="zh-CN" sz="2400" dirty="0"/>
          </a:p>
          <a:p>
            <a:pPr lvl="1"/>
            <a:r>
              <a:rPr lang="en-US" altLang="zh-CN" sz="1800" dirty="0"/>
              <a:t>AC'97</a:t>
            </a:r>
            <a:r>
              <a:rPr lang="zh-CN" altLang="en-US" sz="1800" dirty="0"/>
              <a:t>音频技术规范</a:t>
            </a:r>
            <a:endParaRPr lang="en-US" altLang="zh-CN" sz="1800" dirty="0"/>
          </a:p>
          <a:p>
            <a:pPr lvl="1"/>
            <a:r>
              <a:rPr lang="en-US" altLang="zh-CN" sz="1800" dirty="0"/>
              <a:t>HD Audio</a:t>
            </a:r>
            <a:r>
              <a:rPr lang="zh-CN" altLang="en-US" sz="1800" dirty="0"/>
              <a:t>音频技术规范 </a:t>
            </a:r>
            <a:endParaRPr lang="en-US" altLang="zh-CN" sz="1800" dirty="0"/>
          </a:p>
          <a:p>
            <a:r>
              <a:rPr lang="en-US" altLang="zh-CN" sz="2400" dirty="0"/>
              <a:t>PC </a:t>
            </a:r>
            <a:r>
              <a:rPr lang="zh-CN" altLang="en-US" sz="2400" dirty="0"/>
              <a:t>内置声卡基本都是瑞昱方案</a:t>
            </a:r>
            <a:endParaRPr lang="en-US" altLang="zh-CN" sz="2400" dirty="0"/>
          </a:p>
          <a:p>
            <a:pPr lvl="1"/>
            <a:r>
              <a:rPr lang="en-US" altLang="zh-CN" sz="1800" dirty="0"/>
              <a:t>2021</a:t>
            </a:r>
            <a:r>
              <a:rPr lang="zh-CN" altLang="en-US" sz="1800" dirty="0"/>
              <a:t>年因为瑞昱缺货，骅讯、昆腾微等均切入了声卡市场；</a:t>
            </a:r>
            <a:endParaRPr lang="en-US" altLang="zh-CN" sz="1800" dirty="0"/>
          </a:p>
          <a:p>
            <a:pPr lvl="1"/>
            <a:r>
              <a:rPr lang="zh-CN" altLang="en-US" sz="1800" dirty="0"/>
              <a:t>随着缺货问题解决，市场已回归瑞昱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61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B050-E3FE-3FE9-92D1-1612E32F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音频编解码器</a:t>
            </a:r>
            <a:r>
              <a:rPr lang="en-US" altLang="zh-CN" b="1" dirty="0"/>
              <a:t>——</a:t>
            </a:r>
            <a:r>
              <a:rPr lang="zh-CN" altLang="en-US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外置</a:t>
            </a:r>
            <a:r>
              <a:rPr lang="en-US" altLang="zh-CN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USB</a:t>
            </a:r>
            <a:r>
              <a:rPr lang="zh-CN" altLang="en-US" i="0" dirty="0">
                <a:solidFill>
                  <a:srgbClr val="2A2A2A"/>
                </a:solidFill>
                <a:effectLst/>
                <a:latin typeface="+mn-lt"/>
              </a:rPr>
              <a:t>声卡（耳放）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B0BEAFE-56AB-C036-D7B4-DA07DA2DC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896892"/>
              </p:ext>
            </p:extLst>
          </p:nvPr>
        </p:nvGraphicFramePr>
        <p:xfrm>
          <a:off x="1785816" y="541282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12">
                  <p:link updateAutomatic="1"/>
                </p:oleObj>
              </mc:Choice>
              <mc:Fallback>
                <p:oleObj name="Worksheet" showAsIcon="1" r:id="rId2" imgW="914400" imgH="79236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5816" y="541282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9283C34-BC0C-48F6-693D-191F5DF90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354" y="4717594"/>
            <a:ext cx="7659077" cy="193943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6C053-F826-D025-C511-8427A4C59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623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耳放作为外置</a:t>
            </a:r>
            <a:r>
              <a:rPr lang="en-US" altLang="zh-CN" dirty="0"/>
              <a:t>USB</a:t>
            </a:r>
            <a:r>
              <a:rPr lang="zh-CN" altLang="en-US" dirty="0"/>
              <a:t>声卡的应用系列，根据不同的受众，功能定位不一样，解决方案厂商也很多</a:t>
            </a:r>
            <a:endParaRPr lang="en-US" altLang="zh-CN" dirty="0"/>
          </a:p>
          <a:p>
            <a:r>
              <a:rPr lang="zh-CN" altLang="en-US" dirty="0"/>
              <a:t>根据功能参数和受众，可以分为以下</a:t>
            </a:r>
            <a:r>
              <a:rPr lang="en-US" altLang="zh-CN" dirty="0"/>
              <a:t>3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1"/>
            <a:r>
              <a:rPr lang="zh-CN" altLang="en-US" dirty="0"/>
              <a:t>基础音频转换器：</a:t>
            </a:r>
            <a:endParaRPr lang="en-US" altLang="zh-CN" dirty="0"/>
          </a:p>
          <a:p>
            <a:pPr lvl="2"/>
            <a:r>
              <a:rPr lang="zh-CN" altLang="en-US" dirty="0"/>
              <a:t>接口要求：</a:t>
            </a:r>
            <a:r>
              <a:rPr lang="en-US" altLang="zh-CN" dirty="0"/>
              <a:t>USB</a:t>
            </a:r>
            <a:r>
              <a:rPr lang="zh-CN" altLang="en-US" dirty="0"/>
              <a:t>转</a:t>
            </a:r>
            <a:r>
              <a:rPr lang="en-US" altLang="zh-CN" dirty="0"/>
              <a:t>3.5mm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2"/>
            <a:r>
              <a:rPr lang="zh-CN" altLang="en-US" dirty="0"/>
              <a:t>采样率</a:t>
            </a:r>
            <a:r>
              <a:rPr lang="en-US" altLang="zh-CN" dirty="0"/>
              <a:t>/</a:t>
            </a:r>
            <a:r>
              <a:rPr lang="zh-CN" altLang="en-US" dirty="0"/>
              <a:t>编解码要求：一般作为数模转换头，无硬性指标要求</a:t>
            </a:r>
            <a:endParaRPr lang="en-US" altLang="zh-CN" dirty="0"/>
          </a:p>
          <a:p>
            <a:pPr lvl="1"/>
            <a:r>
              <a:rPr lang="zh-CN" altLang="en-US" dirty="0"/>
              <a:t>中阶</a:t>
            </a:r>
            <a:r>
              <a:rPr lang="en-US" altLang="zh-CN" dirty="0"/>
              <a:t>USB</a:t>
            </a:r>
            <a:r>
              <a:rPr lang="zh-CN" altLang="en-US" dirty="0"/>
              <a:t>耳放：</a:t>
            </a:r>
            <a:endParaRPr lang="en-US" altLang="zh-CN" dirty="0"/>
          </a:p>
          <a:p>
            <a:pPr lvl="2"/>
            <a:r>
              <a:rPr lang="zh-CN" altLang="en-US" dirty="0"/>
              <a:t>接口要求：</a:t>
            </a:r>
            <a:r>
              <a:rPr lang="en-US" altLang="zh-CN" dirty="0"/>
              <a:t>USB</a:t>
            </a:r>
            <a:r>
              <a:rPr lang="zh-CN" altLang="en-US" dirty="0"/>
              <a:t>转</a:t>
            </a:r>
            <a:r>
              <a:rPr lang="en-US" altLang="zh-CN" dirty="0"/>
              <a:t>3.5mm</a:t>
            </a:r>
            <a:r>
              <a:rPr lang="zh-CN" altLang="en-US" dirty="0"/>
              <a:t>，或外加</a:t>
            </a:r>
            <a:r>
              <a:rPr lang="en-US" altLang="zh-CN" dirty="0"/>
              <a:t>4.4</a:t>
            </a:r>
            <a:r>
              <a:rPr lang="zh-CN" altLang="en-US" dirty="0"/>
              <a:t>平衡接口</a:t>
            </a:r>
            <a:endParaRPr lang="en-US" altLang="zh-CN" dirty="0"/>
          </a:p>
          <a:p>
            <a:pPr lvl="2"/>
            <a:r>
              <a:rPr lang="zh-CN" altLang="en-US" dirty="0"/>
              <a:t>采样率要求：达到</a:t>
            </a:r>
            <a:r>
              <a:rPr lang="en-US" altLang="zh-CN" dirty="0"/>
              <a:t>32Bit/384K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编解码要求：支持</a:t>
            </a:r>
            <a:r>
              <a:rPr lang="en-US" altLang="zh-CN" dirty="0"/>
              <a:t>DoP128</a:t>
            </a:r>
            <a:r>
              <a:rPr lang="zh-CN" altLang="en-US" dirty="0"/>
              <a:t>，</a:t>
            </a:r>
            <a:r>
              <a:rPr lang="en-US" altLang="zh-CN" dirty="0"/>
              <a:t>DSD64/DSD128</a:t>
            </a:r>
          </a:p>
          <a:p>
            <a:pPr lvl="1"/>
            <a:r>
              <a:rPr lang="en-US" altLang="zh-CN" dirty="0"/>
              <a:t>Hi-Res USB</a:t>
            </a:r>
            <a:r>
              <a:rPr lang="zh-CN" altLang="en-US" dirty="0"/>
              <a:t>耳放：</a:t>
            </a:r>
            <a:endParaRPr lang="en-US" altLang="zh-CN" dirty="0"/>
          </a:p>
          <a:p>
            <a:pPr lvl="2"/>
            <a:r>
              <a:rPr lang="zh-CN" altLang="en-US" dirty="0"/>
              <a:t>接口要求：</a:t>
            </a:r>
            <a:r>
              <a:rPr lang="en-US" altLang="zh-CN" dirty="0"/>
              <a:t>USB</a:t>
            </a:r>
            <a:r>
              <a:rPr lang="zh-CN" altLang="en-US" dirty="0"/>
              <a:t>转</a:t>
            </a:r>
            <a:r>
              <a:rPr lang="en-US" altLang="zh-CN" dirty="0"/>
              <a:t>3.5mm</a:t>
            </a:r>
            <a:r>
              <a:rPr lang="zh-CN" altLang="en-US" dirty="0"/>
              <a:t>，或外加</a:t>
            </a:r>
            <a:r>
              <a:rPr lang="en-US" altLang="zh-CN" dirty="0"/>
              <a:t>4.4</a:t>
            </a:r>
            <a:r>
              <a:rPr lang="zh-CN" altLang="en-US" dirty="0"/>
              <a:t>平衡接口</a:t>
            </a:r>
            <a:endParaRPr lang="en-US" altLang="zh-CN" dirty="0"/>
          </a:p>
          <a:p>
            <a:pPr lvl="2"/>
            <a:r>
              <a:rPr lang="zh-CN" altLang="en-US" dirty="0"/>
              <a:t>采样率要求：达到</a:t>
            </a:r>
            <a:r>
              <a:rPr lang="en-US" altLang="zh-CN" dirty="0"/>
              <a:t>32Bit/768K</a:t>
            </a:r>
            <a:r>
              <a:rPr lang="zh-CN" altLang="en-US" dirty="0"/>
              <a:t>甚至更高；</a:t>
            </a:r>
            <a:endParaRPr lang="en-US" altLang="zh-CN" dirty="0"/>
          </a:p>
          <a:p>
            <a:pPr lvl="2"/>
            <a:r>
              <a:rPr lang="zh-CN" altLang="en-US" dirty="0"/>
              <a:t>编解码要求：支持</a:t>
            </a:r>
            <a:r>
              <a:rPr lang="en-US" altLang="zh-CN" dirty="0"/>
              <a:t>DoP128/256</a:t>
            </a:r>
            <a:r>
              <a:rPr lang="zh-CN" altLang="en-US" dirty="0"/>
              <a:t>，</a:t>
            </a:r>
            <a:r>
              <a:rPr lang="en-US" altLang="zh-CN" dirty="0"/>
              <a:t>DSD64/DSD128/DSD256/DSD512</a:t>
            </a:r>
          </a:p>
          <a:p>
            <a:r>
              <a:rPr lang="en-US" altLang="zh-CN" dirty="0"/>
              <a:t>USB</a:t>
            </a:r>
            <a:r>
              <a:rPr lang="zh-CN" altLang="en-US" dirty="0"/>
              <a:t>耳放竞品分析见以下</a:t>
            </a:r>
            <a:endParaRPr lang="en-US" altLang="zh-CN" dirty="0"/>
          </a:p>
          <a:p>
            <a:pPr lvl="1"/>
            <a:r>
              <a:rPr lang="en-US" altLang="zh-CN" dirty="0"/>
              <a:t>USB</a:t>
            </a:r>
            <a:r>
              <a:rPr lang="zh-CN" altLang="en-US" dirty="0"/>
              <a:t>耳放竞品分析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2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05228-6BDF-EBF3-C044-DF336B52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音频编解码器</a:t>
            </a:r>
            <a:r>
              <a:rPr lang="en-US" altLang="zh-CN" b="1" dirty="0"/>
              <a:t>—— </a:t>
            </a:r>
            <a:r>
              <a:rPr lang="en-US" altLang="zh-CN" dirty="0">
                <a:solidFill>
                  <a:srgbClr val="FF0000"/>
                </a:solidFill>
              </a:rPr>
              <a:t>USB Audio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13DDD-0CAE-B767-9DA1-ACDAED53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60" y="1433664"/>
            <a:ext cx="8815755" cy="51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4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B373-4DA1-3F20-B3B7-5C2989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蓝牙音频</a:t>
            </a:r>
            <a:r>
              <a:rPr lang="en-US" altLang="zh-CN" b="1" dirty="0"/>
              <a:t> </a:t>
            </a:r>
            <a:r>
              <a:rPr lang="zh-CN" altLang="en-US" b="1" dirty="0"/>
              <a:t>产品线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2DF2FA-73B7-8E1C-7E8E-74FF4C3C2D06}"/>
              </a:ext>
            </a:extLst>
          </p:cNvPr>
          <p:cNvGrpSpPr/>
          <p:nvPr/>
        </p:nvGrpSpPr>
        <p:grpSpPr>
          <a:xfrm>
            <a:off x="7870827" y="1125034"/>
            <a:ext cx="4015154" cy="5318240"/>
            <a:chOff x="8042764" y="1433622"/>
            <a:chExt cx="4015154" cy="5318240"/>
          </a:xfrm>
        </p:grpSpPr>
        <p:pic>
          <p:nvPicPr>
            <p:cNvPr id="10" name="内容占位符 4">
              <a:extLst>
                <a:ext uri="{FF2B5EF4-FFF2-40B4-BE49-F238E27FC236}">
                  <a16:creationId xmlns:a16="http://schemas.microsoft.com/office/drawing/2014/main" id="{09954FFD-9B88-75DC-2FDD-0FB2E569D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2764" y="4600933"/>
              <a:ext cx="4015154" cy="21509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67B22C9-2271-A175-18A0-73AEC5BDF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3715" y="1874718"/>
              <a:ext cx="3083723" cy="2153539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B9244AB-FA6E-94D6-F073-8509F25EB235}"/>
                </a:ext>
              </a:extLst>
            </p:cNvPr>
            <p:cNvSpPr txBox="1"/>
            <p:nvPr/>
          </p:nvSpPr>
          <p:spPr>
            <a:xfrm>
              <a:off x="8645733" y="1433622"/>
              <a:ext cx="2712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TWS</a:t>
              </a:r>
              <a:r>
                <a:rPr lang="zh-CN" altLang="en-US" dirty="0"/>
                <a:t>耳机的蓝牙厂商占比</a:t>
              </a:r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F5EFE97-4088-01C1-CBD4-28965A26E0F2}"/>
                </a:ext>
              </a:extLst>
            </p:cNvPr>
            <p:cNvSpPr txBox="1"/>
            <p:nvPr/>
          </p:nvSpPr>
          <p:spPr>
            <a:xfrm>
              <a:off x="8339014" y="4129929"/>
              <a:ext cx="3422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TWS</a:t>
              </a:r>
              <a:r>
                <a:rPr lang="zh-CN" altLang="en-US" dirty="0"/>
                <a:t>耳机的品牌和蓝牙方案选型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CF524F3-D435-F527-E81C-D1EFC2461220}"/>
              </a:ext>
            </a:extLst>
          </p:cNvPr>
          <p:cNvSpPr txBox="1"/>
          <p:nvPr/>
        </p:nvSpPr>
        <p:spPr>
          <a:xfrm>
            <a:off x="572358" y="5708097"/>
            <a:ext cx="3637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备注：</a:t>
            </a:r>
            <a:endParaRPr lang="en-US" altLang="zh-CN" sz="1400" b="1" dirty="0"/>
          </a:p>
          <a:p>
            <a:r>
              <a:rPr lang="en-US" altLang="zh-CN" sz="1400" dirty="0"/>
              <a:t>    RTL8773</a:t>
            </a:r>
            <a:r>
              <a:rPr lang="zh-CN" altLang="en-US" sz="1400" dirty="0"/>
              <a:t>的</a:t>
            </a:r>
            <a:r>
              <a:rPr lang="en-US" altLang="zh-CN" sz="1400" dirty="0"/>
              <a:t>B</a:t>
            </a:r>
            <a:r>
              <a:rPr lang="zh-CN" altLang="en-US" sz="1400" dirty="0"/>
              <a:t>系列和</a:t>
            </a:r>
            <a:r>
              <a:rPr lang="en-US" altLang="zh-CN" sz="1400" dirty="0"/>
              <a:t>C</a:t>
            </a:r>
            <a:r>
              <a:rPr lang="zh-CN" altLang="en-US" sz="1400" dirty="0"/>
              <a:t>系列是已经量产过；</a:t>
            </a:r>
            <a:endParaRPr lang="en-US" altLang="zh-CN" sz="1400" dirty="0"/>
          </a:p>
          <a:p>
            <a:r>
              <a:rPr lang="en-US" altLang="zh-CN" sz="1400" dirty="0"/>
              <a:t>    RTL8773</a:t>
            </a:r>
            <a:r>
              <a:rPr lang="zh-CN" altLang="en-US" sz="1400" dirty="0"/>
              <a:t>的</a:t>
            </a:r>
            <a:r>
              <a:rPr lang="en-US" altLang="zh-CN" sz="1400" dirty="0"/>
              <a:t>D</a:t>
            </a:r>
            <a:r>
              <a:rPr lang="zh-CN" altLang="en-US" sz="1400" dirty="0"/>
              <a:t>系列漫步者在使用，</a:t>
            </a:r>
            <a:endParaRPr lang="en-US" altLang="zh-CN" sz="1400" dirty="0"/>
          </a:p>
          <a:p>
            <a:r>
              <a:rPr lang="en-US" altLang="zh-CN" sz="1400" dirty="0"/>
              <a:t>    RTL8773</a:t>
            </a:r>
            <a:r>
              <a:rPr lang="zh-CN" altLang="en-US" sz="1400" dirty="0"/>
              <a:t>的</a:t>
            </a:r>
            <a:r>
              <a:rPr lang="en-US" altLang="zh-CN" sz="1400" dirty="0"/>
              <a:t>E</a:t>
            </a:r>
            <a:r>
              <a:rPr lang="zh-CN" altLang="en-US" sz="1400" dirty="0"/>
              <a:t>系列量产情况暂时未知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181C33-3129-4258-E699-EDDC0AEC0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76" y="1690056"/>
            <a:ext cx="7090316" cy="39508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65590F9-57A8-0D05-20DA-330AA0871C98}"/>
              </a:ext>
            </a:extLst>
          </p:cNvPr>
          <p:cNvSpPr txBox="1"/>
          <p:nvPr/>
        </p:nvSpPr>
        <p:spPr>
          <a:xfrm>
            <a:off x="4105516" y="5775947"/>
            <a:ext cx="3940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算法支持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zh-CN" altLang="en-US" sz="1400" dirty="0"/>
              <a:t>    神经网络双麦降噪，用于上行</a:t>
            </a:r>
            <a:r>
              <a:rPr lang="en-US" altLang="zh-CN" sz="1400" dirty="0"/>
              <a:t>ENC</a:t>
            </a:r>
            <a:r>
              <a:rPr lang="zh-CN" altLang="en-US" sz="1400" dirty="0"/>
              <a:t>降噪耳机</a:t>
            </a:r>
            <a:endParaRPr lang="en-US" altLang="zh-CN" sz="1400" dirty="0"/>
          </a:p>
          <a:p>
            <a:r>
              <a:rPr lang="en-US" altLang="zh-CN" sz="1400" dirty="0"/>
              <a:t>    3D</a:t>
            </a:r>
            <a:r>
              <a:rPr lang="zh-CN" altLang="en-US" sz="1400" dirty="0"/>
              <a:t>音效处理用于游戏耳机</a:t>
            </a:r>
          </a:p>
        </p:txBody>
      </p:sp>
    </p:spTree>
    <p:extLst>
      <p:ext uri="{BB962C8B-B14F-4D97-AF65-F5344CB8AC3E}">
        <p14:creationId xmlns:p14="http://schemas.microsoft.com/office/powerpoint/2010/main" val="405780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2188</Words>
  <Application>Microsoft Office PowerPoint</Application>
  <PresentationFormat>宽屏</PresentationFormat>
  <Paragraphs>244</Paragraphs>
  <Slides>13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-apple-system</vt:lpstr>
      <vt:lpstr>PingFang SC</vt:lpstr>
      <vt:lpstr>ui-sans-serif</vt:lpstr>
      <vt:lpstr>等线</vt:lpstr>
      <vt:lpstr>等线 Light</vt:lpstr>
      <vt:lpstr>Arial</vt:lpstr>
      <vt:lpstr>Ubuntu</vt:lpstr>
      <vt:lpstr>Office 主题​​</vt:lpstr>
      <vt:lpstr>L:\10 MRD\2023\02产品\SNC8x\01)竞品分析\01)竞品产品分析\HiFi耳放(USB Dongle)\耳放竞品比较.xlsx</vt:lpstr>
      <vt:lpstr>L:\10 MRD\2023\02产品\SNC8x\04)市场报告\[CN]2022_Newzoo_全球电竞与游戏直播市场报告.pdf</vt:lpstr>
      <vt:lpstr>Adobe Acrobat Document</vt:lpstr>
      <vt:lpstr>Realtek 产品线分析</vt:lpstr>
      <vt:lpstr>瑞昱官网产品线汇总</vt:lpstr>
      <vt:lpstr>不同产品线的收入份额</vt:lpstr>
      <vt:lpstr>产品线相关度调研小结</vt:lpstr>
      <vt:lpstr>瑞昱音频产品线—音频编解码器</vt:lpstr>
      <vt:lpstr>音频编解码器——PC内置声卡</vt:lpstr>
      <vt:lpstr>音频编解码器——外置USB声卡（耳放）</vt:lpstr>
      <vt:lpstr>音频编解码器—— USB Audio</vt:lpstr>
      <vt:lpstr>蓝牙音频 产品线</vt:lpstr>
      <vt:lpstr>瑞昱音频相关产品线情况 — 蓝牙</vt:lpstr>
      <vt:lpstr>蓝牙游戏耳机、声卡</vt:lpstr>
      <vt:lpstr>Realtek 无线产品线表现</vt:lpstr>
      <vt:lpstr> IoT产品线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Rong Bai</cp:lastModifiedBy>
  <cp:revision>414</cp:revision>
  <dcterms:created xsi:type="dcterms:W3CDTF">2023-05-16T01:26:54Z</dcterms:created>
  <dcterms:modified xsi:type="dcterms:W3CDTF">2023-05-26T12:46:25Z</dcterms:modified>
</cp:coreProperties>
</file>