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5" r:id="rId5"/>
    <p:sldId id="263" r:id="rId6"/>
    <p:sldId id="257" r:id="rId7"/>
    <p:sldId id="261" r:id="rId8"/>
    <p:sldId id="258" r:id="rId9"/>
    <p:sldId id="268" r:id="rId10"/>
    <p:sldId id="25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293A5-973A-4A22-9622-751ABCE42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C7828B-E7D6-4747-A256-25423D75A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6BAE27-C187-453D-94F0-3D01ADDD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BEDA-0557-4D5F-981B-4B0968030DDD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35D85-637D-42F4-B8A5-62D649BD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F7EF5-1248-4E3A-8A56-DF26D14C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9384-325D-4037-AEF7-98513FB6F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3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4AEC7-DA40-4231-960A-4A7B6F83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AC345C-9D6F-4DD3-88F7-4B9C5407B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54ECE-1F41-4D6E-BC4E-4B45AD3C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BEDA-0557-4D5F-981B-4B0968030DDD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23689-A1B0-4F4A-8FCC-03628C58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9C090-3190-4DEB-A99D-B67702BB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9384-325D-4037-AEF7-98513FB6F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78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4449E5-332C-4099-980D-7FF67C477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428035-A439-4351-9E27-694198AA9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0B45A3-30EC-4628-AC14-654CA2CD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BEDA-0557-4D5F-981B-4B0968030DDD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39D99-5698-42A4-9A74-E6A16277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3D5FE-29CA-401D-849F-5C44B23E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9384-325D-4037-AEF7-98513FB6F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26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70AB8-1481-478A-88C4-0C0D855C8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C2F075-D24B-4874-83F7-D6F31E601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165897-5600-4EAF-90C0-DD2BDFABB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BEDA-0557-4D5F-981B-4B0968030DDD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BE286-F6C4-4188-9614-64EEC852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3FFBEA-F3B1-4DFF-82FE-EEDF8503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9384-325D-4037-AEF7-98513FB6F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03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B04D7-DE9D-415D-A6B0-3D9122F47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80AE1C-F5ED-4BF9-81CC-079E9B230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9CB040-935D-48C8-8B24-34803E5A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BEDA-0557-4D5F-981B-4B0968030DDD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D9FA3-FAB7-4913-991F-9C94FDCF1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05ACD-3EB8-4037-BFC3-1EC37D01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9384-325D-4037-AEF7-98513FB6F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78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5D91D-91AF-4513-A474-64D1B09E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44BC2C-8134-4181-AA79-F869316F1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E860AC-2B0E-453D-935C-7986EF985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83A09-0445-4069-83E5-2DDF581D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BEDA-0557-4D5F-981B-4B0968030DDD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AC2001-6F74-4B8A-8153-25F252CF8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98DCE7-285E-41AD-8B6B-0CA5456B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9384-325D-4037-AEF7-98513FB6F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39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66EF8-6D69-4F73-BAA0-0BD5E5DC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0A71B4-C378-481B-9AF3-F685E553F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F98A52-8958-4BFE-87CF-438340C00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E05FA7-1A7A-45E7-B46E-5BEB25F9F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8D9792-9B73-4200-B130-07F3A88D0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E79092-02FE-4C1E-8C53-B729BE10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BEDA-0557-4D5F-981B-4B0968030DDD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D1B16D-7EF1-4875-99EA-93FED657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7E8F97-918D-46D0-80F1-00C03943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9384-325D-4037-AEF7-98513FB6F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19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8D357-CA5D-4B54-AECD-8EA6535D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6B6D85-7CB9-4808-BB1F-4036D61E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BEDA-0557-4D5F-981B-4B0968030DDD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DD04D2-9E3C-47C1-9B56-CB531A6C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8638DB-F541-4CF9-9614-36C28928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9384-325D-4037-AEF7-98513FB6F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20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89B308-D6E8-463F-BA57-7DB2E95A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BEDA-0557-4D5F-981B-4B0968030DDD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969F44-E7E0-4692-BDED-09D3E92DF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E3411-FDC2-4A59-9F21-A9A93B81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9384-325D-4037-AEF7-98513FB6F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84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F0C9C-0BD6-4224-A790-02A96BAE0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BEDD7-2DEC-48CA-8384-CDE55F964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FDB1C2-2334-425A-8A1F-8A3C12275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2C62D1-784D-4187-B3CB-570DEF63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BEDA-0557-4D5F-981B-4B0968030DDD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D7496D-18B9-424B-9B91-F6F4F4EF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81F875-B890-4F33-AA5E-0AD3C430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9384-325D-4037-AEF7-98513FB6F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02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BC1A0-2E02-451E-BA1D-D51AE085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A0AD78-EDD3-4423-836D-11133A5AF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CEC61E-23D3-403C-A2B9-AF81B86FC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03CBC0-F7EE-4F6D-A712-B802D72A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BEDA-0557-4D5F-981B-4B0968030DDD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F3473A-C3D5-4720-B16B-C614A9D5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A24CB2-17A4-4F0E-8374-CE89A946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9384-325D-4037-AEF7-98513FB6F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56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CA58E1-6FB2-41D8-B5C4-569A2DD6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F8EFF5-0AA7-4322-890F-F4F442DAF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FC0F1-6345-4035-BFFA-33F04AE93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7BEDA-0557-4D5F-981B-4B0968030DDD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CD8DEC-066B-43C7-BD12-A432853B1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074DF-9949-479C-97B1-FB9EA0AA3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19384-325D-4037-AEF7-98513FB6F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54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9DBD0-86E1-4324-8BB5-9E5EFE56C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SNC86xx </a:t>
            </a:r>
            <a:r>
              <a:rPr lang="zh-CN" altLang="en-US" dirty="0"/>
              <a:t>非稳态超强抗噪</a:t>
            </a:r>
            <a:r>
              <a:rPr lang="en-US" altLang="zh-CN" dirty="0"/>
              <a:t>ENC</a:t>
            </a:r>
            <a:r>
              <a:rPr lang="zh-CN" altLang="en-US" dirty="0"/>
              <a:t>通话耳机解决方案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E64F53-7BA8-472F-959A-DA8346181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深圳市九音科技</a:t>
            </a:r>
            <a:endParaRPr lang="en-US" altLang="zh-CN" dirty="0"/>
          </a:p>
          <a:p>
            <a:r>
              <a:rPr lang="en-US" altLang="zh-CN"/>
              <a:t>V1.4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22D862-5BA2-4964-A34E-81AA0E464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1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215B8-4983-47FA-A60E-56E739A1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结构设计建议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3C23E-9056-43C3-881B-0F9A225F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400" y="1485901"/>
            <a:ext cx="5466079" cy="500697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1600" dirty="0"/>
              <a:t>1.</a:t>
            </a:r>
            <a:r>
              <a:rPr lang="en-US" altLang="zh-CN" sz="1600" dirty="0">
                <a:sym typeface="Helvetica Neue Medium"/>
              </a:rPr>
              <a:t>TalkMic</a:t>
            </a:r>
            <a:r>
              <a:rPr lang="zh-CN" altLang="en-US" sz="1600" dirty="0">
                <a:sym typeface="Helvetica Neue Medium"/>
              </a:rPr>
              <a:t>的正反面都需要开孔</a:t>
            </a:r>
            <a:endParaRPr lang="en-US" altLang="zh-CN" sz="1600" dirty="0">
              <a:sym typeface="Helvetica Neue Medium"/>
            </a:endParaRPr>
          </a:p>
          <a:p>
            <a:endParaRPr lang="en-US" altLang="zh-CN" sz="1600" dirty="0">
              <a:sym typeface="Helvetica Neue Medium"/>
            </a:endParaRPr>
          </a:p>
          <a:p>
            <a:endParaRPr lang="en-US" altLang="zh-CN" sz="1600" dirty="0">
              <a:sym typeface="Helvetica Neue Medium"/>
            </a:endParaRPr>
          </a:p>
          <a:p>
            <a:endParaRPr lang="en-US" altLang="zh-CN" sz="1600" dirty="0">
              <a:sym typeface="Helvetica Neue Medium"/>
            </a:endParaRPr>
          </a:p>
          <a:p>
            <a:endParaRPr lang="en-US" altLang="zh-CN" sz="1600" dirty="0">
              <a:sym typeface="Helvetica Neue Medium"/>
            </a:endParaRPr>
          </a:p>
          <a:p>
            <a:r>
              <a:rPr lang="en-US" altLang="zh-CN" sz="1600" dirty="0">
                <a:sym typeface="Helvetica Neue Medium"/>
              </a:rPr>
              <a:t>2. </a:t>
            </a:r>
            <a:r>
              <a:rPr lang="en-US" altLang="zh-CN" sz="1600" dirty="0" err="1">
                <a:sym typeface="Helvetica Neue Medium"/>
              </a:rPr>
              <a:t>TalkMic</a:t>
            </a:r>
            <a:r>
              <a:rPr lang="en-US" altLang="zh-CN" sz="1600" dirty="0">
                <a:sym typeface="Helvetica Neue Medium"/>
              </a:rPr>
              <a:t> </a:t>
            </a:r>
            <a:r>
              <a:rPr lang="zh-CN" altLang="en-US" sz="1600" dirty="0">
                <a:sym typeface="Helvetica Neue Medium"/>
              </a:rPr>
              <a:t>加装防喷棉，可以选择设计在塑胶内部</a:t>
            </a:r>
            <a:r>
              <a:rPr lang="en-US" altLang="zh-CN" sz="1600" dirty="0">
                <a:sym typeface="Helvetica Neue Medium"/>
              </a:rPr>
              <a:t>Mic</a:t>
            </a:r>
            <a:r>
              <a:rPr lang="zh-CN" altLang="en-US" sz="1600" dirty="0">
                <a:sym typeface="Helvetica Neue Medium"/>
              </a:rPr>
              <a:t>的前后面</a:t>
            </a:r>
            <a:endParaRPr lang="en-US" altLang="zh-CN" sz="1600" dirty="0">
              <a:sym typeface="Helvetica Neue Medium"/>
            </a:endParaRPr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3. </a:t>
            </a:r>
            <a:r>
              <a:rPr lang="zh-CN" altLang="en-US" sz="1600" dirty="0"/>
              <a:t>咪杆总长度</a:t>
            </a:r>
            <a:endParaRPr lang="en-US" altLang="zh-CN" sz="1600" dirty="0"/>
          </a:p>
          <a:p>
            <a:pPr lvl="1"/>
            <a:r>
              <a:rPr lang="en-US" altLang="zh-CN" sz="1400" dirty="0"/>
              <a:t>13cm~18cm</a:t>
            </a:r>
            <a:r>
              <a:rPr lang="zh-CN" altLang="en-US" sz="1400" dirty="0"/>
              <a:t>，主麦尽量靠近用户嘴边</a:t>
            </a:r>
            <a:endParaRPr lang="en-US" altLang="zh-CN" sz="1400" dirty="0"/>
          </a:p>
          <a:p>
            <a:r>
              <a:rPr lang="en-US" altLang="zh-CN" sz="16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4.</a:t>
            </a:r>
            <a:r>
              <a:rPr lang="zh-CN" altLang="en-US" sz="16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麦克风设计要有良好的密封性和减震材料</a:t>
            </a:r>
            <a:endParaRPr lang="en-US" altLang="zh-CN" sz="1600" b="0" i="0" u="none" strike="noStrike" baseline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5. </a:t>
            </a:r>
            <a:r>
              <a:rPr lang="en-US" altLang="zh-CN" sz="160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refMic</a:t>
            </a:r>
            <a:r>
              <a:rPr lang="en-US" altLang="zh-CN" sz="1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位置选择</a:t>
            </a:r>
            <a:endParaRPr lang="en-US" altLang="zh-CN" sz="16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不能有遮挡，</a:t>
            </a:r>
            <a:endParaRPr lang="en-US" altLang="zh-CN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 </a:t>
            </a:r>
            <a:r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放在便于拾取外界噪音的地方，</a:t>
            </a:r>
            <a:endParaRPr lang="en-US" altLang="zh-CN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位置离主唛尽量远一点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D232686-1E6D-4438-9846-DCAF667708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/>
          <a:srcRect b="24771"/>
          <a:stretch/>
        </p:blipFill>
        <p:spPr bwMode="auto">
          <a:xfrm>
            <a:off x="838200" y="1793115"/>
            <a:ext cx="4402959" cy="4416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78EC930-782B-4E00-8255-59CA8A21B9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/>
          <a:srcRect b="13513"/>
          <a:stretch/>
        </p:blipFill>
        <p:spPr bwMode="auto">
          <a:xfrm>
            <a:off x="6287057" y="1761912"/>
            <a:ext cx="1452585" cy="127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8AAFB0C6-6FBF-4271-B910-B631AF3ED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8309095" y="1761912"/>
            <a:ext cx="1472017" cy="127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B61A4FC-78D4-4430-9F05-53274B332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7820360" y="3533317"/>
            <a:ext cx="1168879" cy="1116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45B97A3-3147-4455-9D31-B99938086768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089911" y="2400712"/>
            <a:ext cx="3197146" cy="1759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75A7C27-F37A-4C0E-8783-3EA336E1EC7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089911" y="4091782"/>
            <a:ext cx="4730449" cy="68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FE19648-D60A-4F5C-8473-3B4C3E18B6EB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089911" y="2400712"/>
            <a:ext cx="5219184" cy="1759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314FC04F-49C5-4D52-B579-06F8FEAC82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8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8B98E-0D6E-4EA1-A078-43EBA6EE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E6580-4DAC-4AF1-B9BF-A43B1D29D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针对在某些非稳态噪音环境下的正常通话需求，九音科技提供本文所述的超强抗噪</a:t>
            </a:r>
            <a:r>
              <a:rPr lang="en-US" altLang="zh-CN" dirty="0"/>
              <a:t>ENC</a:t>
            </a:r>
            <a:r>
              <a:rPr lang="zh-CN" altLang="en-US" dirty="0"/>
              <a:t>耳机解决方案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所述方案可以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满足大多数室内嘈杂环境下的正常通话</a:t>
            </a:r>
            <a:endParaRPr lang="en-US" altLang="zh-CN" dirty="0"/>
          </a:p>
          <a:p>
            <a:pPr lvl="1"/>
            <a:r>
              <a:rPr lang="zh-CN" altLang="en-US" dirty="0"/>
              <a:t>在抗噪的同时保持良好的通话质量</a:t>
            </a:r>
            <a:endParaRPr lang="en-US" altLang="zh-CN" dirty="0"/>
          </a:p>
          <a:p>
            <a:pPr lvl="1"/>
            <a:r>
              <a:rPr lang="zh-CN" altLang="en-US" dirty="0"/>
              <a:t>满足多角度抗噪需求</a:t>
            </a:r>
            <a:endParaRPr lang="en-US" altLang="zh-CN" dirty="0"/>
          </a:p>
          <a:p>
            <a:pPr lvl="1"/>
            <a:r>
              <a:rPr lang="zh-CN" altLang="en-US" dirty="0"/>
              <a:t>单芯片支持</a:t>
            </a:r>
            <a:r>
              <a:rPr lang="en-US" altLang="zh-CN" dirty="0"/>
              <a:t>USB</a:t>
            </a:r>
            <a:r>
              <a:rPr lang="zh-CN" altLang="en-US" dirty="0"/>
              <a:t>耳机完整解决方案</a:t>
            </a:r>
            <a:endParaRPr lang="en-US" altLang="zh-CN" dirty="0"/>
          </a:p>
          <a:p>
            <a:pPr lvl="1"/>
            <a:r>
              <a:rPr lang="zh-CN" altLang="en-US" dirty="0"/>
              <a:t>搭配蓝牙芯片支持蓝牙耳机解决方案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D26A37-5826-4284-8D1F-A6A416280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2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C1B7B-3C67-4D96-836C-71A2266C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A9A49-2A9F-4FB1-A250-817374D49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5158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 </a:t>
            </a:r>
            <a:r>
              <a:rPr lang="zh-CN" altLang="en-US" sz="2400" dirty="0"/>
              <a:t>功能组成</a:t>
            </a:r>
            <a:endParaRPr lang="en-US" altLang="zh-CN" sz="2400" dirty="0"/>
          </a:p>
          <a:p>
            <a:pPr lvl="1"/>
            <a:r>
              <a:rPr lang="zh-CN" altLang="en-US" sz="2000" dirty="0"/>
              <a:t>双麦拓扑</a:t>
            </a:r>
            <a:r>
              <a:rPr lang="en-US" altLang="zh-CN" sz="2000" dirty="0"/>
              <a:t>+</a:t>
            </a:r>
            <a:r>
              <a:rPr lang="zh-CN" altLang="en-US" sz="2000" dirty="0"/>
              <a:t>单</a:t>
            </a:r>
            <a:r>
              <a:rPr lang="en-US" altLang="zh-CN" sz="2000" dirty="0"/>
              <a:t>Speaker</a:t>
            </a:r>
            <a:r>
              <a:rPr lang="zh-CN" altLang="en-US" sz="2000" dirty="0"/>
              <a:t>头戴式耳机结构</a:t>
            </a:r>
            <a:endParaRPr lang="en-US" altLang="zh-CN" sz="20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 </a:t>
            </a:r>
            <a:r>
              <a:rPr lang="zh-CN" altLang="en-US" sz="2400" dirty="0"/>
              <a:t>使用环境说明</a:t>
            </a:r>
            <a:endParaRPr lang="en-US" altLang="zh-CN" sz="2400" dirty="0"/>
          </a:p>
          <a:p>
            <a:pPr lvl="1"/>
            <a:r>
              <a:rPr lang="zh-CN" altLang="en-US" sz="2000" dirty="0"/>
              <a:t>在嘈杂的室内环境（</a:t>
            </a:r>
            <a:r>
              <a:rPr lang="en-US" altLang="zh-CN" sz="2000" dirty="0"/>
              <a:t>80dB</a:t>
            </a:r>
            <a:r>
              <a:rPr lang="zh-CN" altLang="en-US" sz="2000" dirty="0"/>
              <a:t>典型噪声环境、最高达</a:t>
            </a:r>
            <a:r>
              <a:rPr lang="en-US" altLang="zh-CN" sz="2000" dirty="0"/>
              <a:t>90dB</a:t>
            </a:r>
            <a:r>
              <a:rPr lang="zh-CN" altLang="en-US" sz="2000" dirty="0"/>
              <a:t>噪声）下，可做到远端听到的通话声音清晰连贯</a:t>
            </a:r>
            <a:endParaRPr lang="en-US" altLang="zh-CN" sz="2000" dirty="0"/>
          </a:p>
          <a:p>
            <a:pPr lvl="2"/>
            <a:r>
              <a:rPr lang="zh-CN" altLang="en-US" sz="1800" dirty="0"/>
              <a:t>消除通话环境下播放的非稳态噪声（随机音乐）</a:t>
            </a:r>
            <a:endParaRPr lang="en-US" altLang="zh-CN" sz="1800" dirty="0"/>
          </a:p>
          <a:p>
            <a:pPr lvl="2"/>
            <a:r>
              <a:rPr lang="zh-CN" altLang="en-US" sz="1800" dirty="0"/>
              <a:t>消除通话环境下播放的稳态噪声</a:t>
            </a:r>
            <a:endParaRPr lang="en-US" altLang="zh-CN" sz="1800" dirty="0"/>
          </a:p>
          <a:p>
            <a:pPr lvl="2"/>
            <a:r>
              <a:rPr lang="zh-CN" altLang="en-US" sz="1800" dirty="0"/>
              <a:t>消除通话环境下存在的其他背景噪声</a:t>
            </a:r>
            <a:endParaRPr lang="en-US" altLang="zh-CN" sz="18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/>
              <a:t> </a:t>
            </a:r>
            <a:r>
              <a:rPr lang="zh-CN" altLang="en-US" sz="2400" dirty="0"/>
              <a:t>线控按键功能：</a:t>
            </a:r>
            <a:endParaRPr lang="en-US" altLang="zh-CN" sz="2400" dirty="0"/>
          </a:p>
          <a:p>
            <a:pPr lvl="2"/>
            <a:r>
              <a:rPr lang="zh-CN" altLang="en-US" sz="1800" dirty="0"/>
              <a:t>支持音量加减、静音、降噪功能开关</a:t>
            </a:r>
            <a:endParaRPr lang="en-US" altLang="zh-CN" sz="1800" dirty="0"/>
          </a:p>
          <a:p>
            <a:pPr lvl="1"/>
            <a:endParaRPr lang="zh-CN" altLang="en-US" sz="20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C9C99B0-3BA0-4584-B5C9-5A9552DE2166}"/>
              </a:ext>
            </a:extLst>
          </p:cNvPr>
          <p:cNvGrpSpPr/>
          <p:nvPr/>
        </p:nvGrpSpPr>
        <p:grpSpPr>
          <a:xfrm>
            <a:off x="7316607" y="2006052"/>
            <a:ext cx="3589041" cy="3506057"/>
            <a:chOff x="7885374" y="2526140"/>
            <a:chExt cx="3020086" cy="312889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F071383-C96E-4E45-9F53-72DC67A02114}"/>
                </a:ext>
              </a:extLst>
            </p:cNvPr>
            <p:cNvGrpSpPr/>
            <p:nvPr/>
          </p:nvGrpSpPr>
          <p:grpSpPr>
            <a:xfrm>
              <a:off x="7885374" y="2526140"/>
              <a:ext cx="2957262" cy="3128894"/>
              <a:chOff x="8163314" y="1859638"/>
              <a:chExt cx="3758661" cy="3976803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1F233C1C-2B59-4CBA-B106-EC4954B54A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55"/>
              <a:stretch/>
            </p:blipFill>
            <p:spPr>
              <a:xfrm>
                <a:off x="8163314" y="1859638"/>
                <a:ext cx="3162299" cy="3302918"/>
              </a:xfrm>
              <a:prstGeom prst="rect">
                <a:avLst/>
              </a:prstGeom>
            </p:spPr>
          </p:pic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03F9E8A-725F-48E1-A922-1EFE36675C53}"/>
                  </a:ext>
                </a:extLst>
              </p:cNvPr>
              <p:cNvSpPr txBox="1"/>
              <p:nvPr/>
            </p:nvSpPr>
            <p:spPr>
              <a:xfrm>
                <a:off x="11059419" y="4625932"/>
                <a:ext cx="862556" cy="3911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err="1"/>
                  <a:t>refMic</a:t>
                </a:r>
                <a:endParaRPr lang="zh-CN" altLang="en-US" sz="1400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3C17A24-0889-4E60-AC9C-BB857862997E}"/>
                  </a:ext>
                </a:extLst>
              </p:cNvPr>
              <p:cNvSpPr txBox="1"/>
              <p:nvPr/>
            </p:nvSpPr>
            <p:spPr>
              <a:xfrm>
                <a:off x="8163314" y="5445259"/>
                <a:ext cx="1023948" cy="3911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err="1"/>
                  <a:t>talkMic</a:t>
                </a:r>
                <a:endParaRPr lang="zh-CN" altLang="en-US" sz="1400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F790D1C-DA69-4523-9068-BC83BFCA5F0B}"/>
                  </a:ext>
                </a:extLst>
              </p:cNvPr>
              <p:cNvSpPr/>
              <p:nvPr/>
            </p:nvSpPr>
            <p:spPr>
              <a:xfrm>
                <a:off x="10878694" y="4136208"/>
                <a:ext cx="186519" cy="24247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DBF04E4-14E4-4931-A6A4-7ABECCA9CF48}"/>
                  </a:ext>
                </a:extLst>
              </p:cNvPr>
              <p:cNvSpPr/>
              <p:nvPr/>
            </p:nvSpPr>
            <p:spPr>
              <a:xfrm>
                <a:off x="10931541" y="4257445"/>
                <a:ext cx="80824" cy="7834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AC2B1F05-9795-4D3B-B784-B059510D90D9}"/>
                  </a:ext>
                </a:extLst>
              </p:cNvPr>
              <p:cNvCxnSpPr>
                <a:cxnSpLocks/>
                <a:endCxn id="9" idx="0"/>
              </p:cNvCxnSpPr>
              <p:nvPr/>
            </p:nvCxnSpPr>
            <p:spPr>
              <a:xfrm>
                <a:off x="8521208" y="4879856"/>
                <a:ext cx="154080" cy="5654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6A1EC3CD-38C4-4855-867D-C82F94C17654}"/>
                  </a:ext>
                </a:extLst>
              </p:cNvPr>
              <p:cNvCxnSpPr>
                <a:cxnSpLocks/>
                <a:stCxn id="10" idx="3"/>
                <a:endCxn id="8" idx="0"/>
              </p:cNvCxnSpPr>
              <p:nvPr/>
            </p:nvCxnSpPr>
            <p:spPr>
              <a:xfrm>
                <a:off x="11065213" y="4257446"/>
                <a:ext cx="425484" cy="3684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11BECB1-E4ED-45E4-A4B2-8F182D7A03FE}"/>
                  </a:ext>
                </a:extLst>
              </p:cNvPr>
              <p:cNvSpPr txBox="1"/>
              <p:nvPr/>
            </p:nvSpPr>
            <p:spPr>
              <a:xfrm>
                <a:off x="9953798" y="5173669"/>
                <a:ext cx="1023948" cy="3911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Speaker</a:t>
                </a:r>
                <a:endParaRPr lang="zh-CN" altLang="en-US" sz="1400" dirty="0"/>
              </a:p>
            </p:txBody>
          </p: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BA9B3658-7BE0-432D-B6FF-944CC406EEEF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>
              <a:xfrm flipH="1">
                <a:off x="10465772" y="4291902"/>
                <a:ext cx="186520" cy="8817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09C4EC1-8C2E-465B-B25C-65AF532F7900}"/>
                </a:ext>
              </a:extLst>
            </p:cNvPr>
            <p:cNvSpPr/>
            <p:nvPr/>
          </p:nvSpPr>
          <p:spPr>
            <a:xfrm>
              <a:off x="9201792" y="4256736"/>
              <a:ext cx="1703668" cy="1264578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4BA32634-BCDD-4D41-A1D0-F0917BA76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9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595BB-75C3-4F93-8CA9-764B623A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性能指标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00B46B0-0947-40B5-925B-6CFEC5997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2608116"/>
              </p:ext>
            </p:extLst>
          </p:nvPr>
        </p:nvGraphicFramePr>
        <p:xfrm>
          <a:off x="838199" y="1690687"/>
          <a:ext cx="10425547" cy="4290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90">
                  <a:extLst>
                    <a:ext uri="{9D8B030D-6E8A-4147-A177-3AD203B41FA5}">
                      <a16:colId xmlns:a16="http://schemas.microsoft.com/office/drawing/2014/main" val="2580904045"/>
                    </a:ext>
                  </a:extLst>
                </a:gridCol>
                <a:gridCol w="2758928">
                  <a:extLst>
                    <a:ext uri="{9D8B030D-6E8A-4147-A177-3AD203B41FA5}">
                      <a16:colId xmlns:a16="http://schemas.microsoft.com/office/drawing/2014/main" val="3649377982"/>
                    </a:ext>
                  </a:extLst>
                </a:gridCol>
                <a:gridCol w="1603969">
                  <a:extLst>
                    <a:ext uri="{9D8B030D-6E8A-4147-A177-3AD203B41FA5}">
                      <a16:colId xmlns:a16="http://schemas.microsoft.com/office/drawing/2014/main" val="592082063"/>
                    </a:ext>
                  </a:extLst>
                </a:gridCol>
                <a:gridCol w="2351314">
                  <a:extLst>
                    <a:ext uri="{9D8B030D-6E8A-4147-A177-3AD203B41FA5}">
                      <a16:colId xmlns:a16="http://schemas.microsoft.com/office/drawing/2014/main" val="2339045837"/>
                    </a:ext>
                  </a:extLst>
                </a:gridCol>
                <a:gridCol w="2805546">
                  <a:extLst>
                    <a:ext uri="{9D8B030D-6E8A-4147-A177-3AD203B41FA5}">
                      <a16:colId xmlns:a16="http://schemas.microsoft.com/office/drawing/2014/main" val="2954513807"/>
                    </a:ext>
                  </a:extLst>
                </a:gridCol>
              </a:tblGrid>
              <a:tr h="6606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项目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明细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USB</a:t>
                      </a:r>
                      <a:r>
                        <a:rPr lang="zh-CN" altLang="en-US" sz="2000" dirty="0"/>
                        <a:t>输出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模拟</a:t>
                      </a:r>
                      <a:r>
                        <a:rPr lang="en-US" altLang="zh-CN" sz="2000" dirty="0"/>
                        <a:t>DAC</a:t>
                      </a:r>
                      <a:r>
                        <a:rPr lang="zh-CN" altLang="en-US" sz="2000" dirty="0"/>
                        <a:t>输出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数字</a:t>
                      </a:r>
                      <a:r>
                        <a:rPr lang="en-US" altLang="zh-CN" sz="2000" dirty="0"/>
                        <a:t>IIS</a:t>
                      </a:r>
                      <a:r>
                        <a:rPr lang="zh-CN" altLang="en-US" sz="2000" dirty="0"/>
                        <a:t>输出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985381"/>
                  </a:ext>
                </a:extLst>
              </a:tr>
              <a:tr h="555302"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算法延迟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&lt;=15ms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dirty="0"/>
                        <a:t>15ms+</a:t>
                      </a:r>
                      <a:r>
                        <a:rPr lang="zh-CN" altLang="en-US" dirty="0"/>
                        <a:t>蓝牙传输延迟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7922648"/>
                  </a:ext>
                </a:extLst>
              </a:tr>
              <a:tr h="553435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功耗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空闲模式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290512"/>
                  </a:ext>
                </a:extLst>
              </a:tr>
              <a:tr h="6008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通话模式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33mA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（</a:t>
                      </a:r>
                      <a:r>
                        <a:rPr lang="en-US" altLang="zh-CN"/>
                        <a:t>28+5</a:t>
                      </a:r>
                      <a:r>
                        <a:rPr lang="zh-CN" altLang="en-US"/>
                        <a:t>）</a:t>
                      </a:r>
                      <a:r>
                        <a:rPr lang="en-US" altLang="zh-CN"/>
                        <a:t>mA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28+5</a:t>
                      </a:r>
                      <a:r>
                        <a:rPr lang="zh-CN" altLang="en-US" dirty="0"/>
                        <a:t>）</a:t>
                      </a:r>
                      <a:r>
                        <a:rPr lang="en-US" altLang="zh-CN" dirty="0"/>
                        <a:t>mA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9647695"/>
                  </a:ext>
                </a:extLst>
              </a:tr>
              <a:tr h="7263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音乐播放模式（</a:t>
                      </a:r>
                      <a:r>
                        <a:rPr lang="en-US" altLang="zh-CN" dirty="0"/>
                        <a:t>@1khz0dB</a:t>
                      </a:r>
                      <a:r>
                        <a:rPr lang="zh-CN" altLang="en-US" dirty="0"/>
                        <a:t>，最大音量）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76mA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407176"/>
                  </a:ext>
                </a:extLst>
              </a:tr>
              <a:tr h="617080"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降噪能力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 dirty="0"/>
                        <a:t>可消除</a:t>
                      </a:r>
                      <a:r>
                        <a:rPr lang="en-US" altLang="zh-CN" dirty="0"/>
                        <a:t>90%</a:t>
                      </a:r>
                      <a:r>
                        <a:rPr lang="zh-CN" altLang="en-US" dirty="0"/>
                        <a:t>以上背景噪声，降噪深度</a:t>
                      </a:r>
                      <a:r>
                        <a:rPr lang="en-US" altLang="zh-CN" dirty="0"/>
                        <a:t>50dB</a:t>
                      </a:r>
                      <a:r>
                        <a:rPr lang="zh-CN" altLang="en-US" dirty="0"/>
                        <a:t>，最高达</a:t>
                      </a:r>
                      <a:r>
                        <a:rPr lang="en-US" altLang="zh-CN" dirty="0"/>
                        <a:t>60dB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849150"/>
                  </a:ext>
                </a:extLst>
              </a:tr>
              <a:tr h="577114"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噪声角度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个角度：</a:t>
                      </a:r>
                      <a:r>
                        <a:rPr lang="en-US" altLang="zh-CN" dirty="0"/>
                        <a:t>0°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±45°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±90°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2399960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38437EF5-9B6B-436B-92B7-73A568F94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6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B041E-4073-4B25-962C-A89DF3C1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系统框图</a:t>
            </a:r>
            <a:r>
              <a:rPr lang="zh-CN" altLang="en-US" sz="2400" dirty="0"/>
              <a:t>（</a:t>
            </a:r>
            <a:r>
              <a:rPr lang="en-US" altLang="zh-CN" sz="2400" dirty="0"/>
              <a:t> USB</a:t>
            </a:r>
            <a:r>
              <a:rPr lang="zh-CN" altLang="en-US" sz="2400" dirty="0"/>
              <a:t>单耳</a:t>
            </a:r>
            <a:r>
              <a:rPr lang="en-US" altLang="zh-CN" sz="2400" dirty="0"/>
              <a:t>Speaker </a:t>
            </a:r>
            <a:r>
              <a:rPr lang="zh-CN" altLang="en-US" sz="2400" dirty="0"/>
              <a:t>）</a:t>
            </a:r>
            <a:endParaRPr lang="zh-CN" altLang="en-US" dirty="0"/>
          </a:p>
        </p:txBody>
      </p:sp>
      <p:pic>
        <p:nvPicPr>
          <p:cNvPr id="87" name="图片 86">
            <a:extLst>
              <a:ext uri="{FF2B5EF4-FFF2-40B4-BE49-F238E27FC236}">
                <a16:creationId xmlns:a16="http://schemas.microsoft.com/office/drawing/2014/main" id="{13C3E77B-D367-49A4-A36D-C00462C89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  <p:grpSp>
        <p:nvGrpSpPr>
          <p:cNvPr id="395" name="组合 394">
            <a:extLst>
              <a:ext uri="{FF2B5EF4-FFF2-40B4-BE49-F238E27FC236}">
                <a16:creationId xmlns:a16="http://schemas.microsoft.com/office/drawing/2014/main" id="{1F623100-B147-48E1-812F-3BB5FDA799E1}"/>
              </a:ext>
            </a:extLst>
          </p:cNvPr>
          <p:cNvGrpSpPr/>
          <p:nvPr/>
        </p:nvGrpSpPr>
        <p:grpSpPr>
          <a:xfrm>
            <a:off x="7768807" y="2464066"/>
            <a:ext cx="3020086" cy="3128894"/>
            <a:chOff x="7885374" y="2526140"/>
            <a:chExt cx="3020086" cy="3128894"/>
          </a:xfrm>
        </p:grpSpPr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67E144E2-8414-42B1-B169-61249874E2D8}"/>
                </a:ext>
              </a:extLst>
            </p:cNvPr>
            <p:cNvGrpSpPr/>
            <p:nvPr/>
          </p:nvGrpSpPr>
          <p:grpSpPr>
            <a:xfrm>
              <a:off x="7885374" y="2526140"/>
              <a:ext cx="2957262" cy="3128894"/>
              <a:chOff x="8163314" y="1859638"/>
              <a:chExt cx="3758661" cy="3976803"/>
            </a:xfrm>
          </p:grpSpPr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F052EB53-6C83-4DBA-B347-10C7029CA0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55"/>
              <a:stretch/>
            </p:blipFill>
            <p:spPr>
              <a:xfrm>
                <a:off x="8163314" y="1859638"/>
                <a:ext cx="3162299" cy="3302918"/>
              </a:xfrm>
              <a:prstGeom prst="rect">
                <a:avLst/>
              </a:prstGeom>
            </p:spPr>
          </p:pic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7B462D1-B486-4D32-A555-6B2DA4905865}"/>
                  </a:ext>
                </a:extLst>
              </p:cNvPr>
              <p:cNvSpPr txBox="1"/>
              <p:nvPr/>
            </p:nvSpPr>
            <p:spPr>
              <a:xfrm>
                <a:off x="11059419" y="4625932"/>
                <a:ext cx="862556" cy="3911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err="1"/>
                  <a:t>refMic</a:t>
                </a:r>
                <a:endParaRPr lang="zh-CN" altLang="en-US" sz="1400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4787539-43D2-4BB9-86B0-F5E2CC463CF6}"/>
                  </a:ext>
                </a:extLst>
              </p:cNvPr>
              <p:cNvSpPr txBox="1"/>
              <p:nvPr/>
            </p:nvSpPr>
            <p:spPr>
              <a:xfrm>
                <a:off x="8163314" y="5445259"/>
                <a:ext cx="1023948" cy="3911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err="1"/>
                  <a:t>talkMic</a:t>
                </a:r>
                <a:endParaRPr lang="zh-CN" altLang="en-US" sz="1400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85B036D-AE35-40B0-88D2-F0E02F0F6683}"/>
                  </a:ext>
                </a:extLst>
              </p:cNvPr>
              <p:cNvSpPr/>
              <p:nvPr/>
            </p:nvSpPr>
            <p:spPr>
              <a:xfrm>
                <a:off x="10878694" y="4136208"/>
                <a:ext cx="186519" cy="24247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7E8DEAF-EAA4-4DA2-8850-F729C3182AD5}"/>
                  </a:ext>
                </a:extLst>
              </p:cNvPr>
              <p:cNvSpPr/>
              <p:nvPr/>
            </p:nvSpPr>
            <p:spPr>
              <a:xfrm>
                <a:off x="10931541" y="4257445"/>
                <a:ext cx="80824" cy="7834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C3E374AC-1C74-4C86-94A5-2C44E09D0C65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8521208" y="4879856"/>
                <a:ext cx="154080" cy="5654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75004308-748F-4C39-B698-FB3CC23BCB04}"/>
                  </a:ext>
                </a:extLst>
              </p:cNvPr>
              <p:cNvCxnSpPr>
                <a:cxnSpLocks/>
                <a:stCxn id="9" idx="3"/>
                <a:endCxn id="7" idx="0"/>
              </p:cNvCxnSpPr>
              <p:nvPr/>
            </p:nvCxnSpPr>
            <p:spPr>
              <a:xfrm>
                <a:off x="11065213" y="4257446"/>
                <a:ext cx="425484" cy="3684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EE17B10-0BE0-4374-9239-507A37CF5532}"/>
                  </a:ext>
                </a:extLst>
              </p:cNvPr>
              <p:cNvSpPr txBox="1"/>
              <p:nvPr/>
            </p:nvSpPr>
            <p:spPr>
              <a:xfrm>
                <a:off x="9953798" y="5173669"/>
                <a:ext cx="1023948" cy="3911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Speaker</a:t>
                </a:r>
                <a:endParaRPr lang="zh-CN" altLang="en-US" sz="1400" dirty="0"/>
              </a:p>
            </p:txBody>
          </p: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66670AF0-625E-4EE2-BAE0-94C8C990D540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 flipH="1">
                <a:off x="10465772" y="4291902"/>
                <a:ext cx="186520" cy="8817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7" name="矩形 376">
              <a:extLst>
                <a:ext uri="{FF2B5EF4-FFF2-40B4-BE49-F238E27FC236}">
                  <a16:creationId xmlns:a16="http://schemas.microsoft.com/office/drawing/2014/main" id="{34F51C88-10BC-4F34-8923-5507207C07C7}"/>
                </a:ext>
              </a:extLst>
            </p:cNvPr>
            <p:cNvSpPr/>
            <p:nvPr/>
          </p:nvSpPr>
          <p:spPr>
            <a:xfrm>
              <a:off x="9201792" y="4256736"/>
              <a:ext cx="1703668" cy="1264578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1F33AE2-F944-4603-973E-DE4FCF615363}"/>
              </a:ext>
            </a:extLst>
          </p:cNvPr>
          <p:cNvSpPr/>
          <p:nvPr/>
        </p:nvSpPr>
        <p:spPr>
          <a:xfrm>
            <a:off x="2260750" y="2075670"/>
            <a:ext cx="3601600" cy="3685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/>
              <a:t>SNC86**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55772F-76D9-4B47-9C7E-F9023678EA18}"/>
              </a:ext>
            </a:extLst>
          </p:cNvPr>
          <p:cNvSpPr txBox="1"/>
          <p:nvPr/>
        </p:nvSpPr>
        <p:spPr>
          <a:xfrm>
            <a:off x="1162632" y="3430017"/>
            <a:ext cx="734496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talkMic</a:t>
            </a:r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E61A262-45D9-435E-BB1E-79EC1A480C29}"/>
              </a:ext>
            </a:extLst>
          </p:cNvPr>
          <p:cNvSpPr txBox="1"/>
          <p:nvPr/>
        </p:nvSpPr>
        <p:spPr>
          <a:xfrm>
            <a:off x="1247590" y="3864835"/>
            <a:ext cx="668773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refMic</a:t>
            </a:r>
            <a:endParaRPr lang="zh-CN" altLang="en-US" sz="1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A03B82-7083-4BB4-BE1D-0C5BAB7B3DC9}"/>
              </a:ext>
            </a:extLst>
          </p:cNvPr>
          <p:cNvSpPr txBox="1"/>
          <p:nvPr/>
        </p:nvSpPr>
        <p:spPr>
          <a:xfrm>
            <a:off x="2269542" y="3433759"/>
            <a:ext cx="78289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AMIC1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2D4BEB3-D806-4E31-8C2E-86AE766D329C}"/>
              </a:ext>
            </a:extLst>
          </p:cNvPr>
          <p:cNvSpPr txBox="1"/>
          <p:nvPr/>
        </p:nvSpPr>
        <p:spPr>
          <a:xfrm>
            <a:off x="2269542" y="3868577"/>
            <a:ext cx="78289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AMIC2</a:t>
            </a:r>
            <a:endParaRPr lang="zh-CN" altLang="en-US" sz="1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DC15DD0-4C0D-4834-9EB7-4AE6D7A5F4D0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1897128" y="3583906"/>
            <a:ext cx="372414" cy="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4B3AB12-37C5-4DEE-A7C7-EC6FFF5280EB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1916363" y="4018724"/>
            <a:ext cx="353179" cy="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E5A1377A-DE06-476A-9930-69AB724D28FC}"/>
              </a:ext>
            </a:extLst>
          </p:cNvPr>
          <p:cNvSpPr/>
          <p:nvPr/>
        </p:nvSpPr>
        <p:spPr>
          <a:xfrm>
            <a:off x="3863649" y="3429000"/>
            <a:ext cx="650299" cy="67210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Alg</a:t>
            </a:r>
            <a:endParaRPr lang="zh-CN" altLang="en-US" sz="1400" dirty="0"/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E6737E74-7492-4707-A437-C15A8BC48622}"/>
              </a:ext>
            </a:extLst>
          </p:cNvPr>
          <p:cNvCxnSpPr>
            <a:cxnSpLocks/>
            <a:stCxn id="20" idx="3"/>
            <a:endCxn id="30" idx="2"/>
          </p:cNvCxnSpPr>
          <p:nvPr/>
        </p:nvCxnSpPr>
        <p:spPr>
          <a:xfrm>
            <a:off x="3052436" y="3587648"/>
            <a:ext cx="811213" cy="177404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C266B195-8FD5-4291-8643-3CFD79A57991}"/>
              </a:ext>
            </a:extLst>
          </p:cNvPr>
          <p:cNvCxnSpPr>
            <a:cxnSpLocks/>
            <a:stCxn id="21" idx="3"/>
            <a:endCxn id="30" idx="2"/>
          </p:cNvCxnSpPr>
          <p:nvPr/>
        </p:nvCxnSpPr>
        <p:spPr>
          <a:xfrm flipV="1">
            <a:off x="3052436" y="3765052"/>
            <a:ext cx="811213" cy="257414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1D5B7D5A-BB50-4AA1-B207-F741526A9300}"/>
              </a:ext>
            </a:extLst>
          </p:cNvPr>
          <p:cNvCxnSpPr>
            <a:cxnSpLocks/>
            <a:stCxn id="30" idx="6"/>
            <a:endCxn id="88" idx="1"/>
          </p:cNvCxnSpPr>
          <p:nvPr/>
        </p:nvCxnSpPr>
        <p:spPr>
          <a:xfrm flipH="1">
            <a:off x="4354387" y="3765052"/>
            <a:ext cx="159561" cy="1317561"/>
          </a:xfrm>
          <a:prstGeom prst="bentConnector5">
            <a:avLst>
              <a:gd name="adj1" fmla="val -143268"/>
              <a:gd name="adj2" fmla="val 43310"/>
              <a:gd name="adj3" fmla="val 243268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2715855C-D9D1-4CA1-8DDB-8388637AE25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5848428" y="5010262"/>
            <a:ext cx="284010" cy="2032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D8BD42D3-0BE7-42F1-9506-1531D3191F81}"/>
              </a:ext>
            </a:extLst>
          </p:cNvPr>
          <p:cNvSpPr txBox="1"/>
          <p:nvPr/>
        </p:nvSpPr>
        <p:spPr>
          <a:xfrm>
            <a:off x="6132438" y="4858405"/>
            <a:ext cx="80562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Speaker</a:t>
            </a:r>
            <a:endParaRPr lang="zh-CN" altLang="en-US" sz="14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EF4B0D6-C73A-4E39-A46D-2185581F8F2C}"/>
              </a:ext>
            </a:extLst>
          </p:cNvPr>
          <p:cNvSpPr txBox="1"/>
          <p:nvPr/>
        </p:nvSpPr>
        <p:spPr>
          <a:xfrm>
            <a:off x="4614817" y="4614761"/>
            <a:ext cx="1226903" cy="969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 anchorCtr="0">
            <a:noAutofit/>
          </a:bodyPr>
          <a:lstStyle/>
          <a:p>
            <a:r>
              <a:rPr lang="en-US" altLang="zh-CN" sz="1600" dirty="0"/>
              <a:t>I2S</a:t>
            </a:r>
          </a:p>
          <a:p>
            <a:r>
              <a:rPr lang="en-US" altLang="zh-CN" sz="1050" dirty="0"/>
              <a:t>(Slaver)</a:t>
            </a:r>
            <a:endParaRPr lang="zh-CN" altLang="en-US" sz="1050" dirty="0"/>
          </a:p>
        </p:txBody>
      </p:sp>
      <p:sp>
        <p:nvSpPr>
          <p:cNvPr id="82" name="箭头: 五边形 81">
            <a:extLst>
              <a:ext uri="{FF2B5EF4-FFF2-40B4-BE49-F238E27FC236}">
                <a16:creationId xmlns:a16="http://schemas.microsoft.com/office/drawing/2014/main" id="{B2638143-4DF0-491B-AA29-197173282C38}"/>
              </a:ext>
            </a:extLst>
          </p:cNvPr>
          <p:cNvSpPr/>
          <p:nvPr/>
        </p:nvSpPr>
        <p:spPr>
          <a:xfrm>
            <a:off x="5231192" y="5364613"/>
            <a:ext cx="610065" cy="16639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SDO</a:t>
            </a:r>
            <a:endParaRPr lang="zh-CN" altLang="en-US" sz="1200" dirty="0"/>
          </a:p>
        </p:txBody>
      </p:sp>
      <p:sp>
        <p:nvSpPr>
          <p:cNvPr id="83" name="箭头: 五边形 82">
            <a:extLst>
              <a:ext uri="{FF2B5EF4-FFF2-40B4-BE49-F238E27FC236}">
                <a16:creationId xmlns:a16="http://schemas.microsoft.com/office/drawing/2014/main" id="{2DFB7F9B-7083-4017-828A-1FBE477E9C19}"/>
              </a:ext>
            </a:extLst>
          </p:cNvPr>
          <p:cNvSpPr/>
          <p:nvPr/>
        </p:nvSpPr>
        <p:spPr>
          <a:xfrm>
            <a:off x="5224803" y="4671268"/>
            <a:ext cx="610065" cy="15184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LRCK</a:t>
            </a:r>
            <a:endParaRPr lang="zh-CN" altLang="en-US" sz="1200" dirty="0"/>
          </a:p>
        </p:txBody>
      </p:sp>
      <p:sp>
        <p:nvSpPr>
          <p:cNvPr id="85" name="箭头: 五边形 84">
            <a:extLst>
              <a:ext uri="{FF2B5EF4-FFF2-40B4-BE49-F238E27FC236}">
                <a16:creationId xmlns:a16="http://schemas.microsoft.com/office/drawing/2014/main" id="{E74977C1-FB66-4DA8-BB36-ACF372EA8F95}"/>
              </a:ext>
            </a:extLst>
          </p:cNvPr>
          <p:cNvSpPr/>
          <p:nvPr/>
        </p:nvSpPr>
        <p:spPr>
          <a:xfrm>
            <a:off x="5224803" y="4903738"/>
            <a:ext cx="610065" cy="1576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BCK</a:t>
            </a:r>
            <a:endParaRPr lang="zh-CN" altLang="en-US" sz="1200" dirty="0"/>
          </a:p>
        </p:txBody>
      </p:sp>
      <p:sp>
        <p:nvSpPr>
          <p:cNvPr id="86" name="箭头: 五边形 85">
            <a:extLst>
              <a:ext uri="{FF2B5EF4-FFF2-40B4-BE49-F238E27FC236}">
                <a16:creationId xmlns:a16="http://schemas.microsoft.com/office/drawing/2014/main" id="{0C2745AF-332E-4CF3-8445-95DC04F15C9A}"/>
              </a:ext>
            </a:extLst>
          </p:cNvPr>
          <p:cNvSpPr/>
          <p:nvPr/>
        </p:nvSpPr>
        <p:spPr>
          <a:xfrm>
            <a:off x="5225827" y="5140358"/>
            <a:ext cx="610065" cy="16639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SDI</a:t>
            </a:r>
            <a:endParaRPr lang="zh-CN" altLang="en-US" sz="120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AB1BF07-E028-4C63-994E-348C87D2A3AB}"/>
              </a:ext>
            </a:extLst>
          </p:cNvPr>
          <p:cNvSpPr txBox="1"/>
          <p:nvPr/>
        </p:nvSpPr>
        <p:spPr>
          <a:xfrm>
            <a:off x="4354387" y="4570274"/>
            <a:ext cx="1494041" cy="10246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 anchorCtr="0">
            <a:noAutofit/>
          </a:bodyPr>
          <a:lstStyle/>
          <a:p>
            <a:r>
              <a:rPr lang="en-US" altLang="zh-CN" sz="1600" dirty="0"/>
              <a:t>DAC</a:t>
            </a:r>
            <a:endParaRPr lang="zh-CN" altLang="en-US" sz="1050" dirty="0"/>
          </a:p>
        </p:txBody>
      </p:sp>
      <p:sp>
        <p:nvSpPr>
          <p:cNvPr id="89" name="箭头: 五边形 88">
            <a:extLst>
              <a:ext uri="{FF2B5EF4-FFF2-40B4-BE49-F238E27FC236}">
                <a16:creationId xmlns:a16="http://schemas.microsoft.com/office/drawing/2014/main" id="{031A4EA5-0F9E-4C34-B1F3-5A042D8E2264}"/>
              </a:ext>
            </a:extLst>
          </p:cNvPr>
          <p:cNvSpPr/>
          <p:nvPr/>
        </p:nvSpPr>
        <p:spPr>
          <a:xfrm>
            <a:off x="4983803" y="4669672"/>
            <a:ext cx="857772" cy="18303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AOHPRP</a:t>
            </a:r>
            <a:endParaRPr lang="zh-CN" altLang="en-US" sz="1200" dirty="0"/>
          </a:p>
        </p:txBody>
      </p:sp>
      <p:sp>
        <p:nvSpPr>
          <p:cNvPr id="91" name="箭头: 五边形 90">
            <a:extLst>
              <a:ext uri="{FF2B5EF4-FFF2-40B4-BE49-F238E27FC236}">
                <a16:creationId xmlns:a16="http://schemas.microsoft.com/office/drawing/2014/main" id="{84A66CA5-6EBB-4474-9257-0A2617D22AD3}"/>
              </a:ext>
            </a:extLst>
          </p:cNvPr>
          <p:cNvSpPr/>
          <p:nvPr/>
        </p:nvSpPr>
        <p:spPr>
          <a:xfrm>
            <a:off x="4992670" y="4898618"/>
            <a:ext cx="857772" cy="18303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AOHPRN</a:t>
            </a:r>
            <a:endParaRPr lang="zh-CN" altLang="en-US" sz="1200" dirty="0"/>
          </a:p>
        </p:txBody>
      </p:sp>
      <p:sp>
        <p:nvSpPr>
          <p:cNvPr id="92" name="箭头: 五边形 91">
            <a:extLst>
              <a:ext uri="{FF2B5EF4-FFF2-40B4-BE49-F238E27FC236}">
                <a16:creationId xmlns:a16="http://schemas.microsoft.com/office/drawing/2014/main" id="{F968E278-2C3C-4579-9BC5-29C153102E6B}"/>
              </a:ext>
            </a:extLst>
          </p:cNvPr>
          <p:cNvSpPr/>
          <p:nvPr/>
        </p:nvSpPr>
        <p:spPr>
          <a:xfrm>
            <a:off x="4992669" y="5107427"/>
            <a:ext cx="841771" cy="21263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AOHPLP</a:t>
            </a:r>
            <a:endParaRPr lang="zh-CN" altLang="en-US" sz="1200" dirty="0"/>
          </a:p>
        </p:txBody>
      </p:sp>
      <p:sp>
        <p:nvSpPr>
          <p:cNvPr id="94" name="箭头: 五边形 93">
            <a:extLst>
              <a:ext uri="{FF2B5EF4-FFF2-40B4-BE49-F238E27FC236}">
                <a16:creationId xmlns:a16="http://schemas.microsoft.com/office/drawing/2014/main" id="{3E98537B-3C4C-49A2-A643-CB89717F1313}"/>
              </a:ext>
            </a:extLst>
          </p:cNvPr>
          <p:cNvSpPr/>
          <p:nvPr/>
        </p:nvSpPr>
        <p:spPr>
          <a:xfrm>
            <a:off x="4985536" y="5357179"/>
            <a:ext cx="857772" cy="18303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AOHPLN</a:t>
            </a:r>
            <a:endParaRPr lang="zh-CN" altLang="en-US" sz="1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EEECCE7-B222-4291-AE42-4E3DDFE4507F}"/>
              </a:ext>
            </a:extLst>
          </p:cNvPr>
          <p:cNvSpPr txBox="1"/>
          <p:nvPr/>
        </p:nvSpPr>
        <p:spPr>
          <a:xfrm>
            <a:off x="4992669" y="2859532"/>
            <a:ext cx="873894" cy="342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 anchorCtr="0">
            <a:noAutofit/>
          </a:bodyPr>
          <a:lstStyle/>
          <a:p>
            <a:r>
              <a:rPr lang="en-US" altLang="zh-CN" sz="1600" dirty="0"/>
              <a:t>USB</a:t>
            </a:r>
            <a:endParaRPr lang="zh-CN" altLang="en-US" sz="1050" dirty="0"/>
          </a:p>
        </p:txBody>
      </p: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35604636-298C-4E04-8E92-03BB58C86E97}"/>
              </a:ext>
            </a:extLst>
          </p:cNvPr>
          <p:cNvCxnSpPr>
            <a:cxnSpLocks/>
            <a:stCxn id="30" idx="0"/>
            <a:endCxn id="51" idx="1"/>
          </p:cNvCxnSpPr>
          <p:nvPr/>
        </p:nvCxnSpPr>
        <p:spPr>
          <a:xfrm rot="5400000" flipH="1" flipV="1">
            <a:off x="4391711" y="2828042"/>
            <a:ext cx="398046" cy="803870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109E7950-030C-4A3F-8FB1-26AF790CB42B}"/>
              </a:ext>
            </a:extLst>
          </p:cNvPr>
          <p:cNvCxnSpPr>
            <a:cxnSpLocks/>
            <a:stCxn id="51" idx="1"/>
            <a:endCxn id="30" idx="0"/>
          </p:cNvCxnSpPr>
          <p:nvPr/>
        </p:nvCxnSpPr>
        <p:spPr>
          <a:xfrm rot="10800000" flipV="1">
            <a:off x="4188799" y="3030954"/>
            <a:ext cx="803870" cy="398046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64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B041E-4073-4B25-962C-A89DF3C1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系统框图</a:t>
            </a:r>
            <a:r>
              <a:rPr lang="zh-CN" altLang="en-US" sz="2400" dirty="0"/>
              <a:t>（蓝牙单耳</a:t>
            </a:r>
            <a:r>
              <a:rPr lang="en-US" altLang="zh-CN" sz="2400" dirty="0"/>
              <a:t>Speaker</a:t>
            </a:r>
            <a:r>
              <a:rPr lang="zh-CN" altLang="en-US" sz="2400" dirty="0"/>
              <a:t>，数字输出）</a:t>
            </a:r>
            <a:endParaRPr lang="zh-CN" altLang="en-US" dirty="0"/>
          </a:p>
        </p:txBody>
      </p:sp>
      <p:pic>
        <p:nvPicPr>
          <p:cNvPr id="87" name="图片 86">
            <a:extLst>
              <a:ext uri="{FF2B5EF4-FFF2-40B4-BE49-F238E27FC236}">
                <a16:creationId xmlns:a16="http://schemas.microsoft.com/office/drawing/2014/main" id="{13C3E77B-D367-49A4-A36D-C00462C89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  <p:grpSp>
        <p:nvGrpSpPr>
          <p:cNvPr id="395" name="组合 394">
            <a:extLst>
              <a:ext uri="{FF2B5EF4-FFF2-40B4-BE49-F238E27FC236}">
                <a16:creationId xmlns:a16="http://schemas.microsoft.com/office/drawing/2014/main" id="{1F623100-B147-48E1-812F-3BB5FDA799E1}"/>
              </a:ext>
            </a:extLst>
          </p:cNvPr>
          <p:cNvGrpSpPr/>
          <p:nvPr/>
        </p:nvGrpSpPr>
        <p:grpSpPr>
          <a:xfrm>
            <a:off x="7760658" y="2214959"/>
            <a:ext cx="3020086" cy="3128894"/>
            <a:chOff x="7885374" y="2526140"/>
            <a:chExt cx="3020086" cy="3128894"/>
          </a:xfrm>
        </p:grpSpPr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67E144E2-8414-42B1-B169-61249874E2D8}"/>
                </a:ext>
              </a:extLst>
            </p:cNvPr>
            <p:cNvGrpSpPr/>
            <p:nvPr/>
          </p:nvGrpSpPr>
          <p:grpSpPr>
            <a:xfrm>
              <a:off x="7885374" y="2526140"/>
              <a:ext cx="2957262" cy="3128894"/>
              <a:chOff x="8163314" y="1859638"/>
              <a:chExt cx="3758661" cy="3976803"/>
            </a:xfrm>
          </p:grpSpPr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F052EB53-6C83-4DBA-B347-10C7029CA0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55"/>
              <a:stretch/>
            </p:blipFill>
            <p:spPr>
              <a:xfrm>
                <a:off x="8163314" y="1859638"/>
                <a:ext cx="3162299" cy="3302918"/>
              </a:xfrm>
              <a:prstGeom prst="rect">
                <a:avLst/>
              </a:prstGeom>
            </p:spPr>
          </p:pic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7B462D1-B486-4D32-A555-6B2DA4905865}"/>
                  </a:ext>
                </a:extLst>
              </p:cNvPr>
              <p:cNvSpPr txBox="1"/>
              <p:nvPr/>
            </p:nvSpPr>
            <p:spPr>
              <a:xfrm>
                <a:off x="11059419" y="4625932"/>
                <a:ext cx="862556" cy="3911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err="1"/>
                  <a:t>refMic</a:t>
                </a:r>
                <a:endParaRPr lang="zh-CN" altLang="en-US" sz="1400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4787539-43D2-4BB9-86B0-F5E2CC463CF6}"/>
                  </a:ext>
                </a:extLst>
              </p:cNvPr>
              <p:cNvSpPr txBox="1"/>
              <p:nvPr/>
            </p:nvSpPr>
            <p:spPr>
              <a:xfrm>
                <a:off x="8163314" y="5445259"/>
                <a:ext cx="1023948" cy="3911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err="1"/>
                  <a:t>talkMic</a:t>
                </a:r>
                <a:endParaRPr lang="zh-CN" altLang="en-US" sz="1400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85B036D-AE35-40B0-88D2-F0E02F0F6683}"/>
                  </a:ext>
                </a:extLst>
              </p:cNvPr>
              <p:cNvSpPr/>
              <p:nvPr/>
            </p:nvSpPr>
            <p:spPr>
              <a:xfrm>
                <a:off x="10878694" y="4136208"/>
                <a:ext cx="186519" cy="24247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7E8DEAF-EAA4-4DA2-8850-F729C3182AD5}"/>
                  </a:ext>
                </a:extLst>
              </p:cNvPr>
              <p:cNvSpPr/>
              <p:nvPr/>
            </p:nvSpPr>
            <p:spPr>
              <a:xfrm>
                <a:off x="10931541" y="4257445"/>
                <a:ext cx="80824" cy="7834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C3E374AC-1C74-4C86-94A5-2C44E09D0C65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8521208" y="4879856"/>
                <a:ext cx="154080" cy="5654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75004308-748F-4C39-B698-FB3CC23BCB04}"/>
                  </a:ext>
                </a:extLst>
              </p:cNvPr>
              <p:cNvCxnSpPr>
                <a:cxnSpLocks/>
                <a:stCxn id="9" idx="3"/>
                <a:endCxn id="7" idx="0"/>
              </p:cNvCxnSpPr>
              <p:nvPr/>
            </p:nvCxnSpPr>
            <p:spPr>
              <a:xfrm>
                <a:off x="11065213" y="4257446"/>
                <a:ext cx="425484" cy="3684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EE17B10-0BE0-4374-9239-507A37CF5532}"/>
                  </a:ext>
                </a:extLst>
              </p:cNvPr>
              <p:cNvSpPr txBox="1"/>
              <p:nvPr/>
            </p:nvSpPr>
            <p:spPr>
              <a:xfrm>
                <a:off x="9953798" y="5173669"/>
                <a:ext cx="1023948" cy="3911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Speaker</a:t>
                </a:r>
                <a:endParaRPr lang="zh-CN" altLang="en-US" sz="1400" dirty="0"/>
              </a:p>
            </p:txBody>
          </p: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66670AF0-625E-4EE2-BAE0-94C8C990D540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 flipH="1">
                <a:off x="10465772" y="4291902"/>
                <a:ext cx="186520" cy="8817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7" name="矩形 376">
              <a:extLst>
                <a:ext uri="{FF2B5EF4-FFF2-40B4-BE49-F238E27FC236}">
                  <a16:creationId xmlns:a16="http://schemas.microsoft.com/office/drawing/2014/main" id="{34F51C88-10BC-4F34-8923-5507207C07C7}"/>
                </a:ext>
              </a:extLst>
            </p:cNvPr>
            <p:cNvSpPr/>
            <p:nvPr/>
          </p:nvSpPr>
          <p:spPr>
            <a:xfrm>
              <a:off x="9201792" y="4256736"/>
              <a:ext cx="1703668" cy="1264578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38DD66A-9F33-4694-869B-7C2D148FBC63}"/>
              </a:ext>
            </a:extLst>
          </p:cNvPr>
          <p:cNvGrpSpPr/>
          <p:nvPr/>
        </p:nvGrpSpPr>
        <p:grpSpPr>
          <a:xfrm>
            <a:off x="642498" y="2129048"/>
            <a:ext cx="7616901" cy="3712326"/>
            <a:chOff x="642498" y="2129048"/>
            <a:chExt cx="7616901" cy="371232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1F33AE2-F944-4603-973E-DE4FCF615363}"/>
                </a:ext>
              </a:extLst>
            </p:cNvPr>
            <p:cNvSpPr/>
            <p:nvPr/>
          </p:nvSpPr>
          <p:spPr>
            <a:xfrm>
              <a:off x="1740616" y="2129050"/>
              <a:ext cx="2507609" cy="37123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dirty="0"/>
                <a:t>SNC86**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C55772F-76D9-4B47-9C7E-F9023678EA18}"/>
                </a:ext>
              </a:extLst>
            </p:cNvPr>
            <p:cNvSpPr txBox="1"/>
            <p:nvPr/>
          </p:nvSpPr>
          <p:spPr>
            <a:xfrm>
              <a:off x="642498" y="2808011"/>
              <a:ext cx="734496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talkMic</a:t>
              </a:r>
              <a:endParaRPr lang="zh-CN" altLang="en-US" sz="14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E61A262-45D9-435E-BB1E-79EC1A480C29}"/>
                </a:ext>
              </a:extLst>
            </p:cNvPr>
            <p:cNvSpPr txBox="1"/>
            <p:nvPr/>
          </p:nvSpPr>
          <p:spPr>
            <a:xfrm>
              <a:off x="727456" y="3242829"/>
              <a:ext cx="668773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refMic</a:t>
              </a:r>
              <a:endParaRPr lang="zh-CN" altLang="en-US" sz="14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6A03B82-7083-4BB4-BE1D-0C5BAB7B3DC9}"/>
                </a:ext>
              </a:extLst>
            </p:cNvPr>
            <p:cNvSpPr txBox="1"/>
            <p:nvPr/>
          </p:nvSpPr>
          <p:spPr>
            <a:xfrm>
              <a:off x="1740616" y="2811753"/>
              <a:ext cx="78289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AMIC1</a:t>
              </a:r>
              <a:endParaRPr lang="zh-CN" altLang="en-US" sz="14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2D4BEB3-D806-4E31-8C2E-86AE766D329C}"/>
                </a:ext>
              </a:extLst>
            </p:cNvPr>
            <p:cNvSpPr txBox="1"/>
            <p:nvPr/>
          </p:nvSpPr>
          <p:spPr>
            <a:xfrm>
              <a:off x="1740616" y="3246571"/>
              <a:ext cx="78289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AMIC2</a:t>
              </a:r>
              <a:endParaRPr lang="zh-CN" altLang="en-US" sz="1400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3DC15DD0-4C0D-4834-9EB7-4AE6D7A5F4D0}"/>
                </a:ext>
              </a:extLst>
            </p:cNvPr>
            <p:cNvCxnSpPr>
              <a:cxnSpLocks/>
              <a:stCxn id="17" idx="3"/>
              <a:endCxn id="20" idx="1"/>
            </p:cNvCxnSpPr>
            <p:nvPr/>
          </p:nvCxnSpPr>
          <p:spPr>
            <a:xfrm>
              <a:off x="1376994" y="2961900"/>
              <a:ext cx="363622" cy="3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A4B3AB12-37C5-4DEE-A7C7-EC6FFF5280EB}"/>
                </a:ext>
              </a:extLst>
            </p:cNvPr>
            <p:cNvCxnSpPr>
              <a:cxnSpLocks/>
              <a:stCxn id="18" idx="3"/>
              <a:endCxn id="21" idx="1"/>
            </p:cNvCxnSpPr>
            <p:nvPr/>
          </p:nvCxnSpPr>
          <p:spPr>
            <a:xfrm>
              <a:off x="1396229" y="3396718"/>
              <a:ext cx="344387" cy="3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5A1377A-DE06-476A-9930-69AB724D28FC}"/>
                </a:ext>
              </a:extLst>
            </p:cNvPr>
            <p:cNvSpPr/>
            <p:nvPr/>
          </p:nvSpPr>
          <p:spPr>
            <a:xfrm>
              <a:off x="2977527" y="2836011"/>
              <a:ext cx="650299" cy="67210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Alg</a:t>
              </a:r>
              <a:endParaRPr lang="zh-CN" altLang="en-US" sz="1400" dirty="0"/>
            </a:p>
          </p:txBody>
        </p: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E6737E74-7492-4707-A437-C15A8BC48622}"/>
                </a:ext>
              </a:extLst>
            </p:cNvPr>
            <p:cNvCxnSpPr>
              <a:cxnSpLocks/>
              <a:stCxn id="20" idx="3"/>
              <a:endCxn id="30" idx="2"/>
            </p:cNvCxnSpPr>
            <p:nvPr/>
          </p:nvCxnSpPr>
          <p:spPr>
            <a:xfrm>
              <a:off x="2523510" y="2965642"/>
              <a:ext cx="454017" cy="2064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C266B195-8FD5-4291-8643-3CFD79A57991}"/>
                </a:ext>
              </a:extLst>
            </p:cNvPr>
            <p:cNvCxnSpPr>
              <a:cxnSpLocks/>
              <a:stCxn id="21" idx="3"/>
              <a:endCxn id="30" idx="2"/>
            </p:cNvCxnSpPr>
            <p:nvPr/>
          </p:nvCxnSpPr>
          <p:spPr>
            <a:xfrm flipV="1">
              <a:off x="2523510" y="3172063"/>
              <a:ext cx="454017" cy="2283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1D5B7D5A-BB50-4AA1-B207-F741526A9300}"/>
                </a:ext>
              </a:extLst>
            </p:cNvPr>
            <p:cNvCxnSpPr>
              <a:cxnSpLocks/>
              <a:stCxn id="30" idx="6"/>
            </p:cNvCxnSpPr>
            <p:nvPr/>
          </p:nvCxnSpPr>
          <p:spPr>
            <a:xfrm flipH="1">
              <a:off x="2998987" y="3172063"/>
              <a:ext cx="628839" cy="1214686"/>
            </a:xfrm>
            <a:prstGeom prst="bentConnector5">
              <a:avLst>
                <a:gd name="adj1" fmla="val -36353"/>
                <a:gd name="adj2" fmla="val 43885"/>
                <a:gd name="adj3" fmla="val 136353"/>
              </a:avLst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FC49F5AB-D85A-4CE0-9A5B-045B3CD42EB5}"/>
                </a:ext>
              </a:extLst>
            </p:cNvPr>
            <p:cNvSpPr/>
            <p:nvPr/>
          </p:nvSpPr>
          <p:spPr>
            <a:xfrm>
              <a:off x="4851093" y="2129048"/>
              <a:ext cx="2322578" cy="3712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dirty="0"/>
                <a:t>Bluetooth</a:t>
              </a:r>
              <a:endParaRPr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F040095-266E-4CF9-A410-96ABA0834BD3}"/>
                </a:ext>
              </a:extLst>
            </p:cNvPr>
            <p:cNvSpPr txBox="1"/>
            <p:nvPr/>
          </p:nvSpPr>
          <p:spPr>
            <a:xfrm>
              <a:off x="4856274" y="3902128"/>
              <a:ext cx="1238743" cy="969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 anchor="t" anchorCtr="0">
              <a:noAutofit/>
            </a:bodyPr>
            <a:lstStyle/>
            <a:p>
              <a:pPr algn="r"/>
              <a:r>
                <a:rPr lang="en-US" altLang="zh-CN" sz="1600" dirty="0"/>
                <a:t>I2S</a:t>
              </a:r>
              <a:endParaRPr lang="en-US" altLang="zh-CN" sz="1400" dirty="0"/>
            </a:p>
            <a:p>
              <a:pPr algn="r"/>
              <a:r>
                <a:rPr lang="en-US" altLang="zh-CN" sz="1000" dirty="0"/>
                <a:t>(Master)</a:t>
              </a:r>
              <a:endParaRPr lang="zh-CN" altLang="en-US" sz="1050" dirty="0"/>
            </a:p>
          </p:txBody>
        </p:sp>
        <p:cxnSp>
          <p:nvCxnSpPr>
            <p:cNvPr id="56" name="连接符: 肘形 55">
              <a:extLst>
                <a:ext uri="{FF2B5EF4-FFF2-40B4-BE49-F238E27FC236}">
                  <a16:creationId xmlns:a16="http://schemas.microsoft.com/office/drawing/2014/main" id="{8A65DC0D-3510-459A-BFDF-7ADD88118EEE}"/>
                </a:ext>
              </a:extLst>
            </p:cNvPr>
            <p:cNvCxnSpPr>
              <a:cxnSpLocks/>
            </p:cNvCxnSpPr>
            <p:nvPr/>
          </p:nvCxnSpPr>
          <p:spPr>
            <a:xfrm>
              <a:off x="4252453" y="4744990"/>
              <a:ext cx="622709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DBA5D6BA-F77F-463A-8958-144D478DCFD9}"/>
                </a:ext>
              </a:extLst>
            </p:cNvPr>
            <p:cNvSpPr txBox="1"/>
            <p:nvPr/>
          </p:nvSpPr>
          <p:spPr>
            <a:xfrm>
              <a:off x="6605807" y="4102029"/>
              <a:ext cx="563305" cy="8082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zh-CN" sz="1600" dirty="0"/>
                <a:t>RF</a:t>
              </a:r>
              <a:endParaRPr lang="zh-CN" altLang="en-US" sz="1600" dirty="0"/>
            </a:p>
          </p:txBody>
        </p:sp>
        <p:cxnSp>
          <p:nvCxnSpPr>
            <p:cNvPr id="68" name="连接符: 肘形 67">
              <a:extLst>
                <a:ext uri="{FF2B5EF4-FFF2-40B4-BE49-F238E27FC236}">
                  <a16:creationId xmlns:a16="http://schemas.microsoft.com/office/drawing/2014/main" id="{2715855C-D9D1-4CA1-8DDB-8388637AE254}"/>
                </a:ext>
              </a:extLst>
            </p:cNvPr>
            <p:cNvCxnSpPr>
              <a:cxnSpLocks/>
              <a:stCxn id="70" idx="3"/>
              <a:endCxn id="67" idx="1"/>
            </p:cNvCxnSpPr>
            <p:nvPr/>
          </p:nvCxnSpPr>
          <p:spPr>
            <a:xfrm>
              <a:off x="7169112" y="3379497"/>
              <a:ext cx="284658" cy="16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B20E166C-48C1-42DB-A00C-67372903C56E}"/>
                </a:ext>
              </a:extLst>
            </p:cNvPr>
            <p:cNvSpPr txBox="1"/>
            <p:nvPr/>
          </p:nvSpPr>
          <p:spPr>
            <a:xfrm>
              <a:off x="6564227" y="3210220"/>
              <a:ext cx="604885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DAC</a:t>
              </a:r>
              <a:endParaRPr lang="zh-CN" altLang="en-US" sz="1600" dirty="0"/>
            </a:p>
          </p:txBody>
        </p:sp>
        <p:cxnSp>
          <p:nvCxnSpPr>
            <p:cNvPr id="74" name="连接符: 肘形 73">
              <a:extLst>
                <a:ext uri="{FF2B5EF4-FFF2-40B4-BE49-F238E27FC236}">
                  <a16:creationId xmlns:a16="http://schemas.microsoft.com/office/drawing/2014/main" id="{85088626-35F3-48CC-8209-FCAD35FB6D92}"/>
                </a:ext>
              </a:extLst>
            </p:cNvPr>
            <p:cNvCxnSpPr>
              <a:cxnSpLocks/>
              <a:stCxn id="223" idx="3"/>
              <a:endCxn id="219" idx="3"/>
            </p:cNvCxnSpPr>
            <p:nvPr/>
          </p:nvCxnSpPr>
          <p:spPr>
            <a:xfrm rot="10800000" flipV="1">
              <a:off x="4219038" y="4033410"/>
              <a:ext cx="643028" cy="114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连接符: 肘形 76">
              <a:extLst>
                <a:ext uri="{FF2B5EF4-FFF2-40B4-BE49-F238E27FC236}">
                  <a16:creationId xmlns:a16="http://schemas.microsoft.com/office/drawing/2014/main" id="{91892B3B-FC36-40A2-A415-61E2910CF5F0}"/>
                </a:ext>
              </a:extLst>
            </p:cNvPr>
            <p:cNvCxnSpPr>
              <a:cxnSpLocks/>
              <a:stCxn id="347" idx="3"/>
              <a:endCxn id="225" idx="1"/>
            </p:cNvCxnSpPr>
            <p:nvPr/>
          </p:nvCxnSpPr>
          <p:spPr>
            <a:xfrm rot="10800000">
              <a:off x="5467975" y="4508369"/>
              <a:ext cx="1316518" cy="75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连接符: 肘形 80">
              <a:extLst>
                <a:ext uri="{FF2B5EF4-FFF2-40B4-BE49-F238E27FC236}">
                  <a16:creationId xmlns:a16="http://schemas.microsoft.com/office/drawing/2014/main" id="{309FD92A-72CE-4F85-808A-77D8A2156204}"/>
                </a:ext>
              </a:extLst>
            </p:cNvPr>
            <p:cNvCxnSpPr>
              <a:cxnSpLocks/>
              <a:stCxn id="222" idx="1"/>
              <a:endCxn id="348" idx="3"/>
            </p:cNvCxnSpPr>
            <p:nvPr/>
          </p:nvCxnSpPr>
          <p:spPr>
            <a:xfrm>
              <a:off x="5473340" y="4743844"/>
              <a:ext cx="1311167" cy="128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连接符: 肘形 83">
              <a:extLst>
                <a:ext uri="{FF2B5EF4-FFF2-40B4-BE49-F238E27FC236}">
                  <a16:creationId xmlns:a16="http://schemas.microsoft.com/office/drawing/2014/main" id="{304B86BE-5967-472E-A80E-D11BBE680B89}"/>
                </a:ext>
              </a:extLst>
            </p:cNvPr>
            <p:cNvCxnSpPr>
              <a:cxnSpLocks/>
              <a:stCxn id="347" idx="3"/>
              <a:endCxn id="70" idx="1"/>
            </p:cNvCxnSpPr>
            <p:nvPr/>
          </p:nvCxnSpPr>
          <p:spPr>
            <a:xfrm rot="10800000">
              <a:off x="6564227" y="3379497"/>
              <a:ext cx="220266" cy="1129622"/>
            </a:xfrm>
            <a:prstGeom prst="bentConnector3">
              <a:avLst>
                <a:gd name="adj1" fmla="val 203784"/>
              </a:avLst>
            </a:prstGeom>
            <a:ln>
              <a:solidFill>
                <a:schemeClr val="accent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1444A44F-158A-4A65-8227-C2F4144DE434}"/>
                </a:ext>
              </a:extLst>
            </p:cNvPr>
            <p:cNvSpPr txBox="1"/>
            <p:nvPr/>
          </p:nvSpPr>
          <p:spPr>
            <a:xfrm>
              <a:off x="3268304" y="5138182"/>
              <a:ext cx="977905" cy="584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sz="1600" dirty="0" err="1"/>
                <a:t>Uart</a:t>
              </a:r>
              <a:r>
                <a:rPr lang="en-US" altLang="zh-CN" sz="1600" dirty="0"/>
                <a:t>/</a:t>
              </a:r>
            </a:p>
            <a:p>
              <a:r>
                <a:rPr lang="en-US" altLang="zh-CN" sz="1600" dirty="0"/>
                <a:t>I2C</a:t>
              </a:r>
              <a:r>
                <a:rPr lang="en-US" altLang="zh-CN" sz="1050" dirty="0"/>
                <a:t>(Slaver)</a:t>
              </a:r>
              <a:endParaRPr lang="zh-CN" altLang="en-US" sz="1600" dirty="0"/>
            </a:p>
          </p:txBody>
        </p:sp>
        <p:cxnSp>
          <p:nvCxnSpPr>
            <p:cNvPr id="90" name="连接符: 肘形 89">
              <a:extLst>
                <a:ext uri="{FF2B5EF4-FFF2-40B4-BE49-F238E27FC236}">
                  <a16:creationId xmlns:a16="http://schemas.microsoft.com/office/drawing/2014/main" id="{DC899990-DA69-42DF-B445-72FB9555FFD3}"/>
                </a:ext>
              </a:extLst>
            </p:cNvPr>
            <p:cNvCxnSpPr>
              <a:cxnSpLocks/>
              <a:stCxn id="267" idx="1"/>
              <a:endCxn id="73" idx="3"/>
            </p:cNvCxnSpPr>
            <p:nvPr/>
          </p:nvCxnSpPr>
          <p:spPr>
            <a:xfrm rot="10800000">
              <a:off x="4246209" y="5430570"/>
              <a:ext cx="611708" cy="172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92CACFF6-AE8F-4E14-AA05-57D2E736FCA7}"/>
                </a:ext>
              </a:extLst>
            </p:cNvPr>
            <p:cNvCxnSpPr>
              <a:cxnSpLocks/>
              <a:stCxn id="73" idx="3"/>
              <a:endCxn id="267" idx="1"/>
            </p:cNvCxnSpPr>
            <p:nvPr/>
          </p:nvCxnSpPr>
          <p:spPr>
            <a:xfrm>
              <a:off x="4246209" y="5430570"/>
              <a:ext cx="611708" cy="172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箭头: 五边形 217">
              <a:extLst>
                <a:ext uri="{FF2B5EF4-FFF2-40B4-BE49-F238E27FC236}">
                  <a16:creationId xmlns:a16="http://schemas.microsoft.com/office/drawing/2014/main" id="{BCCC0786-0D99-48F4-B69D-1546490E3AFC}"/>
                </a:ext>
              </a:extLst>
            </p:cNvPr>
            <p:cNvSpPr/>
            <p:nvPr/>
          </p:nvSpPr>
          <p:spPr>
            <a:xfrm>
              <a:off x="3615362" y="4651981"/>
              <a:ext cx="610065" cy="166398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SDO</a:t>
              </a:r>
              <a:endParaRPr lang="zh-CN" altLang="en-US" sz="1200" dirty="0"/>
            </a:p>
          </p:txBody>
        </p:sp>
        <p:sp>
          <p:nvSpPr>
            <p:cNvPr id="219" name="箭头: 五边形 218">
              <a:extLst>
                <a:ext uri="{FF2B5EF4-FFF2-40B4-BE49-F238E27FC236}">
                  <a16:creationId xmlns:a16="http://schemas.microsoft.com/office/drawing/2014/main" id="{845813BC-F381-4B5A-BAB4-118E152D7C37}"/>
                </a:ext>
              </a:extLst>
            </p:cNvPr>
            <p:cNvSpPr/>
            <p:nvPr/>
          </p:nvSpPr>
          <p:spPr>
            <a:xfrm>
              <a:off x="3608973" y="3958636"/>
              <a:ext cx="610065" cy="151844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LRCK</a:t>
              </a:r>
              <a:endParaRPr lang="zh-CN" altLang="en-US" sz="1200" dirty="0"/>
            </a:p>
          </p:txBody>
        </p:sp>
        <p:sp>
          <p:nvSpPr>
            <p:cNvPr id="220" name="箭头: 五边形 219">
              <a:extLst>
                <a:ext uri="{FF2B5EF4-FFF2-40B4-BE49-F238E27FC236}">
                  <a16:creationId xmlns:a16="http://schemas.microsoft.com/office/drawing/2014/main" id="{1BE53AA9-999E-4E01-BDB5-4D2B3ADCB152}"/>
                </a:ext>
              </a:extLst>
            </p:cNvPr>
            <p:cNvSpPr/>
            <p:nvPr/>
          </p:nvSpPr>
          <p:spPr>
            <a:xfrm>
              <a:off x="3608973" y="4191106"/>
              <a:ext cx="610065" cy="15769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BCK</a:t>
              </a:r>
              <a:endParaRPr lang="zh-CN" altLang="en-US" sz="1200" dirty="0"/>
            </a:p>
          </p:txBody>
        </p:sp>
        <p:sp>
          <p:nvSpPr>
            <p:cNvPr id="221" name="箭头: 五边形 220">
              <a:extLst>
                <a:ext uri="{FF2B5EF4-FFF2-40B4-BE49-F238E27FC236}">
                  <a16:creationId xmlns:a16="http://schemas.microsoft.com/office/drawing/2014/main" id="{2EF4D5C4-DF7F-4DC1-8B9B-EF1BBF44F155}"/>
                </a:ext>
              </a:extLst>
            </p:cNvPr>
            <p:cNvSpPr/>
            <p:nvPr/>
          </p:nvSpPr>
          <p:spPr>
            <a:xfrm>
              <a:off x="3609997" y="4427726"/>
              <a:ext cx="610065" cy="166398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SDI</a:t>
              </a:r>
              <a:endParaRPr lang="zh-CN" altLang="en-US" sz="1200" dirty="0"/>
            </a:p>
          </p:txBody>
        </p:sp>
        <p:sp>
          <p:nvSpPr>
            <p:cNvPr id="222" name="箭头: 五边形 221">
              <a:extLst>
                <a:ext uri="{FF2B5EF4-FFF2-40B4-BE49-F238E27FC236}">
                  <a16:creationId xmlns:a16="http://schemas.microsoft.com/office/drawing/2014/main" id="{25050F27-AB91-488B-87CD-70A9EDB5AEC1}"/>
                </a:ext>
              </a:extLst>
            </p:cNvPr>
            <p:cNvSpPr/>
            <p:nvPr/>
          </p:nvSpPr>
          <p:spPr>
            <a:xfrm flipH="1">
              <a:off x="4868455" y="4659950"/>
              <a:ext cx="604885" cy="167787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SDI</a:t>
              </a:r>
              <a:endParaRPr lang="zh-CN" altLang="en-US" sz="1200" dirty="0"/>
            </a:p>
          </p:txBody>
        </p:sp>
        <p:sp>
          <p:nvSpPr>
            <p:cNvPr id="223" name="箭头: 五边形 222">
              <a:extLst>
                <a:ext uri="{FF2B5EF4-FFF2-40B4-BE49-F238E27FC236}">
                  <a16:creationId xmlns:a16="http://schemas.microsoft.com/office/drawing/2014/main" id="{F20BBC3C-28C4-4534-A4F9-EBD7D8DFD2AB}"/>
                </a:ext>
              </a:extLst>
            </p:cNvPr>
            <p:cNvSpPr/>
            <p:nvPr/>
          </p:nvSpPr>
          <p:spPr>
            <a:xfrm flipH="1">
              <a:off x="4862066" y="3949517"/>
              <a:ext cx="604885" cy="167787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LRCK</a:t>
              </a:r>
              <a:endParaRPr lang="zh-CN" altLang="en-US" sz="1200" dirty="0"/>
            </a:p>
          </p:txBody>
        </p:sp>
        <p:sp>
          <p:nvSpPr>
            <p:cNvPr id="224" name="箭头: 五边形 223">
              <a:extLst>
                <a:ext uri="{FF2B5EF4-FFF2-40B4-BE49-F238E27FC236}">
                  <a16:creationId xmlns:a16="http://schemas.microsoft.com/office/drawing/2014/main" id="{39D59BD9-1E97-4A63-B03C-CF7F96BA8FB9}"/>
                </a:ext>
              </a:extLst>
            </p:cNvPr>
            <p:cNvSpPr/>
            <p:nvPr/>
          </p:nvSpPr>
          <p:spPr>
            <a:xfrm flipH="1">
              <a:off x="4862066" y="4185165"/>
              <a:ext cx="604885" cy="167787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BCK</a:t>
              </a:r>
              <a:endParaRPr lang="zh-CN" altLang="en-US" sz="1200" dirty="0"/>
            </a:p>
          </p:txBody>
        </p:sp>
        <p:sp>
          <p:nvSpPr>
            <p:cNvPr id="225" name="箭头: 五边形 224">
              <a:extLst>
                <a:ext uri="{FF2B5EF4-FFF2-40B4-BE49-F238E27FC236}">
                  <a16:creationId xmlns:a16="http://schemas.microsoft.com/office/drawing/2014/main" id="{1C95756C-7CC7-4C20-A4C7-81FF14619D4F}"/>
                </a:ext>
              </a:extLst>
            </p:cNvPr>
            <p:cNvSpPr/>
            <p:nvPr/>
          </p:nvSpPr>
          <p:spPr>
            <a:xfrm flipH="1">
              <a:off x="4863090" y="4424474"/>
              <a:ext cx="604885" cy="167787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SDO</a:t>
              </a:r>
              <a:endParaRPr lang="zh-CN" altLang="en-US" sz="1200" dirty="0"/>
            </a:p>
          </p:txBody>
        </p:sp>
        <p:cxnSp>
          <p:nvCxnSpPr>
            <p:cNvPr id="230" name="连接符: 肘形 229">
              <a:extLst>
                <a:ext uri="{FF2B5EF4-FFF2-40B4-BE49-F238E27FC236}">
                  <a16:creationId xmlns:a16="http://schemas.microsoft.com/office/drawing/2014/main" id="{F8900876-E2D6-46CA-AACB-D93F94FBAE71}"/>
                </a:ext>
              </a:extLst>
            </p:cNvPr>
            <p:cNvCxnSpPr>
              <a:cxnSpLocks/>
              <a:stCxn id="225" idx="3"/>
              <a:endCxn id="75" idx="3"/>
            </p:cNvCxnSpPr>
            <p:nvPr/>
          </p:nvCxnSpPr>
          <p:spPr>
            <a:xfrm rot="10800000">
              <a:off x="4226770" y="4506110"/>
              <a:ext cx="636321" cy="2258"/>
            </a:xfrm>
            <a:prstGeom prst="bentConnector3">
              <a:avLst>
                <a:gd name="adj1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连接符: 肘形 232">
              <a:extLst>
                <a:ext uri="{FF2B5EF4-FFF2-40B4-BE49-F238E27FC236}">
                  <a16:creationId xmlns:a16="http://schemas.microsoft.com/office/drawing/2014/main" id="{1F248B1D-5E67-4992-A317-5B29CCA6F035}"/>
                </a:ext>
              </a:extLst>
            </p:cNvPr>
            <p:cNvCxnSpPr>
              <a:cxnSpLocks/>
              <a:stCxn id="224" idx="3"/>
              <a:endCxn id="220" idx="3"/>
            </p:cNvCxnSpPr>
            <p:nvPr/>
          </p:nvCxnSpPr>
          <p:spPr>
            <a:xfrm rot="10800000" flipV="1">
              <a:off x="4219038" y="4269059"/>
              <a:ext cx="643028" cy="8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4785EBE7-7D6D-4F5D-9C82-D84C9AC8EFFE}"/>
                </a:ext>
              </a:extLst>
            </p:cNvPr>
            <p:cNvSpPr txBox="1"/>
            <p:nvPr/>
          </p:nvSpPr>
          <p:spPr>
            <a:xfrm>
              <a:off x="4857917" y="5139906"/>
              <a:ext cx="977905" cy="584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 sz="1600" dirty="0" err="1"/>
                <a:t>Uart</a:t>
              </a:r>
              <a:r>
                <a:rPr lang="en-US" altLang="zh-CN" sz="1600" dirty="0"/>
                <a:t>/</a:t>
              </a:r>
            </a:p>
            <a:p>
              <a:r>
                <a:rPr lang="en-US" altLang="zh-CN" sz="1600" dirty="0"/>
                <a:t>I2C</a:t>
              </a:r>
              <a:r>
                <a:rPr lang="en-US" altLang="zh-CN" sz="1050" dirty="0"/>
                <a:t>(Master)</a:t>
              </a:r>
              <a:endParaRPr lang="zh-CN" altLang="en-US" sz="1600" dirty="0"/>
            </a:p>
          </p:txBody>
        </p:sp>
        <p:sp>
          <p:nvSpPr>
            <p:cNvPr id="347" name="箭头: 五边形 346">
              <a:extLst>
                <a:ext uri="{FF2B5EF4-FFF2-40B4-BE49-F238E27FC236}">
                  <a16:creationId xmlns:a16="http://schemas.microsoft.com/office/drawing/2014/main" id="{39EED732-6D46-403C-A074-764072F6AFBA}"/>
                </a:ext>
              </a:extLst>
            </p:cNvPr>
            <p:cNvSpPr/>
            <p:nvPr/>
          </p:nvSpPr>
          <p:spPr>
            <a:xfrm flipH="1">
              <a:off x="6784493" y="4430938"/>
              <a:ext cx="382340" cy="15636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Rx</a:t>
              </a:r>
              <a:endParaRPr lang="zh-CN" altLang="en-US" sz="1200" dirty="0"/>
            </a:p>
          </p:txBody>
        </p:sp>
        <p:sp>
          <p:nvSpPr>
            <p:cNvPr id="348" name="箭头: 五边形 347">
              <a:extLst>
                <a:ext uri="{FF2B5EF4-FFF2-40B4-BE49-F238E27FC236}">
                  <a16:creationId xmlns:a16="http://schemas.microsoft.com/office/drawing/2014/main" id="{094BCF0E-BB6F-4660-AD9A-042FFB74DD13}"/>
                </a:ext>
              </a:extLst>
            </p:cNvPr>
            <p:cNvSpPr/>
            <p:nvPr/>
          </p:nvSpPr>
          <p:spPr>
            <a:xfrm flipH="1">
              <a:off x="6784507" y="4666947"/>
              <a:ext cx="382340" cy="15636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Tx</a:t>
              </a:r>
              <a:endParaRPr lang="zh-CN" altLang="en-US" sz="1200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D8BD42D3-0BE7-42F1-9506-1531D3191F81}"/>
                </a:ext>
              </a:extLst>
            </p:cNvPr>
            <p:cNvSpPr txBox="1"/>
            <p:nvPr/>
          </p:nvSpPr>
          <p:spPr>
            <a:xfrm>
              <a:off x="7453770" y="3225774"/>
              <a:ext cx="805629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Speaker</a:t>
              </a:r>
              <a:endParaRPr lang="zh-CN" altLang="en-US" sz="1400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43CA49D-0515-450C-A58F-A240FC01BB79}"/>
                </a:ext>
              </a:extLst>
            </p:cNvPr>
            <p:cNvSpPr txBox="1"/>
            <p:nvPr/>
          </p:nvSpPr>
          <p:spPr>
            <a:xfrm>
              <a:off x="2863089" y="3915112"/>
              <a:ext cx="1373774" cy="969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 anchor="t" anchorCtr="0">
              <a:noAutofit/>
            </a:bodyPr>
            <a:lstStyle/>
            <a:p>
              <a:r>
                <a:rPr lang="en-US" altLang="zh-CN" sz="1600" dirty="0"/>
                <a:t>I2S</a:t>
              </a:r>
            </a:p>
            <a:p>
              <a:r>
                <a:rPr lang="en-US" altLang="zh-CN" sz="1050" dirty="0"/>
                <a:t>(Slaver)</a:t>
              </a:r>
              <a:endParaRPr lang="zh-CN" altLang="en-US" sz="1050" dirty="0"/>
            </a:p>
          </p:txBody>
        </p:sp>
        <p:sp>
          <p:nvSpPr>
            <p:cNvPr id="69" name="箭头: 五边形 68">
              <a:extLst>
                <a:ext uri="{FF2B5EF4-FFF2-40B4-BE49-F238E27FC236}">
                  <a16:creationId xmlns:a16="http://schemas.microsoft.com/office/drawing/2014/main" id="{2A123A8B-E79C-431E-ADF7-F23ACD76F697}"/>
                </a:ext>
              </a:extLst>
            </p:cNvPr>
            <p:cNvSpPr/>
            <p:nvPr/>
          </p:nvSpPr>
          <p:spPr>
            <a:xfrm>
              <a:off x="3622069" y="4662932"/>
              <a:ext cx="610065" cy="166398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SDO</a:t>
              </a:r>
              <a:endParaRPr lang="zh-CN" altLang="en-US" sz="1200" dirty="0"/>
            </a:p>
          </p:txBody>
        </p:sp>
        <p:sp>
          <p:nvSpPr>
            <p:cNvPr id="71" name="箭头: 五边形 70">
              <a:extLst>
                <a:ext uri="{FF2B5EF4-FFF2-40B4-BE49-F238E27FC236}">
                  <a16:creationId xmlns:a16="http://schemas.microsoft.com/office/drawing/2014/main" id="{B356AD4B-E657-4641-AC97-891D8F43CB32}"/>
                </a:ext>
              </a:extLst>
            </p:cNvPr>
            <p:cNvSpPr/>
            <p:nvPr/>
          </p:nvSpPr>
          <p:spPr>
            <a:xfrm>
              <a:off x="3615680" y="3969587"/>
              <a:ext cx="610065" cy="151844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LRCK</a:t>
              </a:r>
              <a:endParaRPr lang="zh-CN" altLang="en-US" sz="1200" dirty="0"/>
            </a:p>
          </p:txBody>
        </p:sp>
        <p:sp>
          <p:nvSpPr>
            <p:cNvPr id="72" name="箭头: 五边形 71">
              <a:extLst>
                <a:ext uri="{FF2B5EF4-FFF2-40B4-BE49-F238E27FC236}">
                  <a16:creationId xmlns:a16="http://schemas.microsoft.com/office/drawing/2014/main" id="{340CD48F-6248-42DE-8050-245B56CC2AC3}"/>
                </a:ext>
              </a:extLst>
            </p:cNvPr>
            <p:cNvSpPr/>
            <p:nvPr/>
          </p:nvSpPr>
          <p:spPr>
            <a:xfrm>
              <a:off x="3615680" y="4202057"/>
              <a:ext cx="610065" cy="15769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BCK</a:t>
              </a:r>
              <a:endParaRPr lang="zh-CN" altLang="en-US" sz="1200" dirty="0"/>
            </a:p>
          </p:txBody>
        </p:sp>
        <p:sp>
          <p:nvSpPr>
            <p:cNvPr id="75" name="箭头: 五边形 74">
              <a:extLst>
                <a:ext uri="{FF2B5EF4-FFF2-40B4-BE49-F238E27FC236}">
                  <a16:creationId xmlns:a16="http://schemas.microsoft.com/office/drawing/2014/main" id="{465EE81C-2FAC-45C1-A202-B4A233B4C1EC}"/>
                </a:ext>
              </a:extLst>
            </p:cNvPr>
            <p:cNvSpPr/>
            <p:nvPr/>
          </p:nvSpPr>
          <p:spPr>
            <a:xfrm>
              <a:off x="3616704" y="4422911"/>
              <a:ext cx="610065" cy="166398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SDI</a:t>
              </a:r>
              <a:endParaRPr lang="zh-CN" altLang="en-US" sz="1200" dirty="0"/>
            </a:p>
          </p:txBody>
        </p:sp>
        <p:sp>
          <p:nvSpPr>
            <p:cNvPr id="78" name="箭头: 五边形 77">
              <a:extLst>
                <a:ext uri="{FF2B5EF4-FFF2-40B4-BE49-F238E27FC236}">
                  <a16:creationId xmlns:a16="http://schemas.microsoft.com/office/drawing/2014/main" id="{2FD91926-C2B6-40BB-BCF0-F58FA0818D11}"/>
                </a:ext>
              </a:extLst>
            </p:cNvPr>
            <p:cNvSpPr/>
            <p:nvPr/>
          </p:nvSpPr>
          <p:spPr>
            <a:xfrm flipH="1">
              <a:off x="4868773" y="3960468"/>
              <a:ext cx="604885" cy="167787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LRCK</a:t>
              </a:r>
              <a:endParaRPr lang="zh-CN" altLang="en-US" sz="1200" dirty="0"/>
            </a:p>
          </p:txBody>
        </p:sp>
        <p:sp>
          <p:nvSpPr>
            <p:cNvPr id="79" name="箭头: 五边形 78">
              <a:extLst>
                <a:ext uri="{FF2B5EF4-FFF2-40B4-BE49-F238E27FC236}">
                  <a16:creationId xmlns:a16="http://schemas.microsoft.com/office/drawing/2014/main" id="{DA3D30FD-0502-42B5-8BCF-8CD31CFA2B97}"/>
                </a:ext>
              </a:extLst>
            </p:cNvPr>
            <p:cNvSpPr/>
            <p:nvPr/>
          </p:nvSpPr>
          <p:spPr>
            <a:xfrm flipH="1">
              <a:off x="4868773" y="4196116"/>
              <a:ext cx="604885" cy="167787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BCK</a:t>
              </a:r>
              <a:endParaRPr lang="zh-CN" altLang="en-US" sz="1200" dirty="0"/>
            </a:p>
          </p:txBody>
        </p:sp>
        <p:sp>
          <p:nvSpPr>
            <p:cNvPr id="80" name="箭头: 五边形 79">
              <a:extLst>
                <a:ext uri="{FF2B5EF4-FFF2-40B4-BE49-F238E27FC236}">
                  <a16:creationId xmlns:a16="http://schemas.microsoft.com/office/drawing/2014/main" id="{D5EE9674-A407-4FBD-AAD4-770C10E51DB0}"/>
                </a:ext>
              </a:extLst>
            </p:cNvPr>
            <p:cNvSpPr/>
            <p:nvPr/>
          </p:nvSpPr>
          <p:spPr>
            <a:xfrm flipH="1">
              <a:off x="4869797" y="4419659"/>
              <a:ext cx="604885" cy="16778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SDO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5734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B041E-4073-4B25-962C-A89DF3C1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系统框图</a:t>
            </a:r>
            <a:r>
              <a:rPr lang="zh-CN" altLang="en-US" sz="2400" dirty="0"/>
              <a:t>（蓝牙单耳</a:t>
            </a:r>
            <a:r>
              <a:rPr lang="en-US" altLang="zh-CN" sz="2400" dirty="0"/>
              <a:t>Speaker</a:t>
            </a:r>
            <a:r>
              <a:rPr lang="zh-CN" altLang="en-US" sz="2400" dirty="0"/>
              <a:t>，模拟输出）</a:t>
            </a:r>
            <a:endParaRPr lang="zh-CN" altLang="en-US" dirty="0"/>
          </a:p>
        </p:txBody>
      </p:sp>
      <p:pic>
        <p:nvPicPr>
          <p:cNvPr id="87" name="图片 86">
            <a:extLst>
              <a:ext uri="{FF2B5EF4-FFF2-40B4-BE49-F238E27FC236}">
                <a16:creationId xmlns:a16="http://schemas.microsoft.com/office/drawing/2014/main" id="{13C3E77B-D367-49A4-A36D-C00462C89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  <p:grpSp>
        <p:nvGrpSpPr>
          <p:cNvPr id="395" name="组合 394">
            <a:extLst>
              <a:ext uri="{FF2B5EF4-FFF2-40B4-BE49-F238E27FC236}">
                <a16:creationId xmlns:a16="http://schemas.microsoft.com/office/drawing/2014/main" id="{1F623100-B147-48E1-812F-3BB5FDA799E1}"/>
              </a:ext>
            </a:extLst>
          </p:cNvPr>
          <p:cNvGrpSpPr/>
          <p:nvPr/>
        </p:nvGrpSpPr>
        <p:grpSpPr>
          <a:xfrm>
            <a:off x="7923080" y="2293195"/>
            <a:ext cx="3020086" cy="3128894"/>
            <a:chOff x="7885374" y="2526140"/>
            <a:chExt cx="3020086" cy="3128894"/>
          </a:xfrm>
        </p:grpSpPr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67E144E2-8414-42B1-B169-61249874E2D8}"/>
                </a:ext>
              </a:extLst>
            </p:cNvPr>
            <p:cNvGrpSpPr/>
            <p:nvPr/>
          </p:nvGrpSpPr>
          <p:grpSpPr>
            <a:xfrm>
              <a:off x="7885374" y="2526140"/>
              <a:ext cx="2957262" cy="3128894"/>
              <a:chOff x="8163314" y="1859638"/>
              <a:chExt cx="3758661" cy="3976803"/>
            </a:xfrm>
          </p:grpSpPr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F052EB53-6C83-4DBA-B347-10C7029CA0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55"/>
              <a:stretch/>
            </p:blipFill>
            <p:spPr>
              <a:xfrm>
                <a:off x="8163314" y="1859638"/>
                <a:ext cx="3162299" cy="3302918"/>
              </a:xfrm>
              <a:prstGeom prst="rect">
                <a:avLst/>
              </a:prstGeom>
            </p:spPr>
          </p:pic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7B462D1-B486-4D32-A555-6B2DA4905865}"/>
                  </a:ext>
                </a:extLst>
              </p:cNvPr>
              <p:cNvSpPr txBox="1"/>
              <p:nvPr/>
            </p:nvSpPr>
            <p:spPr>
              <a:xfrm>
                <a:off x="11059419" y="4625932"/>
                <a:ext cx="862556" cy="3911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err="1"/>
                  <a:t>refMic</a:t>
                </a:r>
                <a:endParaRPr lang="zh-CN" altLang="en-US" sz="1400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4787539-43D2-4BB9-86B0-F5E2CC463CF6}"/>
                  </a:ext>
                </a:extLst>
              </p:cNvPr>
              <p:cNvSpPr txBox="1"/>
              <p:nvPr/>
            </p:nvSpPr>
            <p:spPr>
              <a:xfrm>
                <a:off x="8163314" y="5445259"/>
                <a:ext cx="1023948" cy="3911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err="1"/>
                  <a:t>talkMic</a:t>
                </a:r>
                <a:endParaRPr lang="zh-CN" altLang="en-US" sz="1400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85B036D-AE35-40B0-88D2-F0E02F0F6683}"/>
                  </a:ext>
                </a:extLst>
              </p:cNvPr>
              <p:cNvSpPr/>
              <p:nvPr/>
            </p:nvSpPr>
            <p:spPr>
              <a:xfrm>
                <a:off x="10878694" y="4136208"/>
                <a:ext cx="186519" cy="24247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7E8DEAF-EAA4-4DA2-8850-F729C3182AD5}"/>
                  </a:ext>
                </a:extLst>
              </p:cNvPr>
              <p:cNvSpPr/>
              <p:nvPr/>
            </p:nvSpPr>
            <p:spPr>
              <a:xfrm>
                <a:off x="10931541" y="4257445"/>
                <a:ext cx="80824" cy="7834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C3E374AC-1C74-4C86-94A5-2C44E09D0C65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8521208" y="4879856"/>
                <a:ext cx="154080" cy="5654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75004308-748F-4C39-B698-FB3CC23BCB04}"/>
                  </a:ext>
                </a:extLst>
              </p:cNvPr>
              <p:cNvCxnSpPr>
                <a:cxnSpLocks/>
                <a:stCxn id="9" idx="3"/>
                <a:endCxn id="7" idx="0"/>
              </p:cNvCxnSpPr>
              <p:nvPr/>
            </p:nvCxnSpPr>
            <p:spPr>
              <a:xfrm>
                <a:off x="11065213" y="4257446"/>
                <a:ext cx="425484" cy="3684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EE17B10-0BE0-4374-9239-507A37CF5532}"/>
                  </a:ext>
                </a:extLst>
              </p:cNvPr>
              <p:cNvSpPr txBox="1"/>
              <p:nvPr/>
            </p:nvSpPr>
            <p:spPr>
              <a:xfrm>
                <a:off x="9953798" y="5173669"/>
                <a:ext cx="1023948" cy="3911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Speaker</a:t>
                </a:r>
                <a:endParaRPr lang="zh-CN" altLang="en-US" sz="1400" dirty="0"/>
              </a:p>
            </p:txBody>
          </p: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66670AF0-625E-4EE2-BAE0-94C8C990D540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 flipH="1">
                <a:off x="10465772" y="4291902"/>
                <a:ext cx="186520" cy="8817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7" name="矩形 376">
              <a:extLst>
                <a:ext uri="{FF2B5EF4-FFF2-40B4-BE49-F238E27FC236}">
                  <a16:creationId xmlns:a16="http://schemas.microsoft.com/office/drawing/2014/main" id="{34F51C88-10BC-4F34-8923-5507207C07C7}"/>
                </a:ext>
              </a:extLst>
            </p:cNvPr>
            <p:cNvSpPr/>
            <p:nvPr/>
          </p:nvSpPr>
          <p:spPr>
            <a:xfrm>
              <a:off x="9201792" y="4256736"/>
              <a:ext cx="1703668" cy="1264578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1F33AE2-F944-4603-973E-DE4FCF615363}"/>
              </a:ext>
            </a:extLst>
          </p:cNvPr>
          <p:cNvSpPr/>
          <p:nvPr/>
        </p:nvSpPr>
        <p:spPr>
          <a:xfrm>
            <a:off x="1740616" y="2129050"/>
            <a:ext cx="2531003" cy="3712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/>
              <a:t>SNC86**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55772F-76D9-4B47-9C7E-F9023678EA18}"/>
              </a:ext>
            </a:extLst>
          </p:cNvPr>
          <p:cNvSpPr txBox="1"/>
          <p:nvPr/>
        </p:nvSpPr>
        <p:spPr>
          <a:xfrm>
            <a:off x="642498" y="2808011"/>
            <a:ext cx="734496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talkMic</a:t>
            </a:r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E61A262-45D9-435E-BB1E-79EC1A480C29}"/>
              </a:ext>
            </a:extLst>
          </p:cNvPr>
          <p:cNvSpPr txBox="1"/>
          <p:nvPr/>
        </p:nvSpPr>
        <p:spPr>
          <a:xfrm>
            <a:off x="727456" y="3242829"/>
            <a:ext cx="668773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refMic</a:t>
            </a:r>
            <a:endParaRPr lang="zh-CN" altLang="en-US" sz="1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A03B82-7083-4BB4-BE1D-0C5BAB7B3DC9}"/>
              </a:ext>
            </a:extLst>
          </p:cNvPr>
          <p:cNvSpPr txBox="1"/>
          <p:nvPr/>
        </p:nvSpPr>
        <p:spPr>
          <a:xfrm>
            <a:off x="1740616" y="2811753"/>
            <a:ext cx="78289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AMIC1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2D4BEB3-D806-4E31-8C2E-86AE766D329C}"/>
              </a:ext>
            </a:extLst>
          </p:cNvPr>
          <p:cNvSpPr txBox="1"/>
          <p:nvPr/>
        </p:nvSpPr>
        <p:spPr>
          <a:xfrm>
            <a:off x="1740616" y="3246571"/>
            <a:ext cx="78289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AMIC2</a:t>
            </a:r>
            <a:endParaRPr lang="zh-CN" altLang="en-US" sz="1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DC15DD0-4C0D-4834-9EB7-4AE6D7A5F4D0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1376994" y="2961900"/>
            <a:ext cx="363622" cy="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4B3AB12-37C5-4DEE-A7C7-EC6FFF5280EB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1396229" y="3396718"/>
            <a:ext cx="344387" cy="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0F3D2A9A-5E2B-43B3-AEA6-E219F5015E7D}"/>
              </a:ext>
            </a:extLst>
          </p:cNvPr>
          <p:cNvSpPr txBox="1"/>
          <p:nvPr/>
        </p:nvSpPr>
        <p:spPr>
          <a:xfrm>
            <a:off x="3019307" y="3902129"/>
            <a:ext cx="1226903" cy="969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 anchorCtr="0">
            <a:noAutofit/>
          </a:bodyPr>
          <a:lstStyle/>
          <a:p>
            <a:r>
              <a:rPr lang="en-US" altLang="zh-CN" sz="1600" dirty="0"/>
              <a:t>I2S</a:t>
            </a:r>
          </a:p>
          <a:p>
            <a:r>
              <a:rPr lang="en-US" altLang="zh-CN" sz="1050" dirty="0"/>
              <a:t>(Slaver)</a:t>
            </a:r>
            <a:endParaRPr lang="zh-CN" altLang="en-US" sz="105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5A1377A-DE06-476A-9930-69AB724D28FC}"/>
              </a:ext>
            </a:extLst>
          </p:cNvPr>
          <p:cNvSpPr/>
          <p:nvPr/>
        </p:nvSpPr>
        <p:spPr>
          <a:xfrm>
            <a:off x="2977527" y="2836011"/>
            <a:ext cx="650299" cy="67210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Alg</a:t>
            </a:r>
            <a:endParaRPr lang="zh-CN" altLang="en-US" sz="1400" dirty="0"/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E6737E74-7492-4707-A437-C15A8BC48622}"/>
              </a:ext>
            </a:extLst>
          </p:cNvPr>
          <p:cNvCxnSpPr>
            <a:cxnSpLocks/>
            <a:stCxn id="20" idx="3"/>
            <a:endCxn id="30" idx="2"/>
          </p:cNvCxnSpPr>
          <p:nvPr/>
        </p:nvCxnSpPr>
        <p:spPr>
          <a:xfrm>
            <a:off x="2523510" y="2965642"/>
            <a:ext cx="454017" cy="206421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C266B195-8FD5-4291-8643-3CFD79A57991}"/>
              </a:ext>
            </a:extLst>
          </p:cNvPr>
          <p:cNvCxnSpPr>
            <a:cxnSpLocks/>
            <a:stCxn id="21" idx="3"/>
            <a:endCxn id="30" idx="2"/>
          </p:cNvCxnSpPr>
          <p:nvPr/>
        </p:nvCxnSpPr>
        <p:spPr>
          <a:xfrm flipV="1">
            <a:off x="2523510" y="3172063"/>
            <a:ext cx="454017" cy="228397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1D5B7D5A-BB50-4AA1-B207-F741526A9300}"/>
              </a:ext>
            </a:extLst>
          </p:cNvPr>
          <p:cNvCxnSpPr>
            <a:cxnSpLocks/>
            <a:stCxn id="30" idx="6"/>
            <a:endCxn id="65" idx="1"/>
          </p:cNvCxnSpPr>
          <p:nvPr/>
        </p:nvCxnSpPr>
        <p:spPr>
          <a:xfrm flipH="1">
            <a:off x="2758877" y="3172063"/>
            <a:ext cx="868949" cy="1197918"/>
          </a:xfrm>
          <a:prstGeom prst="bentConnector5">
            <a:avLst>
              <a:gd name="adj1" fmla="val -26308"/>
              <a:gd name="adj2" fmla="val 42642"/>
              <a:gd name="adj3" fmla="val 126308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FC49F5AB-D85A-4CE0-9A5B-045B3CD42EB5}"/>
              </a:ext>
            </a:extLst>
          </p:cNvPr>
          <p:cNvSpPr/>
          <p:nvPr/>
        </p:nvSpPr>
        <p:spPr>
          <a:xfrm>
            <a:off x="4851093" y="2129048"/>
            <a:ext cx="2322578" cy="371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/>
              <a:t>Bluetooth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F040095-266E-4CF9-A410-96ABA0834BD3}"/>
              </a:ext>
            </a:extLst>
          </p:cNvPr>
          <p:cNvSpPr txBox="1"/>
          <p:nvPr/>
        </p:nvSpPr>
        <p:spPr>
          <a:xfrm>
            <a:off x="4857803" y="3857642"/>
            <a:ext cx="977905" cy="1013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 anchorCtr="0">
            <a:noAutofit/>
          </a:bodyPr>
          <a:lstStyle/>
          <a:p>
            <a:pPr algn="r"/>
            <a:r>
              <a:rPr lang="en-US" altLang="zh-CN" sz="1600" dirty="0"/>
              <a:t>ADC</a:t>
            </a:r>
            <a:endParaRPr lang="en-US" altLang="zh-CN" sz="1400" dirty="0"/>
          </a:p>
          <a:p>
            <a:pPr algn="r"/>
            <a:endParaRPr lang="zh-CN" altLang="en-US" sz="105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BA5D6BA-F77F-463A-8958-144D478DCFD9}"/>
              </a:ext>
            </a:extLst>
          </p:cNvPr>
          <p:cNvSpPr txBox="1"/>
          <p:nvPr/>
        </p:nvSpPr>
        <p:spPr>
          <a:xfrm>
            <a:off x="6605807" y="4102029"/>
            <a:ext cx="563305" cy="8082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r"/>
            <a:r>
              <a:rPr lang="en-US" altLang="zh-CN" sz="1600" dirty="0"/>
              <a:t>RF</a:t>
            </a:r>
            <a:endParaRPr lang="zh-CN" altLang="en-US" sz="1600" dirty="0"/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2715855C-D9D1-4CA1-8DDB-8388637AE254}"/>
              </a:ext>
            </a:extLst>
          </p:cNvPr>
          <p:cNvCxnSpPr>
            <a:cxnSpLocks/>
            <a:stCxn id="70" idx="3"/>
            <a:endCxn id="67" idx="1"/>
          </p:cNvCxnSpPr>
          <p:nvPr/>
        </p:nvCxnSpPr>
        <p:spPr>
          <a:xfrm>
            <a:off x="7169112" y="3379497"/>
            <a:ext cx="284658" cy="166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B20E166C-48C1-42DB-A00C-67372903C56E}"/>
              </a:ext>
            </a:extLst>
          </p:cNvPr>
          <p:cNvSpPr txBox="1"/>
          <p:nvPr/>
        </p:nvSpPr>
        <p:spPr>
          <a:xfrm>
            <a:off x="6564227" y="3210220"/>
            <a:ext cx="604885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DAC</a:t>
            </a:r>
            <a:endParaRPr lang="zh-CN" altLang="en-US" sz="1600" dirty="0"/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309FD92A-72CE-4F85-808A-77D8A2156204}"/>
              </a:ext>
            </a:extLst>
          </p:cNvPr>
          <p:cNvCxnSpPr>
            <a:cxnSpLocks/>
            <a:stCxn id="55" idx="3"/>
            <a:endCxn id="348" idx="3"/>
          </p:cNvCxnSpPr>
          <p:nvPr/>
        </p:nvCxnSpPr>
        <p:spPr>
          <a:xfrm>
            <a:off x="5835708" y="4364506"/>
            <a:ext cx="948799" cy="380622"/>
          </a:xfrm>
          <a:prstGeom prst="bentConnector3">
            <a:avLst>
              <a:gd name="adj1" fmla="val 27568"/>
            </a:avLst>
          </a:prstGeom>
          <a:ln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304B86BE-5967-472E-A80E-D11BBE680B89}"/>
              </a:ext>
            </a:extLst>
          </p:cNvPr>
          <p:cNvCxnSpPr>
            <a:cxnSpLocks/>
            <a:stCxn id="347" idx="3"/>
            <a:endCxn id="70" idx="1"/>
          </p:cNvCxnSpPr>
          <p:nvPr/>
        </p:nvCxnSpPr>
        <p:spPr>
          <a:xfrm rot="10800000">
            <a:off x="6564227" y="3379497"/>
            <a:ext cx="220266" cy="1129622"/>
          </a:xfrm>
          <a:prstGeom prst="bentConnector3">
            <a:avLst>
              <a:gd name="adj1" fmla="val 203784"/>
            </a:avLst>
          </a:prstGeom>
          <a:ln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1444A44F-158A-4A65-8227-C2F4144DE434}"/>
              </a:ext>
            </a:extLst>
          </p:cNvPr>
          <p:cNvSpPr txBox="1"/>
          <p:nvPr/>
        </p:nvSpPr>
        <p:spPr>
          <a:xfrm>
            <a:off x="3268304" y="5138182"/>
            <a:ext cx="977905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1">
            <a:spAutoFit/>
          </a:bodyPr>
          <a:lstStyle/>
          <a:p>
            <a:r>
              <a:rPr lang="en-US" altLang="zh-CN" sz="1600" dirty="0" err="1"/>
              <a:t>Uart</a:t>
            </a:r>
            <a:r>
              <a:rPr lang="en-US" altLang="zh-CN" sz="1600" dirty="0"/>
              <a:t>/</a:t>
            </a:r>
          </a:p>
          <a:p>
            <a:r>
              <a:rPr lang="en-US" altLang="zh-CN" sz="1600" dirty="0"/>
              <a:t>I2C</a:t>
            </a:r>
            <a:r>
              <a:rPr lang="en-US" altLang="zh-CN" sz="1050" dirty="0"/>
              <a:t>(Slaver)</a:t>
            </a:r>
            <a:endParaRPr lang="zh-CN" altLang="en-US" sz="1600" dirty="0"/>
          </a:p>
        </p:txBody>
      </p: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DC899990-DA69-42DF-B445-72FB9555FFD3}"/>
              </a:ext>
            </a:extLst>
          </p:cNvPr>
          <p:cNvCxnSpPr>
            <a:cxnSpLocks/>
            <a:stCxn id="267" idx="1"/>
            <a:endCxn id="73" idx="3"/>
          </p:cNvCxnSpPr>
          <p:nvPr/>
        </p:nvCxnSpPr>
        <p:spPr>
          <a:xfrm rot="10800000">
            <a:off x="4246209" y="5430570"/>
            <a:ext cx="611708" cy="1724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92CACFF6-AE8F-4E14-AA05-57D2E736FCA7}"/>
              </a:ext>
            </a:extLst>
          </p:cNvPr>
          <p:cNvCxnSpPr>
            <a:cxnSpLocks/>
            <a:stCxn id="73" idx="3"/>
            <a:endCxn id="267" idx="1"/>
          </p:cNvCxnSpPr>
          <p:nvPr/>
        </p:nvCxnSpPr>
        <p:spPr>
          <a:xfrm>
            <a:off x="4246209" y="5430570"/>
            <a:ext cx="611708" cy="1724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箭头: 五边形 217">
            <a:extLst>
              <a:ext uri="{FF2B5EF4-FFF2-40B4-BE49-F238E27FC236}">
                <a16:creationId xmlns:a16="http://schemas.microsoft.com/office/drawing/2014/main" id="{BCCC0786-0D99-48F4-B69D-1546490E3AFC}"/>
              </a:ext>
            </a:extLst>
          </p:cNvPr>
          <p:cNvSpPr/>
          <p:nvPr/>
        </p:nvSpPr>
        <p:spPr>
          <a:xfrm>
            <a:off x="3635682" y="4651981"/>
            <a:ext cx="610065" cy="16639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SDO</a:t>
            </a:r>
            <a:endParaRPr lang="zh-CN" altLang="en-US" sz="1200" dirty="0"/>
          </a:p>
        </p:txBody>
      </p:sp>
      <p:sp>
        <p:nvSpPr>
          <p:cNvPr id="219" name="箭头: 五边形 218">
            <a:extLst>
              <a:ext uri="{FF2B5EF4-FFF2-40B4-BE49-F238E27FC236}">
                <a16:creationId xmlns:a16="http://schemas.microsoft.com/office/drawing/2014/main" id="{845813BC-F381-4B5A-BAB4-118E152D7C37}"/>
              </a:ext>
            </a:extLst>
          </p:cNvPr>
          <p:cNvSpPr/>
          <p:nvPr/>
        </p:nvSpPr>
        <p:spPr>
          <a:xfrm>
            <a:off x="3629293" y="3958636"/>
            <a:ext cx="610065" cy="15184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LRCK</a:t>
            </a:r>
            <a:endParaRPr lang="zh-CN" altLang="en-US" sz="1200" dirty="0"/>
          </a:p>
        </p:txBody>
      </p:sp>
      <p:sp>
        <p:nvSpPr>
          <p:cNvPr id="220" name="箭头: 五边形 219">
            <a:extLst>
              <a:ext uri="{FF2B5EF4-FFF2-40B4-BE49-F238E27FC236}">
                <a16:creationId xmlns:a16="http://schemas.microsoft.com/office/drawing/2014/main" id="{1BE53AA9-999E-4E01-BDB5-4D2B3ADCB152}"/>
              </a:ext>
            </a:extLst>
          </p:cNvPr>
          <p:cNvSpPr/>
          <p:nvPr/>
        </p:nvSpPr>
        <p:spPr>
          <a:xfrm>
            <a:off x="3629293" y="4191106"/>
            <a:ext cx="610065" cy="1576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BCK</a:t>
            </a:r>
            <a:endParaRPr lang="zh-CN" altLang="en-US" sz="1200" dirty="0"/>
          </a:p>
        </p:txBody>
      </p:sp>
      <p:sp>
        <p:nvSpPr>
          <p:cNvPr id="221" name="箭头: 五边形 220">
            <a:extLst>
              <a:ext uri="{FF2B5EF4-FFF2-40B4-BE49-F238E27FC236}">
                <a16:creationId xmlns:a16="http://schemas.microsoft.com/office/drawing/2014/main" id="{2EF4D5C4-DF7F-4DC1-8B9B-EF1BBF44F155}"/>
              </a:ext>
            </a:extLst>
          </p:cNvPr>
          <p:cNvSpPr/>
          <p:nvPr/>
        </p:nvSpPr>
        <p:spPr>
          <a:xfrm>
            <a:off x="3630317" y="4427726"/>
            <a:ext cx="610065" cy="16639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SDI</a:t>
            </a:r>
            <a:endParaRPr lang="zh-CN" altLang="en-US" sz="1200" dirty="0"/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4785EBE7-7D6D-4F5D-9C82-D84C9AC8EFFE}"/>
              </a:ext>
            </a:extLst>
          </p:cNvPr>
          <p:cNvSpPr txBox="1"/>
          <p:nvPr/>
        </p:nvSpPr>
        <p:spPr>
          <a:xfrm>
            <a:off x="4857917" y="5139906"/>
            <a:ext cx="977905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1">
            <a:spAutoFit/>
          </a:bodyPr>
          <a:lstStyle/>
          <a:p>
            <a:r>
              <a:rPr lang="en-US" altLang="zh-CN" sz="1600" dirty="0" err="1"/>
              <a:t>Uart</a:t>
            </a:r>
            <a:r>
              <a:rPr lang="en-US" altLang="zh-CN" sz="1600" dirty="0"/>
              <a:t>/</a:t>
            </a:r>
          </a:p>
          <a:p>
            <a:r>
              <a:rPr lang="en-US" altLang="zh-CN" sz="1600" dirty="0"/>
              <a:t>I2C</a:t>
            </a:r>
            <a:r>
              <a:rPr lang="en-US" altLang="zh-CN" sz="1050" dirty="0"/>
              <a:t>(Master)</a:t>
            </a:r>
            <a:endParaRPr lang="zh-CN" altLang="en-US" sz="1600" dirty="0"/>
          </a:p>
        </p:txBody>
      </p:sp>
      <p:sp>
        <p:nvSpPr>
          <p:cNvPr id="347" name="箭头: 五边形 346">
            <a:extLst>
              <a:ext uri="{FF2B5EF4-FFF2-40B4-BE49-F238E27FC236}">
                <a16:creationId xmlns:a16="http://schemas.microsoft.com/office/drawing/2014/main" id="{39EED732-6D46-403C-A074-764072F6AFBA}"/>
              </a:ext>
            </a:extLst>
          </p:cNvPr>
          <p:cNvSpPr/>
          <p:nvPr/>
        </p:nvSpPr>
        <p:spPr>
          <a:xfrm flipH="1">
            <a:off x="6784493" y="4430938"/>
            <a:ext cx="382340" cy="15636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Rx</a:t>
            </a:r>
            <a:endParaRPr lang="zh-CN" altLang="en-US" sz="1200" dirty="0"/>
          </a:p>
        </p:txBody>
      </p:sp>
      <p:sp>
        <p:nvSpPr>
          <p:cNvPr id="348" name="箭头: 五边形 347">
            <a:extLst>
              <a:ext uri="{FF2B5EF4-FFF2-40B4-BE49-F238E27FC236}">
                <a16:creationId xmlns:a16="http://schemas.microsoft.com/office/drawing/2014/main" id="{094BCF0E-BB6F-4660-AD9A-042FFB74DD13}"/>
              </a:ext>
            </a:extLst>
          </p:cNvPr>
          <p:cNvSpPr/>
          <p:nvPr/>
        </p:nvSpPr>
        <p:spPr>
          <a:xfrm flipH="1">
            <a:off x="6784507" y="4666947"/>
            <a:ext cx="382340" cy="15636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Tx</a:t>
            </a:r>
            <a:endParaRPr lang="zh-CN" altLang="en-US" sz="12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8BD42D3-0BE7-42F1-9506-1531D3191F81}"/>
              </a:ext>
            </a:extLst>
          </p:cNvPr>
          <p:cNvSpPr txBox="1"/>
          <p:nvPr/>
        </p:nvSpPr>
        <p:spPr>
          <a:xfrm>
            <a:off x="7453770" y="3225774"/>
            <a:ext cx="80562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Speaker</a:t>
            </a:r>
            <a:endParaRPr lang="zh-CN" altLang="en-US" sz="14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43CA49D-0515-450C-A58F-A240FC01BB79}"/>
              </a:ext>
            </a:extLst>
          </p:cNvPr>
          <p:cNvSpPr txBox="1"/>
          <p:nvPr/>
        </p:nvSpPr>
        <p:spPr>
          <a:xfrm>
            <a:off x="2758877" y="3857642"/>
            <a:ext cx="1494041" cy="10246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 anchorCtr="0">
            <a:noAutofit/>
          </a:bodyPr>
          <a:lstStyle/>
          <a:p>
            <a:r>
              <a:rPr lang="en-US" altLang="zh-CN" sz="1600" dirty="0"/>
              <a:t>DAC</a:t>
            </a:r>
            <a:endParaRPr lang="zh-CN" altLang="en-US" sz="1050" dirty="0"/>
          </a:p>
        </p:txBody>
      </p:sp>
      <p:sp>
        <p:nvSpPr>
          <p:cNvPr id="71" name="箭头: 五边形 70">
            <a:extLst>
              <a:ext uri="{FF2B5EF4-FFF2-40B4-BE49-F238E27FC236}">
                <a16:creationId xmlns:a16="http://schemas.microsoft.com/office/drawing/2014/main" id="{B356AD4B-E657-4641-AC97-891D8F43CB32}"/>
              </a:ext>
            </a:extLst>
          </p:cNvPr>
          <p:cNvSpPr/>
          <p:nvPr/>
        </p:nvSpPr>
        <p:spPr>
          <a:xfrm>
            <a:off x="3388293" y="3957040"/>
            <a:ext cx="857772" cy="18303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AOHPRP</a:t>
            </a:r>
            <a:endParaRPr lang="zh-CN" altLang="en-US" sz="1200" dirty="0"/>
          </a:p>
        </p:txBody>
      </p:sp>
      <p:sp>
        <p:nvSpPr>
          <p:cNvPr id="82" name="箭头: 五边形 81">
            <a:extLst>
              <a:ext uri="{FF2B5EF4-FFF2-40B4-BE49-F238E27FC236}">
                <a16:creationId xmlns:a16="http://schemas.microsoft.com/office/drawing/2014/main" id="{8E4E1630-A790-4073-8C9B-42028859380B}"/>
              </a:ext>
            </a:extLst>
          </p:cNvPr>
          <p:cNvSpPr/>
          <p:nvPr/>
        </p:nvSpPr>
        <p:spPr>
          <a:xfrm>
            <a:off x="3397160" y="4185986"/>
            <a:ext cx="857772" cy="18303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AOHPRN</a:t>
            </a:r>
            <a:endParaRPr lang="zh-CN" altLang="en-US" sz="1200" dirty="0"/>
          </a:p>
        </p:txBody>
      </p:sp>
      <p:sp>
        <p:nvSpPr>
          <p:cNvPr id="83" name="箭头: 五边形 82">
            <a:extLst>
              <a:ext uri="{FF2B5EF4-FFF2-40B4-BE49-F238E27FC236}">
                <a16:creationId xmlns:a16="http://schemas.microsoft.com/office/drawing/2014/main" id="{FBFA5F98-C3F9-436A-9271-38722FBBDAB5}"/>
              </a:ext>
            </a:extLst>
          </p:cNvPr>
          <p:cNvSpPr/>
          <p:nvPr/>
        </p:nvSpPr>
        <p:spPr>
          <a:xfrm>
            <a:off x="3381159" y="4415601"/>
            <a:ext cx="857772" cy="18303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AOHPLP</a:t>
            </a:r>
            <a:endParaRPr lang="zh-CN" altLang="en-US" sz="1200" dirty="0"/>
          </a:p>
        </p:txBody>
      </p:sp>
      <p:sp>
        <p:nvSpPr>
          <p:cNvPr id="85" name="箭头: 五边形 84">
            <a:extLst>
              <a:ext uri="{FF2B5EF4-FFF2-40B4-BE49-F238E27FC236}">
                <a16:creationId xmlns:a16="http://schemas.microsoft.com/office/drawing/2014/main" id="{5ACA0EC9-0C4C-47FD-8BD9-A875A2F49B00}"/>
              </a:ext>
            </a:extLst>
          </p:cNvPr>
          <p:cNvSpPr/>
          <p:nvPr/>
        </p:nvSpPr>
        <p:spPr>
          <a:xfrm>
            <a:off x="3390026" y="4644547"/>
            <a:ext cx="857772" cy="18303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AOHPLN</a:t>
            </a:r>
            <a:endParaRPr lang="zh-CN" altLang="en-US" sz="1200" dirty="0"/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00DE74FE-5852-4FEB-9F13-97CA032C9550}"/>
              </a:ext>
            </a:extLst>
          </p:cNvPr>
          <p:cNvCxnSpPr>
            <a:cxnSpLocks/>
            <a:stCxn id="65" idx="3"/>
            <a:endCxn id="55" idx="1"/>
          </p:cNvCxnSpPr>
          <p:nvPr/>
        </p:nvCxnSpPr>
        <p:spPr>
          <a:xfrm flipV="1">
            <a:off x="4252918" y="4364506"/>
            <a:ext cx="604885" cy="5475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88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F6D7E-36D9-4030-AF4D-C78E9731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麦克风选型需求及建议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ECF2248-C8D0-4910-BB5E-773836F1AEBA}"/>
              </a:ext>
            </a:extLst>
          </p:cNvPr>
          <p:cNvGrpSpPr/>
          <p:nvPr/>
        </p:nvGrpSpPr>
        <p:grpSpPr>
          <a:xfrm>
            <a:off x="6494271" y="2514849"/>
            <a:ext cx="3589041" cy="3506057"/>
            <a:chOff x="7885374" y="2526140"/>
            <a:chExt cx="3020086" cy="312889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49A6DEA-4E43-4AE0-8B8A-EB75F1486267}"/>
                </a:ext>
              </a:extLst>
            </p:cNvPr>
            <p:cNvGrpSpPr/>
            <p:nvPr/>
          </p:nvGrpSpPr>
          <p:grpSpPr>
            <a:xfrm>
              <a:off x="7885374" y="2526140"/>
              <a:ext cx="2957262" cy="3128894"/>
              <a:chOff x="8163314" y="1859638"/>
              <a:chExt cx="3758661" cy="3976803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B10A012D-CB71-4AAF-AE49-9CE22EAEAE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55"/>
              <a:stretch/>
            </p:blipFill>
            <p:spPr>
              <a:xfrm>
                <a:off x="8163314" y="1859638"/>
                <a:ext cx="3162299" cy="3302918"/>
              </a:xfrm>
              <a:prstGeom prst="rect">
                <a:avLst/>
              </a:prstGeom>
            </p:spPr>
          </p:pic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2FB44DA-B68A-4B95-91C1-1C01F27809AB}"/>
                  </a:ext>
                </a:extLst>
              </p:cNvPr>
              <p:cNvSpPr txBox="1"/>
              <p:nvPr/>
            </p:nvSpPr>
            <p:spPr>
              <a:xfrm>
                <a:off x="11059419" y="4625932"/>
                <a:ext cx="862556" cy="3911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err="1"/>
                  <a:t>refMic</a:t>
                </a:r>
                <a:endParaRPr lang="zh-CN" altLang="en-US" sz="1400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6A029DA-4E5A-46AD-B6BB-49024B09BC91}"/>
                  </a:ext>
                </a:extLst>
              </p:cNvPr>
              <p:cNvSpPr txBox="1"/>
              <p:nvPr/>
            </p:nvSpPr>
            <p:spPr>
              <a:xfrm>
                <a:off x="8163314" y="5445259"/>
                <a:ext cx="1023948" cy="3911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err="1"/>
                  <a:t>talkMic</a:t>
                </a:r>
                <a:endParaRPr lang="zh-CN" altLang="en-US" sz="1400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31DA4F8-7AA5-44E5-8B23-F7FCBE3EB488}"/>
                  </a:ext>
                </a:extLst>
              </p:cNvPr>
              <p:cNvSpPr/>
              <p:nvPr/>
            </p:nvSpPr>
            <p:spPr>
              <a:xfrm>
                <a:off x="10878694" y="4136208"/>
                <a:ext cx="186519" cy="24247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CB5687D-0D13-42CA-B771-B70E984CA306}"/>
                  </a:ext>
                </a:extLst>
              </p:cNvPr>
              <p:cNvSpPr/>
              <p:nvPr/>
            </p:nvSpPr>
            <p:spPr>
              <a:xfrm>
                <a:off x="10931541" y="4257445"/>
                <a:ext cx="80824" cy="7834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53F79329-3402-4575-A406-099DED343EA9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8521208" y="4879856"/>
                <a:ext cx="154080" cy="5654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1FDA5E7C-A228-4373-97C2-FAAD8A13D4F6}"/>
                  </a:ext>
                </a:extLst>
              </p:cNvPr>
              <p:cNvCxnSpPr>
                <a:cxnSpLocks/>
                <a:stCxn id="12" idx="3"/>
                <a:endCxn id="10" idx="0"/>
              </p:cNvCxnSpPr>
              <p:nvPr/>
            </p:nvCxnSpPr>
            <p:spPr>
              <a:xfrm>
                <a:off x="11065213" y="4257446"/>
                <a:ext cx="425484" cy="3684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BADEF81-E7D1-4C90-A1C1-800395F3BA72}"/>
                  </a:ext>
                </a:extLst>
              </p:cNvPr>
              <p:cNvSpPr txBox="1"/>
              <p:nvPr/>
            </p:nvSpPr>
            <p:spPr>
              <a:xfrm>
                <a:off x="9953798" y="5173669"/>
                <a:ext cx="1023948" cy="3911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Speaker</a:t>
                </a:r>
                <a:endParaRPr lang="zh-CN" altLang="en-US" sz="1400" dirty="0"/>
              </a:p>
            </p:txBody>
          </p: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AFA2459E-4807-41E4-A03E-EDBEE0BC399B}"/>
                  </a:ext>
                </a:extLst>
              </p:cNvPr>
              <p:cNvCxnSpPr>
                <a:cxnSpLocks/>
                <a:endCxn id="16" idx="0"/>
              </p:cNvCxnSpPr>
              <p:nvPr/>
            </p:nvCxnSpPr>
            <p:spPr>
              <a:xfrm flipH="1">
                <a:off x="10465772" y="4291902"/>
                <a:ext cx="186520" cy="8817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FB40BA9-9469-4DEE-B953-23FD513A3A9E}"/>
                </a:ext>
              </a:extLst>
            </p:cNvPr>
            <p:cNvSpPr/>
            <p:nvPr/>
          </p:nvSpPr>
          <p:spPr>
            <a:xfrm>
              <a:off x="9201792" y="4256736"/>
              <a:ext cx="1703668" cy="1264578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9E4FF905-BAD0-46A6-9B34-FE33067A9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  <p:sp>
        <p:nvSpPr>
          <p:cNvPr id="18" name="内容占位符 6">
            <a:extLst>
              <a:ext uri="{FF2B5EF4-FFF2-40B4-BE49-F238E27FC236}">
                <a16:creationId xmlns:a16="http://schemas.microsoft.com/office/drawing/2014/main" id="{8FE2BD3C-A54D-4A92-AEA8-F742EF2DAC8C}"/>
              </a:ext>
            </a:extLst>
          </p:cNvPr>
          <p:cNvSpPr txBox="1">
            <a:spLocks/>
          </p:cNvSpPr>
          <p:nvPr/>
        </p:nvSpPr>
        <p:spPr>
          <a:xfrm>
            <a:off x="1017815" y="1688436"/>
            <a:ext cx="9456964" cy="48044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500" dirty="0"/>
              <a:t>1 </a:t>
            </a:r>
            <a:r>
              <a:rPr lang="zh-CN" altLang="en-US" sz="2500" dirty="0"/>
              <a:t>关于麦的选择</a:t>
            </a:r>
            <a:endParaRPr lang="en-US" altLang="zh-CN" sz="2500" dirty="0"/>
          </a:p>
          <a:p>
            <a:pPr lvl="1"/>
            <a:r>
              <a:rPr lang="en-US" altLang="zh-CN" sz="2000" dirty="0" err="1"/>
              <a:t>talkMic</a:t>
            </a:r>
            <a:r>
              <a:rPr lang="en-US" altLang="zh-CN" sz="2000" dirty="0"/>
              <a:t> 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refMic</a:t>
            </a:r>
            <a:r>
              <a:rPr lang="zh-CN" altLang="en-US" sz="2000" dirty="0"/>
              <a:t>的灵敏度相同，或</a:t>
            </a:r>
            <a:r>
              <a:rPr lang="en-US" altLang="zh-CN" sz="2000" dirty="0" err="1"/>
              <a:t>refMic</a:t>
            </a:r>
            <a:r>
              <a:rPr lang="zh-CN" altLang="en-US" sz="2000" dirty="0"/>
              <a:t>的灵敏度大于</a:t>
            </a:r>
            <a:r>
              <a:rPr lang="en-US" altLang="zh-CN" sz="2000" dirty="0" err="1"/>
              <a:t>talkMic</a:t>
            </a:r>
            <a:r>
              <a:rPr lang="zh-CN" altLang="en-US" sz="2000" dirty="0"/>
              <a:t>的灵敏度，推荐不小于</a:t>
            </a:r>
            <a:r>
              <a:rPr lang="en-US" altLang="zh-CN" sz="2000" dirty="0"/>
              <a:t>-38dB</a:t>
            </a:r>
            <a:endParaRPr lang="zh-CN" altLang="en-US" sz="2000" dirty="0"/>
          </a:p>
          <a:p>
            <a:pPr lvl="1"/>
            <a:r>
              <a:rPr lang="zh-CN" altLang="en-US" sz="2000" dirty="0"/>
              <a:t>主麦要求心形单指向，副麦选择全指向</a:t>
            </a:r>
            <a:endParaRPr lang="en-US" altLang="zh-CN" sz="2000" dirty="0"/>
          </a:p>
          <a:p>
            <a:pPr lvl="1"/>
            <a:r>
              <a:rPr lang="zh-CN" altLang="en-US" sz="2000" dirty="0"/>
              <a:t>推荐选择驻极体麦克风</a:t>
            </a:r>
            <a:endParaRPr lang="en-US" altLang="zh-CN" sz="2000" dirty="0"/>
          </a:p>
          <a:p>
            <a:pPr lvl="1"/>
            <a:endParaRPr lang="en-US" altLang="zh-CN" sz="2100" dirty="0"/>
          </a:p>
          <a:p>
            <a:r>
              <a:rPr lang="en-US" altLang="zh-CN" sz="2400" dirty="0"/>
              <a:t>2. </a:t>
            </a:r>
            <a:r>
              <a:rPr lang="en-US" altLang="zh-CN" sz="2400" dirty="0" err="1"/>
              <a:t>talkMic</a:t>
            </a:r>
            <a:r>
              <a:rPr lang="en-US" altLang="zh-CN" sz="2400" dirty="0"/>
              <a:t> </a:t>
            </a:r>
            <a:r>
              <a:rPr lang="zh-CN" altLang="en-US" sz="2400" dirty="0"/>
              <a:t>主麦规格需求</a:t>
            </a:r>
            <a:endParaRPr lang="en-US" altLang="zh-CN" sz="2400" dirty="0"/>
          </a:p>
          <a:p>
            <a:pPr lvl="1"/>
            <a:r>
              <a:rPr lang="zh-CN" altLang="en-US" sz="2000" dirty="0"/>
              <a:t>驻极体指向性麦克风</a:t>
            </a:r>
            <a:endParaRPr lang="en-US" altLang="zh-CN" sz="2000" dirty="0"/>
          </a:p>
          <a:p>
            <a:pPr lvl="1"/>
            <a:r>
              <a:rPr lang="zh-CN" altLang="en-US" sz="2000" dirty="0"/>
              <a:t>直径建议：</a:t>
            </a:r>
            <a:r>
              <a:rPr lang="en-US" altLang="zh-CN" sz="2000" dirty="0"/>
              <a:t>4 mm~10mm</a:t>
            </a:r>
          </a:p>
          <a:p>
            <a:pPr lvl="1"/>
            <a:r>
              <a:rPr lang="zh-CN" altLang="en-US" sz="2000" dirty="0"/>
              <a:t>灵敏度：</a:t>
            </a:r>
            <a:r>
              <a:rPr lang="en-US" altLang="zh-CN" sz="2000" dirty="0"/>
              <a:t>-40dB±1dB</a:t>
            </a:r>
          </a:p>
          <a:p>
            <a:pPr lvl="1"/>
            <a:endParaRPr lang="en-US" altLang="zh-CN" sz="2000" dirty="0"/>
          </a:p>
          <a:p>
            <a:r>
              <a:rPr lang="en-US" altLang="zh-CN" sz="2400" dirty="0"/>
              <a:t>3. </a:t>
            </a:r>
            <a:r>
              <a:rPr lang="en-US" altLang="zh-CN" sz="2400" dirty="0" err="1"/>
              <a:t>refMic</a:t>
            </a:r>
            <a:r>
              <a:rPr lang="en-US" altLang="zh-CN" sz="2400" dirty="0"/>
              <a:t> </a:t>
            </a:r>
            <a:r>
              <a:rPr lang="zh-CN" altLang="en-US" sz="2400" dirty="0"/>
              <a:t>参考麦</a:t>
            </a:r>
            <a:endParaRPr lang="en-US" altLang="zh-CN" sz="2400" dirty="0"/>
          </a:p>
          <a:p>
            <a:pPr lvl="1"/>
            <a:r>
              <a:rPr lang="zh-CN" altLang="en-US" sz="2000" dirty="0"/>
              <a:t>规格</a:t>
            </a:r>
            <a:r>
              <a:rPr lang="zh-CN" altLang="en-US" sz="2100" dirty="0"/>
              <a:t>需求</a:t>
            </a:r>
            <a:endParaRPr lang="en-US" altLang="zh-CN" sz="2100" dirty="0"/>
          </a:p>
          <a:p>
            <a:pPr lvl="2"/>
            <a:r>
              <a:rPr lang="zh-CN" altLang="en-US" sz="1600" dirty="0"/>
              <a:t>驻极体全向性麦克风</a:t>
            </a:r>
            <a:endParaRPr lang="en-US" altLang="zh-CN" sz="1600" dirty="0"/>
          </a:p>
          <a:p>
            <a:pPr lvl="2"/>
            <a:r>
              <a:rPr lang="zh-CN" altLang="en-US" sz="1600" dirty="0"/>
              <a:t>直径需求：无</a:t>
            </a:r>
            <a:endParaRPr lang="en-US" altLang="zh-CN" sz="1600" dirty="0"/>
          </a:p>
          <a:p>
            <a:pPr lvl="2"/>
            <a:r>
              <a:rPr lang="zh-CN" altLang="en-US" sz="1600" dirty="0"/>
              <a:t>灵敏度：</a:t>
            </a:r>
            <a:r>
              <a:rPr lang="en-US" altLang="zh-CN" sz="1600" dirty="0"/>
              <a:t>-38dB±1dB</a:t>
            </a:r>
          </a:p>
          <a:p>
            <a:pPr lvl="1"/>
            <a:r>
              <a:rPr lang="zh-CN" altLang="en-US" sz="2000" dirty="0"/>
              <a:t>副唛的位置选择，</a:t>
            </a:r>
          </a:p>
          <a:p>
            <a:pPr lvl="2"/>
            <a:r>
              <a:rPr lang="en-US" altLang="zh-CN" sz="1600" dirty="0"/>
              <a:t>1</a:t>
            </a:r>
            <a:r>
              <a:rPr lang="zh-CN" altLang="en-US" sz="1600" dirty="0"/>
              <a:t>、不能有遮挡，</a:t>
            </a:r>
          </a:p>
          <a:p>
            <a:pPr lvl="2"/>
            <a:r>
              <a:rPr lang="en-US" altLang="zh-CN" sz="1600" dirty="0"/>
              <a:t>2</a:t>
            </a:r>
            <a:r>
              <a:rPr lang="zh-CN" altLang="en-US" sz="1600" dirty="0"/>
              <a:t>、放在便于拾取外界噪音的地方，</a:t>
            </a:r>
          </a:p>
          <a:p>
            <a:pPr lvl="2"/>
            <a:r>
              <a:rPr lang="en-US" altLang="zh-CN" sz="1600" dirty="0"/>
              <a:t>3</a:t>
            </a:r>
            <a:r>
              <a:rPr lang="zh-CN" altLang="en-US" sz="1600" dirty="0"/>
              <a:t>、选择放在离主唛尽量远一点的位置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06597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ADD15-D012-464D-91EB-DF432F7E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麦克风规格参考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4FB9DF-B318-4EB7-8765-8176308401DD}"/>
              </a:ext>
            </a:extLst>
          </p:cNvPr>
          <p:cNvSpPr txBox="1"/>
          <p:nvPr/>
        </p:nvSpPr>
        <p:spPr>
          <a:xfrm>
            <a:off x="286683" y="2126768"/>
            <a:ext cx="1452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talkMic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规格参考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l-GR" altLang="zh-CN" dirty="0">
                <a:solidFill>
                  <a:srgbClr val="FF0000"/>
                </a:solidFill>
              </a:rPr>
              <a:t>Φ</a:t>
            </a:r>
            <a:r>
              <a:rPr lang="en-US" altLang="zh-CN" dirty="0">
                <a:solidFill>
                  <a:srgbClr val="FF0000"/>
                </a:solidFill>
              </a:rPr>
              <a:t>4,</a:t>
            </a:r>
            <a:r>
              <a:rPr lang="zh-CN" altLang="en-US" dirty="0">
                <a:solidFill>
                  <a:srgbClr val="FF0000"/>
                </a:solidFill>
              </a:rPr>
              <a:t>心形指向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B16493-967E-4C9A-825A-8C6BBCAAD53A}"/>
              </a:ext>
            </a:extLst>
          </p:cNvPr>
          <p:cNvSpPr txBox="1"/>
          <p:nvPr/>
        </p:nvSpPr>
        <p:spPr>
          <a:xfrm>
            <a:off x="10355579" y="2126768"/>
            <a:ext cx="1221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refMic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规格参考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l-GR" altLang="zh-CN" dirty="0">
                <a:solidFill>
                  <a:srgbClr val="FF0000"/>
                </a:solidFill>
              </a:rPr>
              <a:t>Φ</a:t>
            </a:r>
            <a:r>
              <a:rPr lang="en-US" altLang="zh-CN" dirty="0">
                <a:solidFill>
                  <a:srgbClr val="FF0000"/>
                </a:solidFill>
              </a:rPr>
              <a:t>6,</a:t>
            </a:r>
            <a:r>
              <a:rPr lang="zh-CN" altLang="en-US" dirty="0">
                <a:solidFill>
                  <a:srgbClr val="FF0000"/>
                </a:solidFill>
              </a:rPr>
              <a:t>全指向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03267EB-A997-4661-B003-2C82ACC18F6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13004" y="3327097"/>
            <a:ext cx="726321" cy="680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7191E72-E492-4C5C-9B6F-A38C18CCE15A}"/>
              </a:ext>
            </a:extLst>
          </p:cNvPr>
          <p:cNvCxnSpPr>
            <a:cxnSpLocks/>
            <a:stCxn id="9" idx="2"/>
            <a:endCxn id="28" idx="3"/>
          </p:cNvCxnSpPr>
          <p:nvPr/>
        </p:nvCxnSpPr>
        <p:spPr>
          <a:xfrm flipH="1">
            <a:off x="10317128" y="3327097"/>
            <a:ext cx="649356" cy="6741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B06CB2E7-9840-4D19-9F19-57F8891ED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46" y="1830827"/>
            <a:ext cx="4103014" cy="435394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2374D92-0534-4C41-A940-87075DB2B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579" y="1825625"/>
            <a:ext cx="4228549" cy="4351338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AFD74FF-428E-44E4-BD70-30B0825DF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60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654</Words>
  <Application>Microsoft Office PowerPoint</Application>
  <PresentationFormat>宽屏</PresentationFormat>
  <Paragraphs>188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SNC86xx 非稳态超强抗噪ENC通话耳机解决方案</vt:lpstr>
      <vt:lpstr>方案介绍</vt:lpstr>
      <vt:lpstr>功能描述</vt:lpstr>
      <vt:lpstr>性能指标</vt:lpstr>
      <vt:lpstr>系统框图（ USB单耳Speaker ）</vt:lpstr>
      <vt:lpstr>系统框图（蓝牙单耳Speaker，数字输出）</vt:lpstr>
      <vt:lpstr>系统框图（蓝牙单耳Speaker，模拟输出）</vt:lpstr>
      <vt:lpstr>麦克风选型需求及建议</vt:lpstr>
      <vt:lpstr>麦克风规格参考</vt:lpstr>
      <vt:lpstr>结构设计建议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Rong</dc:creator>
  <cp:lastModifiedBy>Bai Rong</cp:lastModifiedBy>
  <cp:revision>248</cp:revision>
  <dcterms:created xsi:type="dcterms:W3CDTF">2021-08-20T10:39:12Z</dcterms:created>
  <dcterms:modified xsi:type="dcterms:W3CDTF">2023-04-12T12:56:49Z</dcterms:modified>
</cp:coreProperties>
</file>