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59" r:id="rId3"/>
    <p:sldId id="4001" r:id="rId4"/>
    <p:sldId id="3981" r:id="rId6"/>
    <p:sldId id="4002" r:id="rId7"/>
    <p:sldId id="4000" r:id="rId8"/>
    <p:sldId id="3970" r:id="rId9"/>
    <p:sldId id="39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子" initials="黄" lastIdx="1" clrIdx="0"/>
  <p:cmAuthor id="2" name="X240S" initials="X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8760" autoAdjust="0"/>
  </p:normalViewPr>
  <p:slideViewPr>
    <p:cSldViewPr snapToGrid="0">
      <p:cViewPr varScale="1">
        <p:scale>
          <a:sx n="76" d="100"/>
          <a:sy n="76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90B7-335C-4E85-BFCD-87BED3832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803A-805C-4A1E-9B42-7006706B38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374C9-FA13-47D4-AB72-9DB66F8D7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C27E3-84BF-4AE1-978D-62C5A2203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2022/9/9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FAB1-4F63-411A-9392-CAC0113834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FD35-5C0F-416D-B732-6D6E635459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9.jpeg"/><Relationship Id="rId19" Type="http://schemas.openxmlformats.org/officeDocument/2006/relationships/slideLayout" Target="../slideLayouts/slideLayout12.xml"/><Relationship Id="rId18" Type="http://schemas.microsoft.com/office/2007/relationships/hdphoto" Target="../media/image25.wdp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jpeg"/><Relationship Id="rId10" Type="http://schemas.openxmlformats.org/officeDocument/2006/relationships/image" Target="../media/image17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private/var/folders/4l/w4q5nvpd1dz44mqc998fxlp80000gn/T/com.kingsoft.wpsoffice.mac/photoedit2/20230227142816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九音2logo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" y="2961005"/>
            <a:ext cx="858520" cy="935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86255" y="3136900"/>
            <a:ext cx="6574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SNC1x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系列音频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前级处理器</a:t>
            </a:r>
            <a:endParaRPr lang="zh-CN" altLang="en-US" sz="3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0670" y="5699760"/>
            <a:ext cx="657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深圳市九音科技有限公司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private/var/folders/4l/w4q5nvpd1dz44mqc998fxlp80000gn/T/com.kingsoft.wpsoffice.mac/photoedit2/20230227163134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958852" y="704851"/>
            <a:ext cx="164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itchFamily="2" charset="-122"/>
              </a:rPr>
              <a:t>公司简介</a:t>
            </a:r>
            <a:endParaRPr lang="zh-CN" altLang="en-US" sz="32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69" name="原创设计师QQ598969553      _4"/>
          <p:cNvSpPr>
            <a:spLocks noChangeArrowheads="1"/>
          </p:cNvSpPr>
          <p:nvPr/>
        </p:nvSpPr>
        <p:spPr bwMode="auto">
          <a:xfrm>
            <a:off x="958851" y="1303867"/>
            <a:ext cx="2400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专注于声学科研和商业化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原创设计师QQ598969553      _5"/>
          <p:cNvSpPr>
            <a:spLocks noChangeArrowheads="1"/>
          </p:cNvSpPr>
          <p:nvPr/>
        </p:nvSpPr>
        <p:spPr bwMode="auto">
          <a:xfrm>
            <a:off x="2724151" y="704851"/>
            <a:ext cx="3215005" cy="492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charset="0"/>
                <a:ea typeface="微软雅黑" charset="0"/>
                <a:cs typeface="宋体" pitchFamily="2" charset="-122"/>
              </a:rPr>
              <a:t>Company Profile</a:t>
            </a:r>
            <a:endParaRPr lang="en-US" altLang="zh-CN" sz="3200" dirty="0">
              <a:solidFill>
                <a:schemeClr val="bg1"/>
              </a:solidFill>
              <a:latin typeface="微软雅黑" charset="0"/>
              <a:ea typeface="微软雅黑" charset="0"/>
              <a:cs typeface="宋体" pitchFamily="2" charset="-122"/>
            </a:endParaRPr>
          </a:p>
        </p:txBody>
      </p:sp>
      <p:sp>
        <p:nvSpPr>
          <p:cNvPr id="72" name="原创设计师QQ598969553      _7"/>
          <p:cNvSpPr>
            <a:spLocks noChangeArrowheads="1"/>
          </p:cNvSpPr>
          <p:nvPr/>
        </p:nvSpPr>
        <p:spPr bwMode="auto">
          <a:xfrm>
            <a:off x="972185" y="1743710"/>
            <a:ext cx="9818370" cy="276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深圳市九音科技有限公司（“九音科技”） 是一家专注于声学科研和商业化的高新技术企业。公司成立于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年， 我们的愿景是成为音频领域中特色技术解决方案的提供商。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公司的主要产品包括集成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算法、高质量编解码器、高性能DSP、高速USB与电源管理单元的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SNC8x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专业音频处理器系列和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SNC1x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音频前级处理器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系列，支持客户深度定制开发和算法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芯片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应用设计的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turn-key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解决方案。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九音科技和行业顶尖的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合作伙伴与芯片生产企业合作，打造出世界一流的音频处理器与配套元器件，为客户提供质量可靠、供应稳定与服务专业的声学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整体解决方案。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2023-2-7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666105"/>
            <a:ext cx="12191365" cy="1200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timg.jpeg" descr="timg.jpeg"/>
          <p:cNvPicPr>
            <a:picLocks noChangeAspect="1"/>
          </p:cNvPicPr>
          <p:nvPr/>
        </p:nvPicPr>
        <p:blipFill>
          <a:blip r:embed="rId2"/>
          <a:srcRect t="28260" b="13724"/>
          <a:stretch>
            <a:fillRect/>
          </a:stretch>
        </p:blipFill>
        <p:spPr>
          <a:xfrm>
            <a:off x="644579" y="5776519"/>
            <a:ext cx="1956045" cy="8889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viewfile.png" descr="view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842150"/>
            <a:ext cx="1980328" cy="7586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timg.jpeg" descr="timg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1750" y="5675630"/>
            <a:ext cx="1363980" cy="1097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9" y="5731088"/>
            <a:ext cx="2897841" cy="1097667"/>
          </a:xfrm>
          <a:prstGeom prst="rect">
            <a:avLst/>
          </a:prstGeom>
        </p:spPr>
      </p:pic>
    </p:spTree>
  </p:cSld>
  <p:clrMapOvr>
    <a:masterClrMapping/>
  </p:clrMapOvr>
  <p:transition spd="slow" advTm="5000"/>
  <p:timing>
    <p:tnLst>
      <p:par>
        <p:cTn id="1" dur="indefinite" restart="never" nodeType="tmRoot"/>
      </p:par>
    </p:tnLst>
    <p:bldLst>
      <p:bldP spid="68" grpId="0"/>
      <p:bldP spid="69" grpId="0"/>
      <p:bldP spid="70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2" r="26682"/>
          <a:stretch>
            <a:fillRect/>
          </a:stretch>
        </p:blipFill>
        <p:spPr>
          <a:xfrm>
            <a:off x="10145946" y="1163595"/>
            <a:ext cx="1676400" cy="3505279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30129"/>
          <a:stretch>
            <a:fillRect/>
          </a:stretch>
        </p:blipFill>
        <p:spPr>
          <a:xfrm>
            <a:off x="8450943" y="1161862"/>
            <a:ext cx="1695450" cy="350970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r="31263" b="9114"/>
          <a:stretch>
            <a:fillRect/>
          </a:stretch>
        </p:blipFill>
        <p:spPr>
          <a:xfrm>
            <a:off x="6755534" y="1163980"/>
            <a:ext cx="1701800" cy="350962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7" r="47196"/>
          <a:stretch>
            <a:fillRect/>
          </a:stretch>
        </p:blipFill>
        <p:spPr>
          <a:xfrm>
            <a:off x="1651353" y="1165804"/>
            <a:ext cx="1712199" cy="350307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r="25828" b="11459"/>
          <a:stretch>
            <a:fillRect/>
          </a:stretch>
        </p:blipFill>
        <p:spPr>
          <a:xfrm>
            <a:off x="3358217" y="1170882"/>
            <a:ext cx="1707266" cy="350529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2" t="14288" r="28396" b="8331"/>
          <a:stretch>
            <a:fillRect/>
          </a:stretch>
        </p:blipFill>
        <p:spPr>
          <a:xfrm>
            <a:off x="5062304" y="1159826"/>
            <a:ext cx="1696278" cy="351634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1" name="矩形 20"/>
          <p:cNvSpPr/>
          <p:nvPr/>
        </p:nvSpPr>
        <p:spPr>
          <a:xfrm>
            <a:off x="1650131" y="2615602"/>
            <a:ext cx="10172215" cy="2067555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80000">
                <a:schemeClr val="tx1">
                  <a:lumMod val="95000"/>
                  <a:lumOff val="5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68035" y="5255927"/>
            <a:ext cx="10644503" cy="1283200"/>
            <a:chOff x="688409" y="5152938"/>
            <a:chExt cx="10644502" cy="1283200"/>
          </a:xfrm>
        </p:grpSpPr>
        <p:pic>
          <p:nvPicPr>
            <p:cNvPr id="5" name="Picture 2" descr="山逊/SAMS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520" y="5288893"/>
              <a:ext cx="1291459" cy="613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0368" y="5445685"/>
              <a:ext cx="1053710" cy="7864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7225" y="5436325"/>
              <a:ext cx="1053710" cy="7864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8409" y="5462998"/>
              <a:ext cx="1092645" cy="70365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206" y="5728679"/>
              <a:ext cx="1092645" cy="70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8979" y="5402817"/>
              <a:ext cx="1168581" cy="8721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84967" y="5393457"/>
              <a:ext cx="1168581" cy="8721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56424" y="5334352"/>
              <a:ext cx="1156295" cy="87219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17636" y="5402123"/>
              <a:ext cx="1168581" cy="872191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0" name="组合 29"/>
            <p:cNvGrpSpPr/>
            <p:nvPr/>
          </p:nvGrpSpPr>
          <p:grpSpPr>
            <a:xfrm>
              <a:off x="9943532" y="5152938"/>
              <a:ext cx="1389379" cy="961275"/>
              <a:chOff x="2404113" y="3428110"/>
              <a:chExt cx="2209277" cy="1692149"/>
            </a:xfrm>
          </p:grpSpPr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00307" y="3428110"/>
                <a:ext cx="2013083" cy="153532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2404113" y="4607894"/>
                <a:ext cx="2196271" cy="512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b="1" dirty="0">
                    <a:latin typeface="微软雅黑" charset="0"/>
                    <a:ea typeface="微软雅黑" charset="0"/>
                  </a:rPr>
                  <a:t>立讯精密</a:t>
                </a:r>
                <a:endParaRPr lang="zh-CN" altLang="en-US" sz="1300" b="1" dirty="0">
                  <a:latin typeface="微软雅黑" charset="0"/>
                  <a:ea typeface="微软雅黑" charset="0"/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11724" y="6321086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0943" y="5002266"/>
            <a:ext cx="777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微软雅黑" charset="0"/>
                <a:ea typeface="微软雅黑" charset="0"/>
              </a:rPr>
              <a:t>有交互和控制需求的终端都将具备音频入口，对音质和个性化感知的要求不断提升</a:t>
            </a:r>
            <a:endParaRPr kumimoji="1" lang="zh-CN" altLang="en-US" sz="1600" dirty="0">
              <a:latin typeface="微软雅黑" charset="0"/>
              <a:ea typeface="微软雅黑" charset="0"/>
            </a:endParaRPr>
          </a:p>
        </p:txBody>
      </p:sp>
      <p:sp>
        <p:nvSpPr>
          <p:cNvPr id="37" name="文本框 55"/>
          <p:cNvSpPr txBox="1">
            <a:spLocks noChangeArrowheads="1"/>
          </p:cNvSpPr>
          <p:nvPr/>
        </p:nvSpPr>
        <p:spPr bwMode="auto">
          <a:xfrm>
            <a:off x="840318" y="539751"/>
            <a:ext cx="8538633" cy="5835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charset="0"/>
                <a:ea typeface="微软雅黑" charset="0"/>
              </a:rPr>
              <a:t>深耕专业音频市场</a:t>
            </a:r>
            <a:endParaRPr lang="zh-CN" altLang="en-US" sz="3200" b="1" dirty="0">
              <a:latin typeface="微软雅黑" charset="0"/>
              <a:ea typeface="微软雅黑" charset="0"/>
            </a:endParaRPr>
          </a:p>
        </p:txBody>
      </p:sp>
      <p:sp>
        <p:nvSpPr>
          <p:cNvPr id="43" name="ïšľîḑê"/>
          <p:cNvSpPr/>
          <p:nvPr/>
        </p:nvSpPr>
        <p:spPr bwMode="auto">
          <a:xfrm>
            <a:off x="5113264" y="3911759"/>
            <a:ext cx="1614825" cy="80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2022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年中国视频会议行业市场规模达到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148.2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亿元，同比增长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18.3% 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2023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年有望突破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200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亿元</a:t>
            </a:r>
            <a:endParaRPr lang="zh-CN" altLang="en-US" sz="900" i="0" dirty="0">
              <a:solidFill>
                <a:schemeClr val="bg1"/>
              </a:solidFill>
              <a:effectLst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îŝlîdé"/>
          <p:cNvSpPr txBox="1"/>
          <p:nvPr/>
        </p:nvSpPr>
        <p:spPr bwMode="auto">
          <a:xfrm>
            <a:off x="5053328" y="3674286"/>
            <a:ext cx="1180392" cy="24278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麦克风应用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iṧ1ïdé"/>
          <p:cNvSpPr/>
          <p:nvPr/>
        </p:nvSpPr>
        <p:spPr bwMode="auto">
          <a:xfrm>
            <a:off x="1651353" y="3923707"/>
            <a:ext cx="1706864" cy="77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42900"/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2022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年，汽车产销分别完成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2702.1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万辆和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2686.4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万辆。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2023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年预计中国汽车市场总销量为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2760</a:t>
            </a:r>
            <a:r>
              <a:rPr lang="zh-CN" altLang="en-US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万辆，同比增长</a:t>
            </a:r>
            <a:r>
              <a:rPr lang="en-US" altLang="zh-CN" sz="900" b="0" i="0" dirty="0">
                <a:solidFill>
                  <a:schemeClr val="bg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3%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sp>
        <p:nvSpPr>
          <p:cNvPr id="62" name="ïŝļiḓê"/>
          <p:cNvSpPr txBox="1"/>
          <p:nvPr/>
        </p:nvSpPr>
        <p:spPr bwMode="auto">
          <a:xfrm>
            <a:off x="1663141" y="3643827"/>
            <a:ext cx="1084295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智能座舱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4" name="ïṧľîḑe"/>
          <p:cNvSpPr/>
          <p:nvPr/>
        </p:nvSpPr>
        <p:spPr bwMode="auto">
          <a:xfrm>
            <a:off x="10176426" y="3901324"/>
            <a:ext cx="1658511" cy="5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42900"/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工业噪音隔离和听觉保护，助听器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与特种行业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66" name="ïsļïďè"/>
          <p:cNvSpPr txBox="1"/>
          <p:nvPr/>
        </p:nvSpPr>
        <p:spPr bwMode="auto">
          <a:xfrm>
            <a:off x="10186769" y="3681490"/>
            <a:ext cx="1180392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3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特种行业</a:t>
            </a:r>
            <a:endParaRPr lang="zh-CN" altLang="en-US" sz="13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8" name="íSlîḓé"/>
          <p:cNvSpPr txBox="1"/>
          <p:nvPr/>
        </p:nvSpPr>
        <p:spPr bwMode="auto">
          <a:xfrm>
            <a:off x="3385401" y="3656842"/>
            <a:ext cx="801046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耳机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359439" y="3911226"/>
            <a:ext cx="176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2023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年预计全球耳机出货近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10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亿条，其中有线耳机超过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6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亿条；专业耳机（降噪、游戏、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Hi-Res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）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亿台以上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62" b="93893" l="5699" r="92831">
                        <a14:foregroundMark x1="17463" y1="37023" x2="17463" y2="37023"/>
                        <a14:foregroundMark x1="37684" y1="17939" x2="37684" y2="17939"/>
                        <a14:foregroundMark x1="58456" y1="81870" x2="58456" y2="81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124" y="1959243"/>
            <a:ext cx="650187" cy="649374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393700" y="2776048"/>
            <a:ext cx="15779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九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音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专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业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音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频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处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理</a:t>
            </a:r>
            <a:endParaRPr kumimoji="1" lang="en-US" altLang="zh-CN" sz="1300" b="1" dirty="0">
              <a:latin typeface="微软雅黑" charset="0"/>
              <a:ea typeface="微软雅黑" charset="0"/>
            </a:endParaRPr>
          </a:p>
          <a:p>
            <a:pPr algn="ctr"/>
            <a:r>
              <a:rPr kumimoji="1" lang="zh-CN" altLang="en-US" sz="1300" b="1" dirty="0">
                <a:latin typeface="微软雅黑" charset="0"/>
                <a:ea typeface="微软雅黑" charset="0"/>
              </a:rPr>
              <a:t>器</a:t>
            </a:r>
            <a:endParaRPr kumimoji="1" lang="zh-CN" altLang="en-US" sz="1300" b="1" dirty="0">
              <a:latin typeface="微软雅黑" charset="0"/>
              <a:ea typeface="微软雅黑" charset="0"/>
            </a:endParaRPr>
          </a:p>
        </p:txBody>
      </p:sp>
      <p:sp>
        <p:nvSpPr>
          <p:cNvPr id="73" name="三角形 16"/>
          <p:cNvSpPr/>
          <p:nvPr/>
        </p:nvSpPr>
        <p:spPr>
          <a:xfrm rot="5400000" flipH="1">
            <a:off x="1036671" y="2863389"/>
            <a:ext cx="996107" cy="152515"/>
          </a:xfrm>
          <a:prstGeom prst="triangle">
            <a:avLst>
              <a:gd name="adj" fmla="val 50938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85000">
                <a:schemeClr val="bg1">
                  <a:lumMod val="8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75" dirty="0">
              <a:latin typeface="微软雅黑" charset="0"/>
              <a:ea typeface="微软雅黑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73150" y="4771390"/>
            <a:ext cx="10749280" cy="224155"/>
            <a:chOff x="731016" y="3179395"/>
            <a:chExt cx="7898524" cy="117815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4361231" y="3198921"/>
              <a:ext cx="227930" cy="98289"/>
            </a:xfrm>
            <a:prstGeom prst="triangle">
              <a:avLst>
                <a:gd name="adj" fmla="val 5000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731016" y="3179395"/>
              <a:ext cx="7898524" cy="20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iṧ1ïdé"/>
          <p:cNvSpPr/>
          <p:nvPr/>
        </p:nvSpPr>
        <p:spPr bwMode="auto">
          <a:xfrm>
            <a:off x="6762140" y="3911604"/>
            <a:ext cx="1650331" cy="77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342900"/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预计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2023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年我国主要电子音响产品总市场规模将达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4451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亿元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sp>
        <p:nvSpPr>
          <p:cNvPr id="80" name="ïŝļiḓê"/>
          <p:cNvSpPr txBox="1"/>
          <p:nvPr/>
        </p:nvSpPr>
        <p:spPr bwMode="auto">
          <a:xfrm>
            <a:off x="6778944" y="3673327"/>
            <a:ext cx="1084295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专业音响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íṥḷïḍé"/>
          <p:cNvSpPr/>
          <p:nvPr/>
        </p:nvSpPr>
        <p:spPr bwMode="auto">
          <a:xfrm>
            <a:off x="8466937" y="3901870"/>
            <a:ext cx="1688148" cy="69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/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2022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年中国智能语音产业规模达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215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亿元且维持较高增速，预计到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2026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年产业规模可达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469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亿元</a:t>
            </a:r>
            <a:endParaRPr lang="zh-CN" altLang="en-US" sz="9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sp>
        <p:nvSpPr>
          <p:cNvPr id="10" name="íSlîḓé"/>
          <p:cNvSpPr txBox="1"/>
          <p:nvPr/>
        </p:nvSpPr>
        <p:spPr bwMode="auto">
          <a:xfrm>
            <a:off x="8499101" y="3669463"/>
            <a:ext cx="1015199" cy="263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AIoT</a:t>
            </a:r>
            <a:endParaRPr lang="en-US" altLang="zh-CN" sz="1400" b="1" dirty="0" err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  <a:endParaRPr lang="en-US" altLang="zh-CN" sz="1600" dirty="0">
              <a:latin typeface="微软" charset="0"/>
              <a:cs typeface="微软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2481580"/>
            <a:ext cx="5314950" cy="4023360"/>
          </a:xfrm>
          <a:prstGeom prst="rect">
            <a:avLst/>
          </a:prstGeom>
        </p:spPr>
      </p:pic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SNC1x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前级音频信号处理器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4" y="6321085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ïṣlidè"/>
          <p:cNvSpPr/>
          <p:nvPr/>
        </p:nvSpPr>
        <p:spPr bwMode="auto">
          <a:xfrm>
            <a:off x="715155" y="1434780"/>
            <a:ext cx="5380845" cy="111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SNC1x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前级音频信号处理器，集成低噪声放大器、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扬声器转化为传感器，大幅降低产品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单芯片支持左右声道，大幅降低产品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结构难度和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成本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ïṣlidè"/>
          <p:cNvSpPr/>
          <p:nvPr/>
        </p:nvSpPr>
        <p:spPr bwMode="auto">
          <a:xfrm>
            <a:off x="6471549" y="1295031"/>
            <a:ext cx="5135273" cy="412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8000" rIns="90000" bIns="46800" anchor="t" anchorCtr="0">
            <a:normAutofit fontScale="90000" lnSpcReduction="10000"/>
          </a:bodyPr>
          <a:lstStyle/>
          <a:p>
            <a:pPr defTabSz="913765" eaLnBrk="1" hangingPunct="1">
              <a:lnSpc>
                <a:spcPct val="150000"/>
              </a:lnSpc>
            </a:pPr>
            <a:r>
              <a:rPr lang="zh-CN" altLang="en-US" sz="2335" b="1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关键技术指标</a:t>
            </a:r>
            <a:endParaRPr lang="en-US" altLang="zh-CN" sz="2335" b="1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低噪声音频放大器</a:t>
            </a:r>
            <a:r>
              <a:rPr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0.8 uVrms with A-weighting on 20Hz-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20kHz bandwidth at 40 dB gain </a:t>
            </a:r>
            <a:endParaRPr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放大增益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22dB to 46dB, 3 dB step</a:t>
            </a:r>
            <a:endParaRPr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单一供电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3.3 V (2.97 V to 3.63 V) </a:t>
            </a:r>
            <a:endParaRPr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CMRR: 110dB @40dB gain </a:t>
            </a:r>
            <a:endParaRPr lang="zh-CN"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扬声器阻抗要求：</a:t>
            </a:r>
            <a:r>
              <a:rPr lang="en-US" alt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64-180Ω</a:t>
            </a:r>
            <a:endParaRPr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集成音频感知子系统</a:t>
            </a:r>
            <a:endParaRPr lang="zh-CN"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AES128</a:t>
            </a: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加密引擎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音频输入</a:t>
            </a:r>
            <a:endParaRPr lang="en-US"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音频输出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</a:t>
            </a:r>
            <a:endParaRPr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I2C</a:t>
            </a: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en-US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 QFN</a:t>
            </a:r>
            <a:r>
              <a:rPr lang="zh-CN" sz="155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zh-CN" sz="155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微软" charset="0"/>
                <a:cs typeface="微软" charset="0"/>
              </a:rPr>
              <a:t>company confidential</a:t>
            </a:r>
            <a:endParaRPr lang="en-US" altLang="zh-CN" sz="1600" dirty="0">
              <a:latin typeface="微软" charset="0"/>
              <a:cs typeface="微软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1" y="3711785"/>
            <a:ext cx="3799405" cy="315000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58750" y="2192020"/>
            <a:ext cx="6742817" cy="4664710"/>
            <a:chOff x="565150" y="1398270"/>
            <a:chExt cx="7391400" cy="5337628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565150" y="1398270"/>
              <a:ext cx="6513195" cy="50698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3732530" y="5941695"/>
              <a:ext cx="1343660" cy="4381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6" name="椭圆 5"/>
            <p:cNvSpPr/>
            <p:nvPr/>
          </p:nvSpPr>
          <p:spPr>
            <a:xfrm>
              <a:off x="4767580" y="5294630"/>
              <a:ext cx="945515" cy="5378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cxnSp>
          <p:nvCxnSpPr>
            <p:cNvPr id="7" name="直接箭头连接符 6"/>
            <p:cNvCxnSpPr>
              <a:endCxn id="4" idx="6"/>
            </p:cNvCxnSpPr>
            <p:nvPr/>
          </p:nvCxnSpPr>
          <p:spPr>
            <a:xfrm flipH="1" flipV="1">
              <a:off x="5076190" y="6160770"/>
              <a:ext cx="726440" cy="2089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982335" y="6339840"/>
              <a:ext cx="1265555" cy="39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DAC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输入端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 flipV="1">
              <a:off x="5713095" y="5541645"/>
              <a:ext cx="726440" cy="2089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439534" y="5541645"/>
              <a:ext cx="1265555" cy="35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</a:rPr>
                <a:t>耳机负载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374640" y="4488815"/>
              <a:ext cx="1513205" cy="6864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>
              <a:stCxn id="14" idx="0"/>
            </p:cNvCxnSpPr>
            <p:nvPr/>
          </p:nvCxnSpPr>
          <p:spPr>
            <a:xfrm flipH="1" flipV="1">
              <a:off x="6887845" y="4822825"/>
              <a:ext cx="251778" cy="2903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322695" y="5113202"/>
              <a:ext cx="1633855" cy="39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latin typeface="微软雅黑" charset="0"/>
                  <a:ea typeface="微软雅黑" charset="0"/>
                </a:rPr>
                <a:t>放大器输出端</a:t>
              </a:r>
              <a:endParaRPr lang="zh-CN" altLang="en-US" sz="1400" dirty="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34060" y="983615"/>
            <a:ext cx="11457940" cy="1877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+mj-ea"/>
              <a:buAutoNum type="circleNumDbPlain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支持两个音频通路，每个音频通路由一个桥电路和一个低噪声放大器（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LNA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）组成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桥电路含有可调电阻，用来最大限度地减小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DAC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通过耳机反馈到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ADC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输入端的回声；对于每一个耳机，都可以通过校准，设置最佳可调电阻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放大器是用来放大耳道中产生的微弱上行信号，增益可通过软件调节设置，范围在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22-46dB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；根据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DAC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输出信号的大小，通过调整放大器的增益不使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ADC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的输入信号超过上限（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2.2V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差分），防止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出现信号削顶失真。</a:t>
            </a:r>
            <a:endParaRPr lang="zh-CN" altLang="en-US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01080" y="2508250"/>
            <a:ext cx="3028315" cy="402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+mj-lt"/>
              <a:buAutoNum type="alphaLcParenR"/>
            </a:pP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DAC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输入和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ADC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输出可以是立体声双通道，如左图所示</a:t>
            </a:r>
            <a:endParaRPr lang="zh-CN" altLang="en-US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endParaRPr lang="zh-CN" altLang="en-US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也可以是单通道，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DAC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只有一路输出，将两个桥电路合并成一个单桥电路（同时包含两个耳机负载）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如右图，这样可以增加信噪比，改善通话质量</a:t>
            </a:r>
            <a:endParaRPr lang="zh-CN" altLang="en-US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endParaRPr lang="en-US" altLang="zh-CN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配置开关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SW1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SW2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在立体声音乐模式中，耳机直接连接到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DAC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的输出，保证音乐音质；</a:t>
            </a:r>
            <a:endParaRPr lang="en-US" altLang="zh-CN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实现单桥连接</a:t>
            </a:r>
            <a:endParaRPr lang="zh-CN" altLang="en-US" sz="16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178224" y="2372116"/>
            <a:ext cx="2975673" cy="4173449"/>
            <a:chOff x="708656" y="1166327"/>
            <a:chExt cx="4765552" cy="513774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56" y="1166327"/>
              <a:ext cx="4765552" cy="5137747"/>
            </a:xfrm>
            <a:prstGeom prst="rect">
              <a:avLst/>
            </a:prstGeom>
          </p:spPr>
        </p:pic>
        <p:sp>
          <p:nvSpPr>
            <p:cNvPr id="20" name="等于 5"/>
            <p:cNvSpPr/>
            <p:nvPr/>
          </p:nvSpPr>
          <p:spPr>
            <a:xfrm rot="5400000">
              <a:off x="3100860" y="4958498"/>
              <a:ext cx="329939" cy="216817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等于 6"/>
            <p:cNvSpPr/>
            <p:nvPr/>
          </p:nvSpPr>
          <p:spPr>
            <a:xfrm rot="5400000">
              <a:off x="3143279" y="5446576"/>
              <a:ext cx="329939" cy="216817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SNC1x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 系统工作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/>
        </p:nvSpPr>
        <p:spPr>
          <a:xfrm>
            <a:off x="817119" y="430105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DSP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算法形成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的典型应用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17415" name="原创设计师QQ598969553      _6"/>
          <p:cNvSpPr>
            <a:spLocks noChangeArrowheads="1"/>
          </p:cNvSpPr>
          <p:nvPr/>
        </p:nvSpPr>
        <p:spPr bwMode="auto">
          <a:xfrm>
            <a:off x="681977" y="1528577"/>
            <a:ext cx="7070651" cy="51079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65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高噪声环境语音</a:t>
            </a:r>
            <a:r>
              <a:rPr lang="zh-CN" altLang="en-US" sz="1865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通话</a:t>
            </a:r>
            <a:endParaRPr lang="zh-CN" altLang="en-US" sz="1865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65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高噪声环境下，通过物理方式隔绝噪声</a:t>
            </a:r>
            <a:endParaRPr lang="en-US" altLang="zh-CN" sz="147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SNC1600配合扬声器采集声音信号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，反馈给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DSP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后，由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DSP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进行补偿处理实现人声还原</a:t>
            </a:r>
            <a:endParaRPr lang="zh-CN" altLang="en-US" sz="147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28700" lvl="1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100dB白噪，或6-7级(15m/s)强风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环境，清晰通话</a:t>
            </a:r>
            <a:endParaRPr lang="zh-CN" altLang="en-US" sz="147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28700" lvl="1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支持单工环境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对讲机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和双工环境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语音通话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865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65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65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入耳检测</a:t>
            </a:r>
            <a:r>
              <a:rPr lang="en-US" altLang="zh-CN" sz="1865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zh-CN" altLang="en-US" sz="1865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啸叫抑制</a:t>
            </a:r>
            <a:endParaRPr lang="en-US" altLang="zh-CN" sz="1865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665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CN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发出特定的声音信号</a:t>
            </a:r>
            <a:endParaRPr lang="en-US" altLang="zh-CN" sz="147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CN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SNC1600</a:t>
            </a:r>
            <a:r>
              <a:rPr lang="zh-CN" altLang="en-US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配合扬声器采集特定声音信号，当发现信号采集结果出现某些特征，可识别为入耳动作或出耳动作，通过降低增益或其他</a:t>
            </a:r>
            <a:r>
              <a:rPr lang="en-US" altLang="zh-CN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处理方式，实现啸叫</a:t>
            </a:r>
            <a:r>
              <a:rPr lang="zh-CN" altLang="en-US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endParaRPr lang="zh-CN" altLang="en-US" sz="147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某些</a:t>
            </a:r>
            <a:r>
              <a:rPr lang="zh-CN" altLang="en-US" sz="147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入耳特征进一步明确后，可识别为已佩戴入耳</a:t>
            </a:r>
            <a:endParaRPr lang="zh-CN" altLang="en-US" sz="147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65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自声消除</a:t>
            </a:r>
            <a:endParaRPr lang="en-US" altLang="zh-CN" sz="1865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>
              <a:buFont typeface="Arial" panose="020B0604020202020204" pitchFamily="34" charset="0"/>
              <a:buChar char="•"/>
            </a:pPr>
            <a:endParaRPr lang="en-US" altLang="zh-CN" sz="66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耳塞为耳道创建一个相对隔绝噪声的物理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</a:t>
            </a:r>
            <a:endParaRPr lang="zh-CN" altLang="en-US" sz="147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SNC1600配合扬声器采集声音信号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，反馈给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DSP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，由</a:t>
            </a: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DSP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与环境麦克</a:t>
            </a:r>
            <a:endParaRPr lang="zh-CN" altLang="en-US" sz="147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风采集结果和放大结果进行对比</a:t>
            </a:r>
            <a:endParaRPr lang="zh-CN" altLang="en-US" sz="147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en-US" altLang="zh-CN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DSP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基于处理结果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实现自声</a:t>
            </a:r>
            <a:r>
              <a:rPr lang="zh-CN" altLang="en-US" sz="147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消除</a:t>
            </a:r>
            <a:endParaRPr lang="zh-CN" altLang="en-US" sz="147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10" y="2949575"/>
            <a:ext cx="3119120" cy="19342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private/var/folders/4l/w4q5nvpd1dz44mqc998fxlp80000gn/T/com.kingsoft.wpsoffice.mac/photoedit2/20230227142816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九音2logo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" y="2961005"/>
            <a:ext cx="858520" cy="935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86255" y="3136900"/>
            <a:ext cx="6574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谢</a:t>
            </a:r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谢！</a:t>
            </a:r>
            <a:endParaRPr lang="zh-CN" altLang="en-US" sz="3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0670" y="5699760"/>
            <a:ext cx="657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深圳市九音科技有限公司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  <a:endParaRPr lang="en-US" altLang="zh-CN" sz="16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20,&quot;width&quot;:8890}"/>
</p:tagLst>
</file>

<file path=ppt/tags/tag2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表格</Application>
  <PresentationFormat>宽屏</PresentationFormat>
  <Paragraphs>133</Paragraphs>
  <Slides>7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宋体</vt:lpstr>
      <vt:lpstr>Wingdings</vt:lpstr>
      <vt:lpstr>华文细黑</vt:lpstr>
      <vt:lpstr>黑体-简</vt:lpstr>
      <vt:lpstr>Impact</vt:lpstr>
      <vt:lpstr>微软雅黑</vt:lpstr>
      <vt:lpstr>汉仪旗黑</vt:lpstr>
      <vt:lpstr>微软雅黑</vt:lpstr>
      <vt:lpstr>微软</vt:lpstr>
      <vt:lpstr>Times New Roman Regular</vt:lpstr>
      <vt:lpstr>宋体</vt:lpstr>
      <vt:lpstr>Abadi</vt:lpstr>
      <vt:lpstr>Calibri</vt:lpstr>
      <vt:lpstr>Times New Roman</vt:lpstr>
      <vt:lpstr>Open Sans</vt:lpstr>
      <vt:lpstr>等线</vt:lpstr>
      <vt:lpstr>汉仪中等线KW</vt:lpstr>
      <vt:lpstr>等线 Light</vt:lpstr>
      <vt:lpstr>Helvetica Neue</vt:lpstr>
      <vt:lpstr>汉仪书宋二KW</vt:lpstr>
      <vt:lpstr>苹方-简</vt:lpstr>
      <vt:lpstr>Arial Unicode MS</vt:lpstr>
      <vt:lpstr>PingFang SC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William</cp:lastModifiedBy>
  <cp:revision>465</cp:revision>
  <dcterms:created xsi:type="dcterms:W3CDTF">2023-03-29T04:08:31Z</dcterms:created>
  <dcterms:modified xsi:type="dcterms:W3CDTF">2023-03-29T04:08:31Z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35110B443FFDB781CDB62364AB0E8F71_43</vt:lpwstr>
  </property>
  <property fmtid="{D5CDD505-2E9C-101B-9397-08002B2CF9AE}" pid="3" name="KSOProductBuildVer">
    <vt:lpwstr>2052-5.2.1.7798</vt:lpwstr>
  </property>
</Properties>
</file>