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20T13:47:48.1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24324 11730 0,'18'0'453,"-1"0"-437,1 0-16,0 0 15,-1 0 1,1 0 15,0 0 0,-1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BCF5-9FFC-4A05-A672-D2F462742DA6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A7FA-4F59-46FC-9955-852AC7670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F2D6A-0ACB-4297-8FE9-0A873ABC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FA584-26FB-4C2B-A564-9356FFA8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3EC9E-8ACD-4FC4-97A8-EE9DFF2E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B3CCF-F235-45AB-9C71-E87F7B84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21BAE-943E-409B-ADA7-E512D63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DB8D-FD2C-4ED3-B660-8DE4F0A0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ED9E0-214F-4C52-971B-399791F6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BE8D7-A4E2-4C0B-864F-824FE57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4EDAC-0F9F-424F-9473-533E84CF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CFD2F-7D50-4553-A9AA-A3788645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64AA9-301B-483C-8976-FF50161A0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A4209-562D-471C-BEC4-CB72B32B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5B32F-F5F8-42ED-BC79-BD5125AA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0D919-128B-4259-B877-122AFA3E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57E89-247A-48CB-BED9-75959BCE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2FF69-DBCC-418F-BF7B-C4ACEC49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1918-D6F0-40C1-9B14-E8DF48F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D65A-7582-4706-83F3-0B685F3E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1AB58-3E1E-4C5A-B438-E8C71E2A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44D16-B404-4D1E-B841-D06935A3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3C00E-56DD-4E9B-AD88-BC0046DD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F0D43-2D0D-47F6-983C-85D01412A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B1C9-9258-4D7B-9A53-B4A2BC95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86D74-680C-4CAE-A83B-BBAC05E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A4E0-1A58-4F49-8A58-E3E2063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4888F-B769-468B-A057-E8DEE1F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DBD6F-2F35-4CAE-AF3D-218528677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A14CC-A5D8-4A17-8C0A-9CB1B3C6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8B188-76FB-41ED-A2D3-1925A591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0068B-4204-417A-B0C5-5D2FCA0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0FF8D-2223-4393-9C8D-5D9C60C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F7C0F-A1D7-4CA0-BB6C-CA83F738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B7B14-F1F4-4CD1-8CCB-54BACB69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CC706-B314-4CE8-8AA0-75028648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1DBC1-0D2A-4785-A63A-6B1DDE0B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BF71E4-C4B1-4CE3-85A8-ECBD3045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FCDF6-9474-4E9A-AD35-6A3BACA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9E188-8603-4F98-A29F-F82A580C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64AB5-DD3C-43E0-886B-19283B8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6E7DC-C20C-42AF-ABD1-FF23E806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9E50D9-0E76-4823-BEEB-1C10ED7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DBBC8-0F87-4431-8E3B-12F4B6C7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07C2F-E0B0-45AB-93A8-9E40CB5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5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66AA4-5CD3-49E5-A9F2-DD8B0471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BBEC8-F7AA-4C07-9C7D-4F00FFB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B646D-D366-421C-AB49-FF29D374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7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84ADC-1C29-48D4-80B6-00CB4E9F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036EA-3DE2-4A83-8F93-5B0911D6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6BFA7-740E-4661-B3BF-9211F21FE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5C230-CD03-4564-B30F-B70F20A1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BA4C7-BABE-47CC-8355-BD93B0F6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00D16-5216-4E51-86FA-1BF329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54E53-A88E-423D-AE0D-B904D23C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C576A-8509-4E37-9D34-6E6AA5086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51C90-0580-4A41-93CB-4A8854A6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00E82-587C-412B-A4E5-F908FE45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4A700-6001-49F2-BFA0-9DF8F80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D79FD-9B8A-4CF5-9E3E-9807D7F7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72C36-DB29-47AF-A5A1-B441037B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1A5E-2F28-4858-98C7-85D6CD87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FD530-A14D-4783-9223-C2823D930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8B9E7-BE13-4057-B839-2C4EC5B5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4029-2023-4DCA-B369-0DB3190BC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DD5B-7DA3-40D9-8939-DF5C0AE7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4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57F26-8859-4A9E-A4E0-B60A4F7E1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/>
              <a:t>SNC86xx </a:t>
            </a:r>
            <a:r>
              <a:rPr lang="zh-CN" altLang="en-US" sz="6000" dirty="0"/>
              <a:t>核心板应用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69EAA-D11C-438D-8E8B-1D842011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/>
              <a:t>——USB</a:t>
            </a:r>
            <a:r>
              <a:rPr lang="zh-CN" altLang="en-US" sz="2400" dirty="0"/>
              <a:t>麦克风</a:t>
            </a:r>
            <a:endParaRPr lang="en-US" altLang="zh-CN" sz="2400" dirty="0"/>
          </a:p>
          <a:p>
            <a:r>
              <a:rPr lang="zh-CN" altLang="en-US" dirty="0"/>
              <a:t>九音科技有限公司</a:t>
            </a:r>
            <a:endParaRPr lang="en-US" altLang="zh-CN" dirty="0"/>
          </a:p>
          <a:p>
            <a:r>
              <a:rPr lang="en-US" altLang="zh-CN" dirty="0"/>
              <a:t>V1.0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28F70-07E1-4990-9665-8F5EA84A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1015539"/>
            <a:ext cx="1239506" cy="132679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FB639-421E-469C-B928-2874D64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EA7D9-D479-444F-B5A3-4CABC64B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F2E43-4CD1-4DE7-BCBE-40858E70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D58C41B9-4DD1-4E32-967D-E0C32F824FDC}"/>
              </a:ext>
            </a:extLst>
          </p:cNvPr>
          <p:cNvGrpSpPr/>
          <p:nvPr/>
        </p:nvGrpSpPr>
        <p:grpSpPr>
          <a:xfrm>
            <a:off x="4665496" y="1690688"/>
            <a:ext cx="7046534" cy="4116503"/>
            <a:chOff x="4436628" y="1781175"/>
            <a:chExt cx="7221972" cy="421899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52D1285-4C68-4693-A14A-735EB2961897}"/>
                </a:ext>
              </a:extLst>
            </p:cNvPr>
            <p:cNvGrpSpPr/>
            <p:nvPr/>
          </p:nvGrpSpPr>
          <p:grpSpPr>
            <a:xfrm>
              <a:off x="4436628" y="1781175"/>
              <a:ext cx="7221972" cy="4218992"/>
              <a:chOff x="0" y="0"/>
              <a:chExt cx="9079466" cy="5304118"/>
            </a:xfrm>
          </p:grpSpPr>
          <p:grpSp>
            <p:nvGrpSpPr>
              <p:cNvPr id="75" name="画布 1">
                <a:extLst>
                  <a:ext uri="{FF2B5EF4-FFF2-40B4-BE49-F238E27FC236}">
                    <a16:creationId xmlns:a16="http://schemas.microsoft.com/office/drawing/2014/main" id="{2967D175-1F93-43E6-AE7E-04FC112BE352}"/>
                  </a:ext>
                </a:extLst>
              </p:cNvPr>
              <p:cNvGrpSpPr/>
              <p:nvPr/>
            </p:nvGrpSpPr>
            <p:grpSpPr>
              <a:xfrm>
                <a:off x="0" y="0"/>
                <a:ext cx="9079466" cy="5304118"/>
                <a:chOff x="0" y="0"/>
                <a:chExt cx="8868410" cy="5172710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D39ACC4-1A11-433A-8D1A-B60FFFC6DC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868410" cy="5172710"/>
                </a:xfrm>
                <a:prstGeom prst="rect">
                  <a:avLst/>
                </a:prstGeom>
                <a:solidFill>
                  <a:prstClr val="white"/>
                </a:solidFill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6BD5BB71-4524-46A3-B530-35F94991117C}"/>
                    </a:ext>
                  </a:extLst>
                </p:cNvPr>
                <p:cNvGrpSpPr/>
                <p:nvPr/>
              </p:nvGrpSpPr>
              <p:grpSpPr>
                <a:xfrm>
                  <a:off x="215684" y="129680"/>
                  <a:ext cx="8530264" cy="5042606"/>
                  <a:chOff x="215684" y="129680"/>
                  <a:chExt cx="8530264" cy="5042606"/>
                </a:xfrm>
              </p:grpSpPr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346D26A0-924D-4FF6-8DB8-169D1215D118}"/>
                      </a:ext>
                    </a:extLst>
                  </p:cNvPr>
                  <p:cNvGrpSpPr/>
                  <p:nvPr/>
                </p:nvGrpSpPr>
                <p:grpSpPr>
                  <a:xfrm>
                    <a:off x="3259454" y="347104"/>
                    <a:ext cx="3958313" cy="2336829"/>
                    <a:chOff x="3259454" y="347104"/>
                    <a:chExt cx="3958313" cy="2383222"/>
                  </a:xfrm>
                </p:grpSpPr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B5C2419-EAF7-4F19-A7AD-00C9DC9EC2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674335" y="347104"/>
                      <a:ext cx="3263532" cy="238322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9" name="矩形: 圆角 98">
                      <a:extLst>
                        <a:ext uri="{FF2B5EF4-FFF2-40B4-BE49-F238E27FC236}">
                          <a16:creationId xmlns:a16="http://schemas.microsoft.com/office/drawing/2014/main" id="{4D37D07B-0237-47BC-9021-E283AEA19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9454" y="691210"/>
                      <a:ext cx="778933" cy="127846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USB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E2BE3B39-AB13-48D7-93D0-CBA25D2B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040" y="496519"/>
                      <a:ext cx="626727" cy="66052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Mic</a:t>
                      </a:r>
                      <a:endParaRPr lang="zh-CN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" name="矩形: 圆角 100">
                      <a:extLst>
                        <a:ext uri="{FF2B5EF4-FFF2-40B4-BE49-F238E27FC236}">
                          <a16:creationId xmlns:a16="http://schemas.microsoft.com/office/drawing/2014/main" id="{6118CD3A-463D-42C9-A130-1630EF2D2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2124" y="1808394"/>
                      <a:ext cx="622964" cy="65234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5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3.5mm</a:t>
                      </a:r>
                      <a:endParaRPr lang="zh-CN" sz="105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2" name="连接符: 肘形 101">
                      <a:extLst>
                        <a:ext uri="{FF2B5EF4-FFF2-40B4-BE49-F238E27FC236}">
                          <a16:creationId xmlns:a16="http://schemas.microsoft.com/office/drawing/2014/main" id="{D862B00F-5EBB-43FA-AA98-282151D1D704}"/>
                        </a:ext>
                      </a:extLst>
                    </p:cNvPr>
                    <p:cNvCxnSpPr>
                      <a:cxnSpLocks/>
                      <a:stCxn id="99" idx="3"/>
                      <a:endCxn id="113" idx="2"/>
                    </p:cNvCxnSpPr>
                    <p:nvPr/>
                  </p:nvCxnSpPr>
                  <p:spPr>
                    <a:xfrm>
                      <a:off x="4038386" y="1330444"/>
                      <a:ext cx="294280" cy="450242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连接符: 肘形 102">
                      <a:extLst>
                        <a:ext uri="{FF2B5EF4-FFF2-40B4-BE49-F238E27FC236}">
                          <a16:creationId xmlns:a16="http://schemas.microsoft.com/office/drawing/2014/main" id="{50DFD533-B6F4-4868-8F88-C3DEC182C934}"/>
                        </a:ext>
                      </a:extLst>
                    </p:cNvPr>
                    <p:cNvCxnSpPr>
                      <a:stCxn id="100" idx="1"/>
                    </p:cNvCxnSpPr>
                    <p:nvPr/>
                  </p:nvCxnSpPr>
                  <p:spPr>
                    <a:xfrm rot="10800000" flipV="1">
                      <a:off x="4038386" y="826778"/>
                      <a:ext cx="2552654" cy="245166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连接符: 肘形 103">
                      <a:extLst>
                        <a:ext uri="{FF2B5EF4-FFF2-40B4-BE49-F238E27FC236}">
                          <a16:creationId xmlns:a16="http://schemas.microsoft.com/office/drawing/2014/main" id="{CE7A0252-AC04-4674-8727-6F0B624FA341}"/>
                        </a:ext>
                      </a:extLst>
                    </p:cNvPr>
                    <p:cNvCxnSpPr>
                      <a:cxnSpLocks/>
                      <a:stCxn id="100" idx="1"/>
                      <a:endCxn id="105" idx="0"/>
                    </p:cNvCxnSpPr>
                    <p:nvPr/>
                  </p:nvCxnSpPr>
                  <p:spPr>
                    <a:xfrm rot="10800000" flipV="1">
                      <a:off x="6024486" y="826779"/>
                      <a:ext cx="566555" cy="24559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48252B29-4B3A-4126-8EDB-88E0C6749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012" y="1072376"/>
                      <a:ext cx="796945" cy="508585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zh-CN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Sidetone Gain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C2AEC619-630C-4C9A-B6CB-85533094D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2438" y="691579"/>
                      <a:ext cx="1221414" cy="541667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Mic</a:t>
                      </a:r>
                      <a:endParaRPr lang="en-US" alt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900" kern="100" dirty="0"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Uplink Gain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8" name="连接符: 肘形 107">
                      <a:extLst>
                        <a:ext uri="{FF2B5EF4-FFF2-40B4-BE49-F238E27FC236}">
                          <a16:creationId xmlns:a16="http://schemas.microsoft.com/office/drawing/2014/main" id="{EAD4A5EA-F38C-4BD0-A2B3-176EFCBA0928}"/>
                        </a:ext>
                      </a:extLst>
                    </p:cNvPr>
                    <p:cNvCxnSpPr>
                      <a:cxnSpLocks/>
                      <a:stCxn id="105" idx="4"/>
                      <a:endCxn id="109" idx="0"/>
                    </p:cNvCxnSpPr>
                    <p:nvPr/>
                  </p:nvCxnSpPr>
                  <p:spPr>
                    <a:xfrm rot="5400000">
                      <a:off x="5736101" y="1765154"/>
                      <a:ext cx="472578" cy="104192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D047DC37-6B88-48BF-92BA-4DD3DA984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3852" y="2053538"/>
                      <a:ext cx="592882" cy="337604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900" kern="100" dirty="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Mixer</a:t>
                      </a:r>
                      <a:endParaRPr lang="zh-CN" sz="900" kern="100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80" name="图片 79">
                    <a:extLst>
                      <a:ext uri="{FF2B5EF4-FFF2-40B4-BE49-F238E27FC236}">
                        <a16:creationId xmlns:a16="http://schemas.microsoft.com/office/drawing/2014/main" id="{25EFC353-FAB9-4CCD-A778-F2552E649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82991" y="2150534"/>
                    <a:ext cx="962957" cy="1539718"/>
                  </a:xfrm>
                  <a:prstGeom prst="rect">
                    <a:avLst/>
                  </a:prstGeom>
                </p:spPr>
              </p:pic>
              <p:pic>
                <p:nvPicPr>
                  <p:cNvPr id="81" name="图片 80">
                    <a:extLst>
                      <a:ext uri="{FF2B5EF4-FFF2-40B4-BE49-F238E27FC236}">
                        <a16:creationId xmlns:a16="http://schemas.microsoft.com/office/drawing/2014/main" id="{1B29B43B-5D28-4951-9841-1AED54824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495805" y="1111139"/>
                    <a:ext cx="738810" cy="455015"/>
                  </a:xfrm>
                  <a:prstGeom prst="rect">
                    <a:avLst/>
                  </a:prstGeom>
                </p:spPr>
              </p:pic>
              <p:cxnSp>
                <p:nvCxnSpPr>
                  <p:cNvPr id="82" name="连接符: 曲线 81">
                    <a:extLst>
                      <a:ext uri="{FF2B5EF4-FFF2-40B4-BE49-F238E27FC236}">
                        <a16:creationId xmlns:a16="http://schemas.microsoft.com/office/drawing/2014/main" id="{9CC4E1E8-9DB7-4FED-ABC0-B8F16C827FE0}"/>
                      </a:ext>
                    </a:extLst>
                  </p:cNvPr>
                  <p:cNvCxnSpPr>
                    <a:stCxn id="80" idx="2"/>
                    <a:endCxn id="101" idx="3"/>
                  </p:cNvCxnSpPr>
                  <p:nvPr/>
                </p:nvCxnSpPr>
                <p:spPr>
                  <a:xfrm rot="5400000" flipH="1">
                    <a:off x="6939538" y="2365321"/>
                    <a:ext cx="1590481" cy="1059382"/>
                  </a:xfrm>
                  <a:prstGeom prst="curvedConnector4">
                    <a:avLst>
                      <a:gd name="adj1" fmla="val -14373"/>
                      <a:gd name="adj2" fmla="val 7272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3" name="图片 82">
                    <a:extLst>
                      <a:ext uri="{FF2B5EF4-FFF2-40B4-BE49-F238E27FC236}">
                        <a16:creationId xmlns:a16="http://schemas.microsoft.com/office/drawing/2014/main" id="{5FDD21EA-9894-461E-93D1-CB614689A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66131" y="129680"/>
                    <a:ext cx="903736" cy="1648081"/>
                  </a:xfrm>
                  <a:prstGeom prst="rect">
                    <a:avLst/>
                  </a:prstGeom>
                </p:spPr>
              </p:pic>
              <p:cxnSp>
                <p:nvCxnSpPr>
                  <p:cNvPr id="84" name="连接符: 曲线 83">
                    <a:extLst>
                      <a:ext uri="{FF2B5EF4-FFF2-40B4-BE49-F238E27FC236}">
                        <a16:creationId xmlns:a16="http://schemas.microsoft.com/office/drawing/2014/main" id="{762A25F5-CB2E-49E8-B51F-BACE3B0C1D82}"/>
                      </a:ext>
                    </a:extLst>
                  </p:cNvPr>
                  <p:cNvCxnSpPr>
                    <a:stCxn id="83" idx="2"/>
                    <a:endCxn id="100" idx="3"/>
                  </p:cNvCxnSpPr>
                  <p:nvPr/>
                </p:nvCxnSpPr>
                <p:spPr>
                  <a:xfrm rot="5400000" flipH="1">
                    <a:off x="7237723" y="797485"/>
                    <a:ext cx="960320" cy="1000232"/>
                  </a:xfrm>
                  <a:prstGeom prst="curvedConnector4">
                    <a:avLst>
                      <a:gd name="adj1" fmla="val -23805"/>
                      <a:gd name="adj2" fmla="val 7258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连接符: 曲线 84">
                    <a:extLst>
                      <a:ext uri="{FF2B5EF4-FFF2-40B4-BE49-F238E27FC236}">
                        <a16:creationId xmlns:a16="http://schemas.microsoft.com/office/drawing/2014/main" id="{94931A0D-359A-4A0E-AA53-B6768BD7F10E}"/>
                      </a:ext>
                    </a:extLst>
                  </p:cNvPr>
                  <p:cNvCxnSpPr>
                    <a:stCxn id="81" idx="1"/>
                    <a:endCxn id="96" idx="0"/>
                  </p:cNvCxnSpPr>
                  <p:nvPr/>
                </p:nvCxnSpPr>
                <p:spPr>
                  <a:xfrm rot="10800000" flipV="1">
                    <a:off x="2165153" y="1338646"/>
                    <a:ext cx="330653" cy="947353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6" name="组合 85">
                    <a:extLst>
                      <a:ext uri="{FF2B5EF4-FFF2-40B4-BE49-F238E27FC236}">
                        <a16:creationId xmlns:a16="http://schemas.microsoft.com/office/drawing/2014/main" id="{D501D850-6D3A-4DC8-BD35-6DF4C3EC37A4}"/>
                      </a:ext>
                    </a:extLst>
                  </p:cNvPr>
                  <p:cNvGrpSpPr/>
                  <p:nvPr/>
                </p:nvGrpSpPr>
                <p:grpSpPr>
                  <a:xfrm>
                    <a:off x="215684" y="2286000"/>
                    <a:ext cx="3898936" cy="2886286"/>
                    <a:chOff x="215684" y="2286000"/>
                    <a:chExt cx="3898936" cy="2886286"/>
                  </a:xfrm>
                </p:grpSpPr>
                <p:pic>
                  <p:nvPicPr>
                    <p:cNvPr id="96" name="图片 95">
                      <a:extLst>
                        <a:ext uri="{FF2B5EF4-FFF2-40B4-BE49-F238E27FC236}">
                          <a16:creationId xmlns:a16="http://schemas.microsoft.com/office/drawing/2014/main" id="{E2846BFB-0008-4903-8DC3-D9DC10C83F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15684" y="2286000"/>
                      <a:ext cx="3898936" cy="28862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8900D0A9-82F2-44F7-A71E-6C371099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054" y="2446665"/>
                      <a:ext cx="3691472" cy="162580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cxnSp>
                <p:nvCxnSpPr>
                  <p:cNvPr id="87" name="连接符: 肘形 86">
                    <a:extLst>
                      <a:ext uri="{FF2B5EF4-FFF2-40B4-BE49-F238E27FC236}">
                        <a16:creationId xmlns:a16="http://schemas.microsoft.com/office/drawing/2014/main" id="{3BE23522-3269-40BD-9704-77D0641B676E}"/>
                      </a:ext>
                    </a:extLst>
                  </p:cNvPr>
                  <p:cNvCxnSpPr>
                    <a:cxnSpLocks/>
                    <a:stCxn id="109" idx="6"/>
                    <a:endCxn id="101" idx="1"/>
                  </p:cNvCxnSpPr>
                  <p:nvPr/>
                </p:nvCxnSpPr>
                <p:spPr>
                  <a:xfrm flipV="1">
                    <a:off x="6216735" y="2099772"/>
                    <a:ext cx="365390" cy="8606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8" name="图片 87">
                    <a:extLst>
                      <a:ext uri="{FF2B5EF4-FFF2-40B4-BE49-F238E27FC236}">
                        <a16:creationId xmlns:a16="http://schemas.microsoft.com/office/drawing/2014/main" id="{74EFB2B5-DA32-4E1B-8000-C6B10A6D5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-4315" t="-1272" r="4315" b="10793"/>
                  <a:stretch/>
                </p:blipFill>
                <p:spPr>
                  <a:xfrm>
                    <a:off x="1584219" y="3379812"/>
                    <a:ext cx="2419003" cy="725574"/>
                  </a:xfrm>
                  <a:prstGeom prst="rect">
                    <a:avLst/>
                  </a:prstGeom>
                </p:spPr>
              </p:pic>
              <p:pic>
                <p:nvPicPr>
                  <p:cNvPr id="89" name="图片 88">
                    <a:extLst>
                      <a:ext uri="{FF2B5EF4-FFF2-40B4-BE49-F238E27FC236}">
                        <a16:creationId xmlns:a16="http://schemas.microsoft.com/office/drawing/2014/main" id="{EC343CC9-99CE-40B6-9121-EEA09D200F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0966" y="2445969"/>
                    <a:ext cx="2452041" cy="999001"/>
                  </a:xfrm>
                  <a:prstGeom prst="rect">
                    <a:avLst/>
                  </a:prstGeom>
                </p:spPr>
              </p:pic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422DAED8-82BE-4450-9969-91FB3B12C6F3}"/>
                      </a:ext>
                    </a:extLst>
                  </p:cNvPr>
                  <p:cNvSpPr/>
                  <p:nvPr/>
                </p:nvSpPr>
                <p:spPr>
                  <a:xfrm>
                    <a:off x="1200150" y="275408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1" name="文本框 36">
                    <a:extLst>
                      <a:ext uri="{FF2B5EF4-FFF2-40B4-BE49-F238E27FC236}">
                        <a16:creationId xmlns:a16="http://schemas.microsoft.com/office/drawing/2014/main" id="{2A881D79-3532-4F75-A37A-1466AF5D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138" y="2738097"/>
                    <a:ext cx="1690677" cy="23753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USB</a:t>
                    </a:r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Downlink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B130FCAA-1A6B-43EA-B798-65B53912C04D}"/>
                      </a:ext>
                    </a:extLst>
                  </p:cNvPr>
                  <p:cNvSpPr/>
                  <p:nvPr/>
                </p:nvSpPr>
                <p:spPr>
                  <a:xfrm>
                    <a:off x="1168400" y="317953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3" name="文本框 38">
                    <a:extLst>
                      <a:ext uri="{FF2B5EF4-FFF2-40B4-BE49-F238E27FC236}">
                        <a16:creationId xmlns:a16="http://schemas.microsoft.com/office/drawing/2014/main" id="{8976BF33-13E4-4931-958B-DDB5D3A58E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535" y="3177255"/>
                    <a:ext cx="1471528" cy="29257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Sidetone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96D1AC13-7C8C-4750-AFF6-A56444249597}"/>
                      </a:ext>
                    </a:extLst>
                  </p:cNvPr>
                  <p:cNvSpPr/>
                  <p:nvPr/>
                </p:nvSpPr>
                <p:spPr>
                  <a:xfrm>
                    <a:off x="2419333" y="3801836"/>
                    <a:ext cx="1583871" cy="283028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5" name="文本框 40">
                    <a:extLst>
                      <a:ext uri="{FF2B5EF4-FFF2-40B4-BE49-F238E27FC236}">
                        <a16:creationId xmlns:a16="http://schemas.microsoft.com/office/drawing/2014/main" id="{C4731AA5-7093-4FDA-8AFA-871FC155BF66}"/>
                      </a:ext>
                    </a:extLst>
                  </p:cNvPr>
                  <p:cNvSpPr txBox="1"/>
                  <p:nvPr/>
                </p:nvSpPr>
                <p:spPr>
                  <a:xfrm>
                    <a:off x="2467509" y="3783784"/>
                    <a:ext cx="1583888" cy="35332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Mic</a:t>
                    </a:r>
                    <a:r>
                      <a:rPr lang="en-US" alt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 Uplink gain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6" name="矩形: 剪去单角 75">
                <a:extLst>
                  <a:ext uri="{FF2B5EF4-FFF2-40B4-BE49-F238E27FC236}">
                    <a16:creationId xmlns:a16="http://schemas.microsoft.com/office/drawing/2014/main" id="{C77CD2D9-BAAF-40EA-B4F1-1BF1A0FB26E0}"/>
                  </a:ext>
                </a:extLst>
              </p:cNvPr>
              <p:cNvSpPr/>
              <p:nvPr/>
            </p:nvSpPr>
            <p:spPr>
              <a:xfrm>
                <a:off x="403412" y="418354"/>
                <a:ext cx="1900250" cy="1218565"/>
              </a:xfrm>
              <a:prstGeom prst="snip1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麦克风监听功能默认使能，无开关控制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按键与</a:t>
                </a:r>
                <a:r>
                  <a:rPr lang="en-US" sz="105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PC</a:t>
                </a:r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上的扬声器界面调整的都是</a:t>
                </a:r>
                <a:r>
                  <a:rPr lang="en-US" sz="105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DAC</a:t>
                </a:r>
                <a:r>
                  <a:rPr lang="zh-CN" sz="105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下行增益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2A4CD37-63FB-4786-AB46-CD8E7BE44366}"/>
                </a:ext>
              </a:extLst>
            </p:cNvPr>
            <p:cNvSpPr/>
            <p:nvPr/>
          </p:nvSpPr>
          <p:spPr>
            <a:xfrm>
              <a:off x="7964926" y="2992573"/>
              <a:ext cx="1051474" cy="4364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USB</a:t>
              </a:r>
            </a:p>
            <a:p>
              <a:pPr algn="ctr"/>
              <a:r>
                <a:rPr lang="en-US" altLang="zh-CN" sz="900" kern="100" dirty="0">
                  <a:ea typeface="等线" panose="02010600030101010101" pitchFamily="2" charset="-122"/>
                  <a:cs typeface="Times New Roman" panose="02020603050405020304" pitchFamily="18" charset="0"/>
                </a:rPr>
                <a:t>Downlink Gain</a:t>
              </a:r>
              <a:endParaRPr lang="zh-CN" sz="9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4D100801-173E-4DD2-85EE-D3A3111E24D6}"/>
                </a:ext>
              </a:extLst>
            </p:cNvPr>
            <p:cNvCxnSpPr>
              <a:cxnSpLocks/>
              <a:stCxn id="113" idx="4"/>
              <a:endCxn id="109" idx="2"/>
            </p:cNvCxnSpPr>
            <p:nvPr/>
          </p:nvCxnSpPr>
          <p:spPr>
            <a:xfrm rot="16200000" flipH="1">
              <a:off x="8686033" y="3233630"/>
              <a:ext cx="134999" cy="5257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D6F4BDE-1F29-4644-A57A-E0952B7C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E97C16-22BD-4154-A95A-056E3703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3" y="1690688"/>
            <a:ext cx="3976937" cy="424900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端分别设置</a:t>
            </a:r>
            <a:r>
              <a:rPr lang="en-US" altLang="zh-CN" dirty="0"/>
              <a:t>Mic</a:t>
            </a:r>
            <a:r>
              <a:rPr lang="zh-CN" altLang="en-US" dirty="0"/>
              <a:t>上行增益、监听增益、</a:t>
            </a:r>
            <a:r>
              <a:rPr lang="en-US" altLang="zh-CN" dirty="0"/>
              <a:t>DAC</a:t>
            </a:r>
            <a:r>
              <a:rPr lang="zh-CN" altLang="en-US" dirty="0"/>
              <a:t>下行增益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端可以分别设置</a:t>
            </a:r>
            <a:r>
              <a:rPr lang="en-US" altLang="zh-CN" dirty="0"/>
              <a:t>USB</a:t>
            </a:r>
            <a:r>
              <a:rPr lang="zh-CN" altLang="en-US" dirty="0"/>
              <a:t>上行通路和下行通路的采样率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3.5mm</a:t>
            </a:r>
            <a:r>
              <a:rPr lang="zh-CN" altLang="en-US" dirty="0"/>
              <a:t>接口连接</a:t>
            </a:r>
            <a:r>
              <a:rPr lang="en-US" altLang="zh-CN" dirty="0"/>
              <a:t>DAC</a:t>
            </a:r>
            <a:r>
              <a:rPr lang="zh-CN" altLang="en-US" dirty="0"/>
              <a:t>输出，实现</a:t>
            </a:r>
            <a:r>
              <a:rPr lang="en-US" altLang="zh-CN" dirty="0"/>
              <a:t>Mic</a:t>
            </a:r>
            <a:r>
              <a:rPr lang="zh-CN" altLang="en-US" dirty="0"/>
              <a:t>和</a:t>
            </a:r>
            <a:r>
              <a:rPr lang="en-US" altLang="zh-CN" dirty="0"/>
              <a:t>USB</a:t>
            </a:r>
            <a:r>
              <a:rPr lang="zh-CN" altLang="en-US" dirty="0"/>
              <a:t>下行数据的混音播放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900" dirty="0"/>
              <a:t>指标</a:t>
            </a:r>
            <a:endParaRPr lang="en-US" altLang="zh-CN" sz="2900" dirty="0"/>
          </a:p>
          <a:p>
            <a:pPr lvl="1"/>
            <a:r>
              <a:rPr lang="zh-CN" altLang="zh-CN" sz="2300" dirty="0"/>
              <a:t>输出功率大于</a:t>
            </a:r>
            <a:r>
              <a:rPr lang="en-US" altLang="zh-CN" sz="2300" dirty="0"/>
              <a:t>50Mw</a:t>
            </a:r>
            <a:r>
              <a:rPr lang="zh-CN" altLang="zh-CN" sz="2300" dirty="0"/>
              <a:t>（</a:t>
            </a:r>
            <a:r>
              <a:rPr lang="en-US" altLang="zh-CN" sz="2300" dirty="0"/>
              <a:t>THD&lt;1%</a:t>
            </a:r>
            <a:r>
              <a:rPr lang="zh-CN" altLang="zh-CN" sz="2300" dirty="0"/>
              <a:t>，</a:t>
            </a:r>
            <a:r>
              <a:rPr lang="en-US" altLang="zh-CN" sz="2300" dirty="0"/>
              <a:t>32R</a:t>
            </a:r>
            <a:r>
              <a:rPr lang="zh-CN" altLang="zh-CN" sz="2300" dirty="0"/>
              <a:t>负载）</a:t>
            </a:r>
            <a:endParaRPr lang="en-US" altLang="zh-CN" sz="2300" dirty="0"/>
          </a:p>
          <a:p>
            <a:pPr lvl="1"/>
            <a:r>
              <a:rPr lang="en-US" altLang="zh-CN" sz="2300" dirty="0"/>
              <a:t>SNR=-80dB(ADC</a:t>
            </a:r>
            <a:r>
              <a:rPr lang="zh-CN" altLang="zh-CN" sz="2300" dirty="0"/>
              <a:t>增益</a:t>
            </a:r>
            <a:r>
              <a:rPr lang="en-US" altLang="zh-CN" sz="2300" dirty="0"/>
              <a:t>=20dB)</a:t>
            </a:r>
          </a:p>
          <a:p>
            <a:pPr lvl="1" algn="just"/>
            <a:r>
              <a:rPr lang="en-US" altLang="zh-CN" sz="2300" dirty="0"/>
              <a:t>ADC</a:t>
            </a:r>
            <a:r>
              <a:rPr lang="zh-CN" altLang="zh-CN" sz="2300" dirty="0"/>
              <a:t>及</a:t>
            </a:r>
            <a:r>
              <a:rPr lang="en-US" altLang="zh-CN" sz="2300" dirty="0"/>
              <a:t>DAC</a:t>
            </a:r>
            <a:r>
              <a:rPr lang="zh-CN" altLang="zh-CN" sz="2300" dirty="0"/>
              <a:t>最高采样支持：</a:t>
            </a:r>
            <a:r>
              <a:rPr lang="en-US" altLang="zh-CN" sz="2300" dirty="0"/>
              <a:t>24Bit/192KHz</a:t>
            </a:r>
            <a:endParaRPr lang="zh-CN" altLang="zh-CN" sz="2300" dirty="0"/>
          </a:p>
          <a:p>
            <a:pPr lvl="1" algn="just"/>
            <a:r>
              <a:rPr lang="en-US" altLang="zh-CN" sz="2300" dirty="0"/>
              <a:t>ADC</a:t>
            </a:r>
            <a:r>
              <a:rPr lang="zh-CN" altLang="zh-CN" sz="2300" dirty="0"/>
              <a:t>及</a:t>
            </a:r>
            <a:r>
              <a:rPr lang="en-US" altLang="zh-CN" sz="2300" dirty="0"/>
              <a:t>DAC</a:t>
            </a:r>
            <a:r>
              <a:rPr lang="zh-CN" altLang="zh-CN" sz="2300" dirty="0"/>
              <a:t>频率响应</a:t>
            </a:r>
            <a:r>
              <a:rPr lang="en-US" altLang="zh-CN" sz="2300" dirty="0"/>
              <a:t>20Hz-20KHz</a:t>
            </a:r>
            <a:r>
              <a:rPr lang="zh-CN" altLang="zh-CN" sz="2300" dirty="0"/>
              <a:t>波动小于</a:t>
            </a:r>
            <a:r>
              <a:rPr lang="en-US" altLang="zh-CN" sz="2300" dirty="0"/>
              <a:t>±1dB</a:t>
            </a:r>
            <a:endParaRPr lang="zh-CN" altLang="zh-C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0D8522F-04F7-4EA7-8D72-FBD407E9773F}"/>
                  </a:ext>
                </a:extLst>
              </p14:cNvPr>
              <p14:cNvContentPartPr/>
              <p14:nvPr/>
            </p14:nvContentPartPr>
            <p14:xfrm>
              <a:off x="8756640" y="4222800"/>
              <a:ext cx="5112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0D8522F-04F7-4EA7-8D72-FBD407E97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40800" y="4159440"/>
                <a:ext cx="8244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967FD28F-DBD0-4FB8-87CB-5D8DDCA38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6782E-156A-437F-9A0E-B1A4E693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DF182-8726-4B26-98C0-F80E9BDA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E7CF5-C4ED-4534-B54D-3F7280E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7E4C-C370-44FA-AC37-7A4DBEDC79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7FEA-2761-47F2-8D3E-D21201EA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SNC86XX </a:t>
            </a:r>
            <a:r>
              <a:rPr lang="zh-CN" altLang="en-US" dirty="0"/>
              <a:t>核心板位号图信息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30E377-F53D-49E7-A052-676B2BDC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365" y="1865382"/>
            <a:ext cx="807092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8FAAC2-47B7-4F2C-B2A0-7CA0F4D5F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EE266-87A6-4DCD-851F-5DEF23C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9A777ED-9762-426C-8A05-597EC230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7802472-35B5-4A92-9D00-43C4BC7B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A225-15B0-422E-BA7E-7FC3C5F0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SNC86xx </a:t>
            </a:r>
            <a:r>
              <a:rPr lang="zh-CN" altLang="en-US" dirty="0"/>
              <a:t>核心板外围连接说明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C3252-63CC-452A-88F8-FE66C37F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主要接口信息说明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USB</a:t>
            </a:r>
          </a:p>
          <a:p>
            <a:pPr lvl="2"/>
            <a:r>
              <a:rPr lang="zh-CN" altLang="en-US" dirty="0"/>
              <a:t>供电</a:t>
            </a:r>
            <a:endParaRPr lang="en-US" altLang="zh-CN" dirty="0"/>
          </a:p>
          <a:p>
            <a:pPr lvl="2"/>
            <a:r>
              <a:rPr lang="en-US" altLang="zh-CN" dirty="0"/>
              <a:t>UAC1.0</a:t>
            </a:r>
            <a:r>
              <a:rPr lang="zh-CN" altLang="en-US" dirty="0"/>
              <a:t>音频传输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）模拟输出</a:t>
            </a:r>
            <a:endParaRPr lang="en-US" altLang="zh-CN" dirty="0"/>
          </a:p>
          <a:p>
            <a:pPr lvl="2"/>
            <a:r>
              <a:rPr lang="en-US" altLang="zh-CN" dirty="0"/>
              <a:t>DAC</a:t>
            </a:r>
            <a:r>
              <a:rPr lang="zh-CN" altLang="en-US" dirty="0"/>
              <a:t>差分模拟输出接口</a:t>
            </a:r>
            <a:endParaRPr lang="en-US" altLang="zh-CN" dirty="0"/>
          </a:p>
          <a:p>
            <a:pPr lvl="3"/>
            <a:r>
              <a:rPr lang="en-US" altLang="zh-CN" dirty="0"/>
              <a:t>AOHPRN&amp;AOHPRP</a:t>
            </a:r>
          </a:p>
          <a:p>
            <a:pPr lvl="3"/>
            <a:r>
              <a:rPr lang="en-US" altLang="zh-CN" dirty="0"/>
              <a:t>AOHPLN&amp;AOHPLP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）模拟输入</a:t>
            </a:r>
            <a:endParaRPr lang="en-US" altLang="zh-CN" dirty="0"/>
          </a:p>
          <a:p>
            <a:pPr lvl="2"/>
            <a:r>
              <a:rPr lang="en-US" altLang="zh-CN" dirty="0"/>
              <a:t>ADC </a:t>
            </a:r>
            <a:r>
              <a:rPr lang="zh-CN" altLang="en-US" dirty="0"/>
              <a:t>差分模拟输入接口</a:t>
            </a:r>
            <a:endParaRPr lang="en-US" altLang="zh-CN" dirty="0"/>
          </a:p>
          <a:p>
            <a:pPr lvl="3"/>
            <a:r>
              <a:rPr lang="en-US" altLang="zh-CN" dirty="0"/>
              <a:t>AIP1&amp;AIN1</a:t>
            </a:r>
          </a:p>
          <a:p>
            <a:pPr lvl="3"/>
            <a:r>
              <a:rPr lang="en-US" altLang="zh-CN" dirty="0"/>
              <a:t>AIP2&amp;AIN2</a:t>
            </a:r>
            <a:endParaRPr lang="zh-CN" altLang="en-US" dirty="0"/>
          </a:p>
        </p:txBody>
      </p:sp>
      <p:grpSp>
        <p:nvGrpSpPr>
          <p:cNvPr id="33" name="画布 2">
            <a:extLst>
              <a:ext uri="{FF2B5EF4-FFF2-40B4-BE49-F238E27FC236}">
                <a16:creationId xmlns:a16="http://schemas.microsoft.com/office/drawing/2014/main" id="{9F9FD50D-D561-4246-866E-E13B3A499DF1}"/>
              </a:ext>
            </a:extLst>
          </p:cNvPr>
          <p:cNvGrpSpPr/>
          <p:nvPr/>
        </p:nvGrpSpPr>
        <p:grpSpPr>
          <a:xfrm>
            <a:off x="4904519" y="1690688"/>
            <a:ext cx="6115988" cy="4363445"/>
            <a:chOff x="0" y="0"/>
            <a:chExt cx="5420360" cy="38671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214463-6B09-42F9-A9E5-95A43715F0CF}"/>
                </a:ext>
              </a:extLst>
            </p:cNvPr>
            <p:cNvSpPr/>
            <p:nvPr/>
          </p:nvSpPr>
          <p:spPr>
            <a:xfrm>
              <a:off x="0" y="0"/>
              <a:ext cx="5420360" cy="3867150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1F69CA4-6D46-4BBF-8FF5-CB82DE4B1543}"/>
                </a:ext>
              </a:extLst>
            </p:cNvPr>
            <p:cNvGrpSpPr/>
            <p:nvPr/>
          </p:nvGrpSpPr>
          <p:grpSpPr>
            <a:xfrm>
              <a:off x="260350" y="308948"/>
              <a:ext cx="4749801" cy="3313757"/>
              <a:chOff x="260350" y="308948"/>
              <a:chExt cx="4749801" cy="3313757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6AB0BD4E-443F-45A8-BB8F-EE443995E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98090" y="2434250"/>
                <a:ext cx="2362200" cy="1188455"/>
              </a:xfrm>
              <a:prstGeom prst="rect">
                <a:avLst/>
              </a:prstGeom>
            </p:spPr>
          </p:pic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457BEAE-2755-49A3-B8F7-EF27AA9D78D9}"/>
                  </a:ext>
                </a:extLst>
              </p:cNvPr>
              <p:cNvGrpSpPr/>
              <p:nvPr/>
            </p:nvGrpSpPr>
            <p:grpSpPr>
              <a:xfrm>
                <a:off x="260350" y="308948"/>
                <a:ext cx="4749801" cy="2830492"/>
                <a:chOff x="260350" y="308948"/>
                <a:chExt cx="4749801" cy="2830492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1ECF951-1E3E-4B96-954A-23DF8F8A8902}"/>
                    </a:ext>
                  </a:extLst>
                </p:cNvPr>
                <p:cNvSpPr/>
                <p:nvPr/>
              </p:nvSpPr>
              <p:spPr>
                <a:xfrm>
                  <a:off x="387350" y="935398"/>
                  <a:ext cx="1648898" cy="15875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SNC8600</a:t>
                  </a:r>
                  <a:r>
                    <a: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核心板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8D047A7-793B-444A-A4E0-38D7C06C51CB}"/>
                    </a:ext>
                  </a:extLst>
                </p:cNvPr>
                <p:cNvSpPr/>
                <p:nvPr/>
              </p:nvSpPr>
              <p:spPr>
                <a:xfrm>
                  <a:off x="1301750" y="1128098"/>
                  <a:ext cx="817048" cy="32165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差分输出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98478F8-266D-4C55-9EB8-484A62C3307C}"/>
                    </a:ext>
                  </a:extLst>
                </p:cNvPr>
                <p:cNvSpPr/>
                <p:nvPr/>
              </p:nvSpPr>
              <p:spPr>
                <a:xfrm>
                  <a:off x="1327150" y="1978998"/>
                  <a:ext cx="817048" cy="32165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差分输入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57AE2F6-029B-4431-8648-2539913D960E}"/>
                    </a:ext>
                  </a:extLst>
                </p:cNvPr>
                <p:cNvSpPr/>
                <p:nvPr/>
              </p:nvSpPr>
              <p:spPr>
                <a:xfrm>
                  <a:off x="2463799" y="1333500"/>
                  <a:ext cx="1032949" cy="53975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前级放大电路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连接符: 肘形 41">
                  <a:extLst>
                    <a:ext uri="{FF2B5EF4-FFF2-40B4-BE49-F238E27FC236}">
                      <a16:creationId xmlns:a16="http://schemas.microsoft.com/office/drawing/2014/main" id="{F5A32BEA-96DD-4929-A598-A52E336767F1}"/>
                    </a:ext>
                  </a:extLst>
                </p:cNvPr>
                <p:cNvCxnSpPr>
                  <a:stCxn id="52" idx="1"/>
                  <a:endCxn id="40" idx="3"/>
                </p:cNvCxnSpPr>
                <p:nvPr/>
              </p:nvCxnSpPr>
              <p:spPr>
                <a:xfrm rot="10800000">
                  <a:off x="2144198" y="2139823"/>
                  <a:ext cx="390722" cy="66624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连接符: 肘形 42">
                  <a:extLst>
                    <a:ext uri="{FF2B5EF4-FFF2-40B4-BE49-F238E27FC236}">
                      <a16:creationId xmlns:a16="http://schemas.microsoft.com/office/drawing/2014/main" id="{8EEDD0AB-B874-49EB-ACF6-1D9FD69DCC6A}"/>
                    </a:ext>
                  </a:extLst>
                </p:cNvPr>
                <p:cNvCxnSpPr>
                  <a:stCxn id="41" idx="2"/>
                  <a:endCxn id="46" idx="0"/>
                </p:cNvCxnSpPr>
                <p:nvPr/>
              </p:nvCxnSpPr>
              <p:spPr>
                <a:xfrm rot="16200000" flipH="1">
                  <a:off x="3512612" y="1340912"/>
                  <a:ext cx="586400" cy="1651076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C787C5C-D424-4FAE-96E1-E6417ED6AB6B}"/>
                    </a:ext>
                  </a:extLst>
                </p:cNvPr>
                <p:cNvSpPr/>
                <p:nvPr/>
              </p:nvSpPr>
              <p:spPr>
                <a:xfrm>
                  <a:off x="2434151" y="315298"/>
                  <a:ext cx="1032949" cy="53975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差分转单端</a:t>
                  </a:r>
                  <a:r>
                    <a:rPr lang="en-US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IC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5" name="连接符: 肘形 44">
                  <a:extLst>
                    <a:ext uri="{FF2B5EF4-FFF2-40B4-BE49-F238E27FC236}">
                      <a16:creationId xmlns:a16="http://schemas.microsoft.com/office/drawing/2014/main" id="{D6765007-C679-4192-95CA-AF0CDA8DF4E1}"/>
                    </a:ext>
                  </a:extLst>
                </p:cNvPr>
                <p:cNvCxnSpPr>
                  <a:stCxn id="39" idx="3"/>
                  <a:endCxn id="44" idx="1"/>
                </p:cNvCxnSpPr>
                <p:nvPr/>
              </p:nvCxnSpPr>
              <p:spPr>
                <a:xfrm flipV="1">
                  <a:off x="2118798" y="585173"/>
                  <a:ext cx="315353" cy="70375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7AC0A69-7B03-4604-B284-C4D4C55F75D4}"/>
                    </a:ext>
                  </a:extLst>
                </p:cNvPr>
                <p:cNvSpPr/>
                <p:nvPr/>
              </p:nvSpPr>
              <p:spPr>
                <a:xfrm>
                  <a:off x="4453550" y="2459650"/>
                  <a:ext cx="355600" cy="6667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3E43FB2D-BC16-41EF-A64B-A62C3316C9A7}"/>
                    </a:ext>
                  </a:extLst>
                </p:cNvPr>
                <p:cNvSpPr/>
                <p:nvPr/>
              </p:nvSpPr>
              <p:spPr>
                <a:xfrm>
                  <a:off x="3977202" y="308948"/>
                  <a:ext cx="1032949" cy="5397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耳机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17A75CC-6DC3-4779-855F-1CFD0C0EC1CF}"/>
                    </a:ext>
                  </a:extLst>
                </p:cNvPr>
                <p:cNvSpPr/>
                <p:nvPr/>
              </p:nvSpPr>
              <p:spPr>
                <a:xfrm>
                  <a:off x="3977201" y="1333499"/>
                  <a:ext cx="1032949" cy="5397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驻极体麦克风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9" name="连接符: 肘形 48">
                  <a:extLst>
                    <a:ext uri="{FF2B5EF4-FFF2-40B4-BE49-F238E27FC236}">
                      <a16:creationId xmlns:a16="http://schemas.microsoft.com/office/drawing/2014/main" id="{B0FF641A-AAD9-4FB4-B94D-AB8B58AD9E9C}"/>
                    </a:ext>
                  </a:extLst>
                </p:cNvPr>
                <p:cNvCxnSpPr>
                  <a:stCxn id="48" idx="1"/>
                  <a:endCxn id="41" idx="3"/>
                </p:cNvCxnSpPr>
                <p:nvPr/>
              </p:nvCxnSpPr>
              <p:spPr>
                <a:xfrm rot="10800000" flipV="1">
                  <a:off x="3496749" y="1603373"/>
                  <a:ext cx="480453" cy="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连接符: 肘形 49">
                  <a:extLst>
                    <a:ext uri="{FF2B5EF4-FFF2-40B4-BE49-F238E27FC236}">
                      <a16:creationId xmlns:a16="http://schemas.microsoft.com/office/drawing/2014/main" id="{8EB48E25-DAEC-41D0-9942-D222FA31184F}"/>
                    </a:ext>
                  </a:extLst>
                </p:cNvPr>
                <p:cNvCxnSpPr>
                  <a:stCxn id="44" idx="3"/>
                  <a:endCxn id="47" idx="1"/>
                </p:cNvCxnSpPr>
                <p:nvPr/>
              </p:nvCxnSpPr>
              <p:spPr>
                <a:xfrm flipV="1">
                  <a:off x="3467100" y="578823"/>
                  <a:ext cx="510102" cy="635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D81B2E82-A677-41A1-BA98-2620ED32DEDD}"/>
                    </a:ext>
                  </a:extLst>
                </p:cNvPr>
                <p:cNvSpPr/>
                <p:nvPr/>
              </p:nvSpPr>
              <p:spPr>
                <a:xfrm>
                  <a:off x="260350" y="1566248"/>
                  <a:ext cx="438150" cy="32165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USB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F8DACBA-6054-4ECD-BFC3-B614446CD8EE}"/>
                    </a:ext>
                  </a:extLst>
                </p:cNvPr>
                <p:cNvSpPr/>
                <p:nvPr/>
              </p:nvSpPr>
              <p:spPr>
                <a:xfrm>
                  <a:off x="2534920" y="2472690"/>
                  <a:ext cx="355600" cy="66675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36E319A5-23C1-4553-9FA9-6D5B848F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3" y="68209"/>
            <a:ext cx="3251367" cy="1054154"/>
          </a:xfrm>
          <a:prstGeom prst="rect">
            <a:avLst/>
          </a:prstGeom>
        </p:spPr>
      </p:pic>
      <p:sp>
        <p:nvSpPr>
          <p:cNvPr id="54" name="日期占位符 53">
            <a:extLst>
              <a:ext uri="{FF2B5EF4-FFF2-40B4-BE49-F238E27FC236}">
                <a16:creationId xmlns:a16="http://schemas.microsoft.com/office/drawing/2014/main" id="{B1A335E7-D07E-4583-94FC-007AA4F5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2022/3/10</a:t>
            </a:r>
            <a:endParaRPr lang="zh-CN" altLang="en-US"/>
          </a:p>
        </p:txBody>
      </p:sp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81349EE6-2805-4D58-A1CB-F6ED6C3F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56" name="灯片编号占位符 55">
            <a:extLst>
              <a:ext uri="{FF2B5EF4-FFF2-40B4-BE49-F238E27FC236}">
                <a16:creationId xmlns:a16="http://schemas.microsoft.com/office/drawing/2014/main" id="{400FA22D-107B-4156-8954-1741F8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DD5B-7DA3-40D9-8939-DF5C0AE7EF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264</Words>
  <Application>Microsoft Office PowerPoint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SNC86xx 核心板应用</vt:lpstr>
      <vt:lpstr>应用说明</vt:lpstr>
      <vt:lpstr>SNC86XX 核心板位号图信息</vt:lpstr>
      <vt:lpstr>SNC86xx 核心板外围连接说明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7</cp:revision>
  <dcterms:created xsi:type="dcterms:W3CDTF">2022-03-10T12:52:02Z</dcterms:created>
  <dcterms:modified xsi:type="dcterms:W3CDTF">2022-03-10T12:56:16Z</dcterms:modified>
</cp:coreProperties>
</file>