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2" r:id="rId4"/>
    <p:sldId id="257" r:id="rId5"/>
    <p:sldId id="273" r:id="rId6"/>
    <p:sldId id="265" r:id="rId7"/>
    <p:sldId id="263" r:id="rId8"/>
    <p:sldId id="266" r:id="rId9"/>
    <p:sldId id="267" r:id="rId10"/>
    <p:sldId id="261" r:id="rId11"/>
    <p:sldId id="268" r:id="rId12"/>
    <p:sldId id="271" r:id="rId13"/>
    <p:sldId id="258" r:id="rId14"/>
    <p:sldId id="269" r:id="rId15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11C33-4274-4B32-A41B-0E898CDA3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D628AD-2EE8-4675-8149-0FA6432FE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56884-E330-4A2A-8D82-E0D7B3BE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453EB-4FB6-42F2-8C8D-658B4134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B451A-F97F-4084-AB64-0C0B27C1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4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E0380-0B3A-41D2-B003-A1675FB1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D1224-BD97-4B07-83DA-DECF7CB2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64E5F-A902-427E-BF0F-A567D0E1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5302D-9056-4794-98CE-DCA118CD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F0E27-4193-4FDD-887C-061D2F97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4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AF6F17-DAAD-4384-A731-52E950F3F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1FC319-CE92-4B55-BDA7-9C1C6123C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8FC61-CA51-461B-8165-DECD5FCC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DE4B0-7ECA-46E6-A1A6-2F8208BC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E0DE3-4E3C-434A-8D1C-767302B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8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86122-924B-4AE3-A396-D52F61EA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4E474-CD0B-4BB1-A599-9A854590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7194B-7E82-4EF0-819E-5267F545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66591-632F-4EC0-9C57-53915DA4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C1F1D-004C-4608-A01C-A0A2695C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25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34E2F-D239-4F59-94A0-5F091135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D5364-B734-40F8-9D56-2EBD935E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13D1B-7079-4D84-AE4D-AE62DE3F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9A877-6530-4D55-9EA0-68BC8904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D9F28-693B-49DE-ACB2-CFC8FA66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2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69916-2EA8-413A-AE27-D5F20D14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1C0D7-1444-49AB-84B0-D4E7C5AFD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4C81ED-DA7D-4526-A047-B2C35050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CF18E2-B399-475A-801C-129F211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21D64-1CBE-4474-A59E-F9DF4ED0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76E0B-FF01-46F6-8807-B4F604E5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5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485BF-C577-40A6-BDFC-242A01F8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6DA5C-4FED-42B7-AE6F-AB79BC586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CBCD5-5509-4F5B-AC5D-A27C6E957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C36991-61A0-40D8-8AD9-CB689A63B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C77DC8-B277-4B60-9C61-F5BE72A86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000724-5111-44DE-9A54-DE39AA88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683C6F-331C-4E6F-8643-41A661BA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5D04A-A831-46E1-91F8-D69E7AB0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5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092F7-163E-41FF-A45F-D405F2DC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51D755-5D48-4AA0-8D84-A853F96E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0B6DF-DB19-4C4E-B86E-DDBA049A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A2CE8-1D58-4D11-8210-525285C5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7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F2A747-7280-465C-A8FE-CCFB4EB4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DC05F4-FA2B-4B7F-B533-052890D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03B470-8A76-4A3B-8918-70B38233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6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A940B-570C-4BA3-B6B8-A9C8A7B5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281B2-B076-44A4-9CFE-DD5CD43E2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86095B-869A-4309-A8D3-797E7F4A5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DFD4DC-3ECE-4025-B4BD-4B11FBA9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94747-5152-44C9-99EA-B713B863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12968-23A0-4C2A-8989-6B584AE3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1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819D4-01BC-4CBD-B59D-4777B427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98063-F0A4-4CD8-82D0-7C766305E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763715-7F7D-4266-B520-7B8379296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0F0D8-8DF0-4BCB-AF4C-EBC1CA43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10E9E-7058-4153-B589-BB533707F3EF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3C64A-6EC0-4FE8-8E2E-2EBADD84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ED54C6-78B1-4F6F-9872-52D6C23A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2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ACDB7B-C80E-493F-8F0D-562E5788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43FB8-8363-4600-B3DE-DF2BA486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8A4AF-F4D1-4FEB-9EC0-56F15DCBB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10E9E-7058-4153-B589-BB533707F3EF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177D0-8FB5-49C1-97EF-AD55FF180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5E5AE-36FC-4AE3-9B85-8F76E7643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D674-E3E4-4526-833A-3C6FF61CD9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8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EC07-7364-4DD4-84F3-956A4A7F5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SNC8600 4Mic </a:t>
            </a:r>
            <a:r>
              <a:rPr lang="zh-CN" altLang="en-US" dirty="0"/>
              <a:t>会议音箱解决方案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DF1F42-3400-4AFA-9C4C-484FB7197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深圳市九音科技</a:t>
            </a:r>
            <a:endParaRPr lang="en-US" altLang="zh-CN" dirty="0"/>
          </a:p>
          <a:p>
            <a:r>
              <a:rPr lang="en-US" altLang="zh-CN" dirty="0"/>
              <a:t>V0.1x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EC46EB-5274-4646-AE2F-F55E313FA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9617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19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08FE-9858-4D21-9B5A-DC3EA852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麦克风拓扑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3B213D5-321C-4634-AD5D-31192ABEC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450A41-5307-45F8-B61E-997E8E42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麦环形阵列</a:t>
            </a:r>
            <a:endParaRPr lang="en-US" altLang="zh-CN" dirty="0"/>
          </a:p>
          <a:p>
            <a:r>
              <a:rPr lang="zh-CN" altLang="en-US" dirty="0"/>
              <a:t>麦克风选型需求</a:t>
            </a:r>
            <a:endParaRPr lang="en-US" altLang="zh-CN" dirty="0"/>
          </a:p>
          <a:p>
            <a:pPr lvl="1"/>
            <a:r>
              <a:rPr lang="zh-CN" altLang="en-US" dirty="0"/>
              <a:t>数字麦克风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C60A8E-3418-4313-9AF7-83DDE74CB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952" y="1825625"/>
            <a:ext cx="4396088" cy="429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1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DC8AD-759D-4560-A46F-6BF3C1E5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麦克风规格建议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DE9432-3EFE-43A3-9F43-4FB47342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6B3749E-7B7D-4ABB-861C-95039951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进音方式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参数推荐</a:t>
            </a:r>
            <a:r>
              <a:rPr lang="en-US" altLang="zh-CN" dirty="0"/>
              <a:t>/</a:t>
            </a:r>
            <a:r>
              <a:rPr lang="zh-CN" altLang="en-US" dirty="0"/>
              <a:t>参考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0DC76B8-C596-46AE-AE7F-6FB6A4563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03626"/>
              </p:ext>
            </p:extLst>
          </p:nvPr>
        </p:nvGraphicFramePr>
        <p:xfrm>
          <a:off x="838200" y="3039640"/>
          <a:ext cx="10175240" cy="3225625"/>
        </p:xfrm>
        <a:graphic>
          <a:graphicData uri="http://schemas.openxmlformats.org/drawingml/2006/table">
            <a:tbl>
              <a:tblPr/>
              <a:tblGrid>
                <a:gridCol w="2717800">
                  <a:extLst>
                    <a:ext uri="{9D8B030D-6E8A-4147-A177-3AD203B41FA5}">
                      <a16:colId xmlns:a16="http://schemas.microsoft.com/office/drawing/2014/main" val="2248407399"/>
                    </a:ext>
                  </a:extLst>
                </a:gridCol>
                <a:gridCol w="2369820">
                  <a:extLst>
                    <a:ext uri="{9D8B030D-6E8A-4147-A177-3AD203B41FA5}">
                      <a16:colId xmlns:a16="http://schemas.microsoft.com/office/drawing/2014/main" val="49947851"/>
                    </a:ext>
                  </a:extLst>
                </a:gridCol>
                <a:gridCol w="2543810">
                  <a:extLst>
                    <a:ext uri="{9D8B030D-6E8A-4147-A177-3AD203B41FA5}">
                      <a16:colId xmlns:a16="http://schemas.microsoft.com/office/drawing/2014/main" val="1554814737"/>
                    </a:ext>
                  </a:extLst>
                </a:gridCol>
                <a:gridCol w="2543810">
                  <a:extLst>
                    <a:ext uri="{9D8B030D-6E8A-4147-A177-3AD203B41FA5}">
                      <a16:colId xmlns:a16="http://schemas.microsoft.com/office/drawing/2014/main" val="880733204"/>
                    </a:ext>
                  </a:extLst>
                </a:gridCol>
              </a:tblGrid>
              <a:tr h="48588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参数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条件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典型值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单位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672978"/>
                  </a:ext>
                </a:extLst>
              </a:tr>
              <a:tr h="376119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Supply Voltage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V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79028"/>
                  </a:ext>
                </a:extLst>
              </a:tr>
              <a:tr h="376119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Directionality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5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56081"/>
                  </a:ext>
                </a:extLst>
              </a:tr>
              <a:tr h="507122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Sensitivity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500" b="0">
                          <a:solidFill>
                            <a:srgbClr val="4F4F4F"/>
                          </a:solidFill>
                          <a:effectLst/>
                        </a:rPr>
                        <a:t>1 kHz, 94 dB SPL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5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dB FS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868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Signal-to-Noise Ratio (SNR)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5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dBA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29772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Total Harmonic Distortion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105 dB SPL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5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0">
                          <a:solidFill>
                            <a:srgbClr val="4F4F4F"/>
                          </a:solidFill>
                          <a:effectLst/>
                        </a:rPr>
                        <a:t>％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331201"/>
                  </a:ext>
                </a:extLst>
              </a:tr>
              <a:tr h="535505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Acoustic Overload Point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solidFill>
                            <a:srgbClr val="4F4F4F"/>
                          </a:solidFill>
                          <a:effectLst/>
                        </a:rPr>
                        <a:t>10% THD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5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dirty="0">
                          <a:solidFill>
                            <a:srgbClr val="4F4F4F"/>
                          </a:solidFill>
                          <a:effectLst/>
                        </a:rPr>
                        <a:t>dB SPL</a:t>
                      </a:r>
                    </a:p>
                  </a:txBody>
                  <a:tcPr marL="41128" marR="41128" marT="41128" marB="41128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06768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A673A6E-922B-4A51-ABBB-2586379EF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3" y="1469756"/>
            <a:ext cx="24099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3F655-01B9-40BB-BF81-3217D7CC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麦克风音腔设计需求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533B0-DE0A-4B27-ADF7-34A7EA32E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拾音孔的朝向建议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??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麦克风防振动解决措施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振动来源有结构转动，也有扬声器工作时的振动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安装硅胶垫防振动？？装配示意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??</a:t>
            </a:r>
            <a:endParaRPr lang="en-US" altLang="zh-CN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密封性要求及密封方法推荐</a:t>
            </a:r>
            <a:endParaRPr lang="en-US" altLang="zh-CN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麦克风腔体和扬声器的密封性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??</a:t>
            </a: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内部扬声器漏音到麦克风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??</a:t>
            </a:r>
          </a:p>
          <a:p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整个麦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克风收音路径内的空腔排查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??</a:t>
            </a:r>
          </a:p>
          <a:p>
            <a:r>
              <a:rPr lang="zh-CN" altLang="en-US" dirty="0">
                <a:solidFill>
                  <a:srgbClr val="333333"/>
                </a:solidFill>
                <a:latin typeface="open sans" panose="020B0606030504020204" pitchFamily="34" charset="0"/>
              </a:rPr>
              <a:t>防尘防风防水设计考量</a:t>
            </a:r>
            <a:r>
              <a:rPr lang="en-US" altLang="zh-CN" dirty="0">
                <a:solidFill>
                  <a:srgbClr val="333333"/>
                </a:solidFill>
                <a:latin typeface="open sans" panose="020B0606030504020204" pitchFamily="34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21892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DC8AD-759D-4560-A46F-6BF3C1E5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结构设计参考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DE9432-3EFE-43A3-9F43-4FB47342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A3A0EB-D156-4900-BF12-95F4F94F4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如何确保声音从外壳上麦克风收音孔到进入</a:t>
            </a:r>
            <a:r>
              <a:rPr lang="en-US" altLang="zh-CN" dirty="0"/>
              <a:t>DSP</a:t>
            </a:r>
            <a:r>
              <a:rPr lang="zh-CN" altLang="en-US" dirty="0"/>
              <a:t>处理的整个路径上没有杂音输入、没有多余的反射？？</a:t>
            </a:r>
          </a:p>
        </p:txBody>
      </p:sp>
    </p:spTree>
    <p:extLst>
      <p:ext uri="{BB962C8B-B14F-4D97-AF65-F5344CB8AC3E}">
        <p14:creationId xmlns:p14="http://schemas.microsoft.com/office/powerpoint/2010/main" val="368515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DC8AD-759D-4560-A46F-6BF3C1E5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麦克风阵列安装建议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DE9432-3EFE-43A3-9F43-4FB47342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29D1863-C7AD-4E22-AC5C-DFF3271F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间距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倾斜角度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其他？？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03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6BD1A-D9A9-43FF-941C-9257D9B6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EA414FC-C16A-4F71-8D9D-8A5E2458C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141900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8324797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99137865"/>
                    </a:ext>
                  </a:extLst>
                </a:gridCol>
                <a:gridCol w="6197600">
                  <a:extLst>
                    <a:ext uri="{9D8B030D-6E8A-4147-A177-3AD203B41FA5}">
                      <a16:colId xmlns:a16="http://schemas.microsoft.com/office/drawing/2014/main" val="315203651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010086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Brief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Author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2021-7-1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初始版本，包含方案框图，方案说明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7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V0.1x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2021-7-17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增加原理图参考设计，麦克风、结构、</a:t>
                      </a:r>
                      <a:r>
                        <a:rPr lang="en-US" altLang="zh-CN" dirty="0"/>
                        <a:t>layout</a:t>
                      </a:r>
                      <a:r>
                        <a:rPr lang="zh-CN" altLang="en-US" dirty="0"/>
                        <a:t>设计参考框架，待补充或更正内容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白蓉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4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23303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90AA417-EF3D-47FA-83B8-3748F9023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3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98C2-8AFF-427A-A1B2-31B485EC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方案说明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77754-767C-40BF-936E-3DB0F07A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en-US" altLang="zh-CN" dirty="0" err="1"/>
              <a:t>Soundec</a:t>
            </a:r>
            <a:r>
              <a:rPr lang="en-US" altLang="zh-CN" dirty="0"/>
              <a:t> SNC8600</a:t>
            </a:r>
            <a:r>
              <a:rPr lang="zh-CN" altLang="en-US" dirty="0"/>
              <a:t>会议音箱系列解决方案，涵盖</a:t>
            </a:r>
            <a:r>
              <a:rPr lang="en-US" altLang="zh-CN" dirty="0"/>
              <a:t>2</a:t>
            </a:r>
            <a:r>
              <a:rPr lang="zh-CN" altLang="en-US" dirty="0"/>
              <a:t>麦克风，</a:t>
            </a:r>
            <a:r>
              <a:rPr lang="en-US" altLang="zh-CN" dirty="0"/>
              <a:t>4</a:t>
            </a:r>
            <a:r>
              <a:rPr lang="zh-CN" altLang="en-US" dirty="0"/>
              <a:t>麦克风，</a:t>
            </a:r>
            <a:r>
              <a:rPr lang="en-US" altLang="zh-CN" dirty="0"/>
              <a:t>6</a:t>
            </a:r>
            <a:r>
              <a:rPr lang="zh-CN" altLang="en-US" dirty="0"/>
              <a:t>麦克风阵列。可以实现直径</a:t>
            </a:r>
            <a:r>
              <a:rPr lang="en-US" altLang="zh-CN" dirty="0"/>
              <a:t>2~5</a:t>
            </a:r>
            <a:r>
              <a:rPr lang="zh-CN" altLang="en-US" dirty="0"/>
              <a:t>米范围的拾音，做到通话时人声清晰，无背景噪声，双讲无回声等主要功能。适用于不同尺寸的会议室，满足多人会话需求。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整体方案比较消耗算力，基于不同的功能需求，可以评估增加</a:t>
            </a:r>
            <a:r>
              <a:rPr lang="en-US" altLang="zh-CN" dirty="0"/>
              <a:t>45°</a:t>
            </a:r>
            <a:r>
              <a:rPr lang="zh-CN" altLang="en-US" dirty="0"/>
              <a:t>分辨率的声源定位算法，混音消除算法等。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20F888-090E-4B2E-AE98-0318D01BF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3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>
            <a:extLst>
              <a:ext uri="{FF2B5EF4-FFF2-40B4-BE49-F238E27FC236}">
                <a16:creationId xmlns:a16="http://schemas.microsoft.com/office/drawing/2014/main" id="{B9671EBF-1D84-40B6-80F1-31B33E7D734D}"/>
              </a:ext>
            </a:extLst>
          </p:cNvPr>
          <p:cNvSpPr/>
          <p:nvPr/>
        </p:nvSpPr>
        <p:spPr>
          <a:xfrm>
            <a:off x="9851918" y="4369693"/>
            <a:ext cx="449480" cy="7081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C80D97DE-0A4A-40BE-B76E-1F1F66F62982}"/>
              </a:ext>
            </a:extLst>
          </p:cNvPr>
          <p:cNvSpPr/>
          <p:nvPr/>
        </p:nvSpPr>
        <p:spPr>
          <a:xfrm>
            <a:off x="8906050" y="1700230"/>
            <a:ext cx="2573381" cy="4863663"/>
          </a:xfrm>
          <a:prstGeom prst="roundRect">
            <a:avLst>
              <a:gd name="adj" fmla="val 94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/>
              <a:t>Bluetooth Solution</a:t>
            </a:r>
          </a:p>
          <a:p>
            <a:endParaRPr lang="en-US" altLang="zh-CN" sz="24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1600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en-US" altLang="zh-CN" dirty="0"/>
          </a:p>
          <a:p>
            <a:pPr algn="r"/>
            <a:endParaRPr lang="zh-CN" altLang="en-US" dirty="0"/>
          </a:p>
        </p:txBody>
      </p:sp>
      <p:sp>
        <p:nvSpPr>
          <p:cNvPr id="267" name="箭头: 五边形 266">
            <a:extLst>
              <a:ext uri="{FF2B5EF4-FFF2-40B4-BE49-F238E27FC236}">
                <a16:creationId xmlns:a16="http://schemas.microsoft.com/office/drawing/2014/main" id="{802E7941-BFF6-410A-9ACA-00308EDA6CAE}"/>
              </a:ext>
            </a:extLst>
          </p:cNvPr>
          <p:cNvSpPr/>
          <p:nvPr/>
        </p:nvSpPr>
        <p:spPr>
          <a:xfrm flipH="1">
            <a:off x="8906052" y="5261884"/>
            <a:ext cx="905764" cy="180000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I2S_SDO</a:t>
            </a:r>
            <a:endParaRPr lang="zh-CN" altLang="en-US" sz="1200" dirty="0"/>
          </a:p>
        </p:txBody>
      </p:sp>
      <p:cxnSp>
        <p:nvCxnSpPr>
          <p:cNvPr id="268" name="连接符: 曲线 267">
            <a:extLst>
              <a:ext uri="{FF2B5EF4-FFF2-40B4-BE49-F238E27FC236}">
                <a16:creationId xmlns:a16="http://schemas.microsoft.com/office/drawing/2014/main" id="{C3F6B555-69F4-42B5-BE6B-8B85C5237B03}"/>
              </a:ext>
            </a:extLst>
          </p:cNvPr>
          <p:cNvCxnSpPr>
            <a:cxnSpLocks/>
            <a:stCxn id="267" idx="3"/>
            <a:endCxn id="223" idx="3"/>
          </p:cNvCxnSpPr>
          <p:nvPr/>
        </p:nvCxnSpPr>
        <p:spPr>
          <a:xfrm rot="10800000">
            <a:off x="4014630" y="5346132"/>
            <a:ext cx="4891423" cy="5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4" name="箭头: 五边形 283">
            <a:extLst>
              <a:ext uri="{FF2B5EF4-FFF2-40B4-BE49-F238E27FC236}">
                <a16:creationId xmlns:a16="http://schemas.microsoft.com/office/drawing/2014/main" id="{BA91CDB3-394F-4AD6-A1E2-BF287A95F2EF}"/>
              </a:ext>
            </a:extLst>
          </p:cNvPr>
          <p:cNvSpPr/>
          <p:nvPr/>
        </p:nvSpPr>
        <p:spPr>
          <a:xfrm flipH="1">
            <a:off x="8906052" y="5673646"/>
            <a:ext cx="905764" cy="180000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UART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0474C48-C682-4976-9C85-99AA32425C26}"/>
              </a:ext>
            </a:extLst>
          </p:cNvPr>
          <p:cNvSpPr/>
          <p:nvPr/>
        </p:nvSpPr>
        <p:spPr>
          <a:xfrm>
            <a:off x="929112" y="1700230"/>
            <a:ext cx="3066749" cy="4863663"/>
          </a:xfrm>
          <a:prstGeom prst="roundRect">
            <a:avLst>
              <a:gd name="adj" fmla="val 708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/>
              <a:t>SNC8600</a:t>
            </a:r>
          </a:p>
          <a:p>
            <a:pPr algn="ctr"/>
            <a:endParaRPr lang="en-US" altLang="zh-CN" sz="2400" b="1" dirty="0"/>
          </a:p>
          <a:p>
            <a:pPr algn="ctr"/>
            <a:endParaRPr lang="en-US" altLang="zh-CN" sz="2400" b="1" dirty="0"/>
          </a:p>
          <a:p>
            <a:pPr algn="ctr"/>
            <a:endParaRPr lang="en-US" altLang="zh-CN" sz="2400" b="1" dirty="0"/>
          </a:p>
          <a:p>
            <a:pPr algn="ctr"/>
            <a:endParaRPr lang="en-US" altLang="zh-CN" b="1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D809997B-8A5F-495A-84FA-630AC64B14D5}"/>
              </a:ext>
            </a:extLst>
          </p:cNvPr>
          <p:cNvSpPr/>
          <p:nvPr/>
        </p:nvSpPr>
        <p:spPr>
          <a:xfrm>
            <a:off x="2686307" y="4255544"/>
            <a:ext cx="1323321" cy="66362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AEC Reference</a:t>
            </a:r>
          </a:p>
          <a:p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3F515321-E965-4B6C-ADD0-ED6B65D3BC99}"/>
              </a:ext>
            </a:extLst>
          </p:cNvPr>
          <p:cNvSpPr/>
          <p:nvPr/>
        </p:nvSpPr>
        <p:spPr>
          <a:xfrm>
            <a:off x="2668488" y="2588799"/>
            <a:ext cx="1323473" cy="137073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 dirty="0" err="1"/>
              <a:t>DMic</a:t>
            </a:r>
            <a:r>
              <a:rPr lang="en-US" altLang="zh-CN" sz="1200" dirty="0"/>
              <a:t> PDM</a:t>
            </a:r>
            <a:r>
              <a:rPr lang="zh-CN" altLang="en-US" sz="1200" dirty="0"/>
              <a:t> </a:t>
            </a:r>
            <a:r>
              <a:rPr lang="en-US" altLang="zh-CN" sz="1200" dirty="0"/>
              <a:t>Data</a:t>
            </a:r>
          </a:p>
          <a:p>
            <a:pPr algn="r"/>
            <a:endParaRPr lang="en-US" altLang="zh-CN" sz="1200" dirty="0"/>
          </a:p>
          <a:p>
            <a:pPr algn="r"/>
            <a:endParaRPr lang="en-US" altLang="zh-CN" sz="1200" dirty="0"/>
          </a:p>
          <a:p>
            <a:pPr algn="r"/>
            <a:endParaRPr lang="en-US" altLang="zh-CN" sz="1200" dirty="0"/>
          </a:p>
          <a:p>
            <a:pPr algn="r"/>
            <a:endParaRPr lang="en-US" altLang="zh-CN" sz="1200" dirty="0"/>
          </a:p>
          <a:p>
            <a:pPr algn="r"/>
            <a:endParaRPr lang="en-US" altLang="zh-CN" sz="1200" dirty="0"/>
          </a:p>
          <a:p>
            <a:pPr algn="r"/>
            <a:endParaRPr lang="zh-CN" altLang="en-US" sz="1200" dirty="0"/>
          </a:p>
        </p:txBody>
      </p:sp>
      <p:sp>
        <p:nvSpPr>
          <p:cNvPr id="1083" name="椭圆 1082">
            <a:extLst>
              <a:ext uri="{FF2B5EF4-FFF2-40B4-BE49-F238E27FC236}">
                <a16:creationId xmlns:a16="http://schemas.microsoft.com/office/drawing/2014/main" id="{32C715B8-479E-4412-8F36-382483ECDF07}"/>
              </a:ext>
            </a:extLst>
          </p:cNvPr>
          <p:cNvSpPr/>
          <p:nvPr/>
        </p:nvSpPr>
        <p:spPr>
          <a:xfrm>
            <a:off x="1155072" y="4025949"/>
            <a:ext cx="1145039" cy="105191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AEC</a:t>
            </a:r>
          </a:p>
          <a:p>
            <a:pPr algn="ctr"/>
            <a:r>
              <a:rPr lang="en-US" altLang="zh-CN" sz="1600" dirty="0"/>
              <a:t>&amp;</a:t>
            </a:r>
          </a:p>
          <a:p>
            <a:pPr algn="ctr"/>
            <a:r>
              <a:rPr lang="en-US" altLang="zh-CN" sz="1600" dirty="0"/>
              <a:t>ENC</a:t>
            </a:r>
            <a:endParaRPr lang="zh-CN" altLang="en-US" sz="1600" dirty="0"/>
          </a:p>
        </p:txBody>
      </p:sp>
      <p:cxnSp>
        <p:nvCxnSpPr>
          <p:cNvPr id="1085" name="连接符: 曲线 1084">
            <a:extLst>
              <a:ext uri="{FF2B5EF4-FFF2-40B4-BE49-F238E27FC236}">
                <a16:creationId xmlns:a16="http://schemas.microsoft.com/office/drawing/2014/main" id="{DE547417-B325-4120-A14B-A3520A6B8FE0}"/>
              </a:ext>
            </a:extLst>
          </p:cNvPr>
          <p:cNvCxnSpPr>
            <a:cxnSpLocks/>
            <a:stCxn id="186" idx="1"/>
            <a:endCxn id="1083" idx="6"/>
          </p:cNvCxnSpPr>
          <p:nvPr/>
        </p:nvCxnSpPr>
        <p:spPr>
          <a:xfrm rot="10800000">
            <a:off x="2300111" y="4551906"/>
            <a:ext cx="386196" cy="3545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4" name="连接符: 曲线 193">
            <a:extLst>
              <a:ext uri="{FF2B5EF4-FFF2-40B4-BE49-F238E27FC236}">
                <a16:creationId xmlns:a16="http://schemas.microsoft.com/office/drawing/2014/main" id="{9757F577-2025-44F5-9CB8-3BB0155FE582}"/>
              </a:ext>
            </a:extLst>
          </p:cNvPr>
          <p:cNvCxnSpPr>
            <a:cxnSpLocks/>
            <a:stCxn id="188" idx="1"/>
            <a:endCxn id="1083" idx="0"/>
          </p:cNvCxnSpPr>
          <p:nvPr/>
        </p:nvCxnSpPr>
        <p:spPr>
          <a:xfrm rot="10800000" flipV="1">
            <a:off x="1727592" y="3274165"/>
            <a:ext cx="940896" cy="751783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0" name="箭头: 五边形 129">
            <a:extLst>
              <a:ext uri="{FF2B5EF4-FFF2-40B4-BE49-F238E27FC236}">
                <a16:creationId xmlns:a16="http://schemas.microsoft.com/office/drawing/2014/main" id="{7715FFA5-B323-488C-A3E1-9C2BD7B4069C}"/>
              </a:ext>
            </a:extLst>
          </p:cNvPr>
          <p:cNvSpPr/>
          <p:nvPr/>
        </p:nvSpPr>
        <p:spPr>
          <a:xfrm>
            <a:off x="3090329" y="5464772"/>
            <a:ext cx="914915" cy="180000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I2S_SDO</a:t>
            </a:r>
            <a:endParaRPr lang="zh-CN" altLang="en-US" sz="1200" dirty="0"/>
          </a:p>
        </p:txBody>
      </p:sp>
      <p:sp>
        <p:nvSpPr>
          <p:cNvPr id="201" name="箭头: 五边形 200">
            <a:extLst>
              <a:ext uri="{FF2B5EF4-FFF2-40B4-BE49-F238E27FC236}">
                <a16:creationId xmlns:a16="http://schemas.microsoft.com/office/drawing/2014/main" id="{D26A3467-447E-49AC-BE4E-EC5F900CD8CC}"/>
              </a:ext>
            </a:extLst>
          </p:cNvPr>
          <p:cNvSpPr/>
          <p:nvPr/>
        </p:nvSpPr>
        <p:spPr>
          <a:xfrm flipH="1">
            <a:off x="3072793" y="3182171"/>
            <a:ext cx="911276" cy="180000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DMIC4_IN</a:t>
            </a:r>
            <a:endParaRPr lang="zh-CN" altLang="en-US" sz="1200" dirty="0"/>
          </a:p>
        </p:txBody>
      </p:sp>
      <p:sp>
        <p:nvSpPr>
          <p:cNvPr id="203" name="箭头: 五边形 202">
            <a:extLst>
              <a:ext uri="{FF2B5EF4-FFF2-40B4-BE49-F238E27FC236}">
                <a16:creationId xmlns:a16="http://schemas.microsoft.com/office/drawing/2014/main" id="{29C0E01D-7177-49D4-BE4E-014EE35D4E0B}"/>
              </a:ext>
            </a:extLst>
          </p:cNvPr>
          <p:cNvSpPr/>
          <p:nvPr/>
        </p:nvSpPr>
        <p:spPr>
          <a:xfrm flipH="1">
            <a:off x="3072793" y="2928853"/>
            <a:ext cx="911276" cy="180000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DMIC3_IN</a:t>
            </a:r>
            <a:endParaRPr lang="zh-CN" altLang="en-US" sz="1200" dirty="0"/>
          </a:p>
        </p:txBody>
      </p:sp>
      <p:sp>
        <p:nvSpPr>
          <p:cNvPr id="206" name="箭头: 五边形 205">
            <a:extLst>
              <a:ext uri="{FF2B5EF4-FFF2-40B4-BE49-F238E27FC236}">
                <a16:creationId xmlns:a16="http://schemas.microsoft.com/office/drawing/2014/main" id="{E8DCB887-A384-47E8-8D3D-B9217F913FA8}"/>
              </a:ext>
            </a:extLst>
          </p:cNvPr>
          <p:cNvSpPr/>
          <p:nvPr/>
        </p:nvSpPr>
        <p:spPr>
          <a:xfrm flipH="1">
            <a:off x="3082925" y="4614539"/>
            <a:ext cx="911276" cy="1800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AMIC_IN</a:t>
            </a:r>
            <a:endParaRPr lang="zh-CN" altLang="en-US" sz="1200" dirty="0"/>
          </a:p>
        </p:txBody>
      </p:sp>
      <p:cxnSp>
        <p:nvCxnSpPr>
          <p:cNvPr id="219" name="连接符: 曲线 218">
            <a:extLst>
              <a:ext uri="{FF2B5EF4-FFF2-40B4-BE49-F238E27FC236}">
                <a16:creationId xmlns:a16="http://schemas.microsoft.com/office/drawing/2014/main" id="{B24D551C-5F0C-4567-B9CD-788328CE63E9}"/>
              </a:ext>
            </a:extLst>
          </p:cNvPr>
          <p:cNvCxnSpPr>
            <a:cxnSpLocks/>
            <a:stCxn id="1083" idx="4"/>
            <a:endCxn id="130" idx="1"/>
          </p:cNvCxnSpPr>
          <p:nvPr/>
        </p:nvCxnSpPr>
        <p:spPr>
          <a:xfrm rot="16200000" flipH="1">
            <a:off x="2170504" y="4634947"/>
            <a:ext cx="476912" cy="136273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0" name="箭头: 五边形 289">
            <a:extLst>
              <a:ext uri="{FF2B5EF4-FFF2-40B4-BE49-F238E27FC236}">
                <a16:creationId xmlns:a16="http://schemas.microsoft.com/office/drawing/2014/main" id="{41BC51AF-BA40-45B0-A1E0-1230DE71250A}"/>
              </a:ext>
            </a:extLst>
          </p:cNvPr>
          <p:cNvSpPr/>
          <p:nvPr/>
        </p:nvSpPr>
        <p:spPr>
          <a:xfrm>
            <a:off x="3087971" y="5673412"/>
            <a:ext cx="914915" cy="180000"/>
          </a:xfrm>
          <a:prstGeom prst="homePlat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UART</a:t>
            </a:r>
            <a:endParaRPr lang="zh-CN" altLang="en-US" sz="1200" dirty="0"/>
          </a:p>
        </p:txBody>
      </p:sp>
      <p:sp>
        <p:nvSpPr>
          <p:cNvPr id="386" name="箭头: 五边形 385">
            <a:extLst>
              <a:ext uri="{FF2B5EF4-FFF2-40B4-BE49-F238E27FC236}">
                <a16:creationId xmlns:a16="http://schemas.microsoft.com/office/drawing/2014/main" id="{5F7D1439-EAC8-4118-83AA-99489148A9C7}"/>
              </a:ext>
            </a:extLst>
          </p:cNvPr>
          <p:cNvSpPr/>
          <p:nvPr/>
        </p:nvSpPr>
        <p:spPr>
          <a:xfrm flipH="1">
            <a:off x="3081958" y="5882052"/>
            <a:ext cx="911276" cy="18000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Power</a:t>
            </a:r>
            <a:endParaRPr lang="zh-CN" altLang="en-US" sz="1200" dirty="0"/>
          </a:p>
        </p:txBody>
      </p:sp>
      <p:sp>
        <p:nvSpPr>
          <p:cNvPr id="398" name="箭头: 五边形 397">
            <a:extLst>
              <a:ext uri="{FF2B5EF4-FFF2-40B4-BE49-F238E27FC236}">
                <a16:creationId xmlns:a16="http://schemas.microsoft.com/office/drawing/2014/main" id="{C4BFA2D9-9D0A-4E5E-9224-BC83EF26A6CC}"/>
              </a:ext>
            </a:extLst>
          </p:cNvPr>
          <p:cNvSpPr/>
          <p:nvPr/>
        </p:nvSpPr>
        <p:spPr>
          <a:xfrm flipH="1">
            <a:off x="2885379" y="6090693"/>
            <a:ext cx="1107855" cy="18000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DFU_Trigger</a:t>
            </a:r>
            <a:endParaRPr lang="zh-CN" altLang="en-US" sz="1200" dirty="0"/>
          </a:p>
        </p:txBody>
      </p:sp>
      <p:sp>
        <p:nvSpPr>
          <p:cNvPr id="223" name="箭头: 五边形 222">
            <a:extLst>
              <a:ext uri="{FF2B5EF4-FFF2-40B4-BE49-F238E27FC236}">
                <a16:creationId xmlns:a16="http://schemas.microsoft.com/office/drawing/2014/main" id="{BD774960-DB7C-479E-BCE4-814A658B4234}"/>
              </a:ext>
            </a:extLst>
          </p:cNvPr>
          <p:cNvSpPr/>
          <p:nvPr/>
        </p:nvSpPr>
        <p:spPr>
          <a:xfrm>
            <a:off x="3099714" y="5256132"/>
            <a:ext cx="914915" cy="180000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I2S_SDI</a:t>
            </a:r>
            <a:endParaRPr lang="zh-CN" altLang="en-US" sz="1200" dirty="0"/>
          </a:p>
        </p:txBody>
      </p:sp>
      <p:cxnSp>
        <p:nvCxnSpPr>
          <p:cNvPr id="220" name="连接符: 曲线 219">
            <a:extLst>
              <a:ext uri="{FF2B5EF4-FFF2-40B4-BE49-F238E27FC236}">
                <a16:creationId xmlns:a16="http://schemas.microsoft.com/office/drawing/2014/main" id="{C6C5E6A1-0D25-4EDE-A109-D661E84CBC5E}"/>
              </a:ext>
            </a:extLst>
          </p:cNvPr>
          <p:cNvCxnSpPr>
            <a:cxnSpLocks/>
            <a:stCxn id="290" idx="3"/>
            <a:endCxn id="284" idx="3"/>
          </p:cNvCxnSpPr>
          <p:nvPr/>
        </p:nvCxnSpPr>
        <p:spPr>
          <a:xfrm>
            <a:off x="4002886" y="5763412"/>
            <a:ext cx="4903166" cy="234"/>
          </a:xfrm>
          <a:prstGeom prst="curvedConnector3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0" name="箭头: 五边形 329">
            <a:extLst>
              <a:ext uri="{FF2B5EF4-FFF2-40B4-BE49-F238E27FC236}">
                <a16:creationId xmlns:a16="http://schemas.microsoft.com/office/drawing/2014/main" id="{09A88449-6DF0-4CE2-84F7-EB1A1852BA58}"/>
              </a:ext>
            </a:extLst>
          </p:cNvPr>
          <p:cNvSpPr/>
          <p:nvPr/>
        </p:nvSpPr>
        <p:spPr>
          <a:xfrm flipH="1">
            <a:off x="8906052" y="4005683"/>
            <a:ext cx="867864" cy="18000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DAC </a:t>
            </a:r>
            <a:endParaRPr lang="zh-CN" altLang="en-US" sz="1200" dirty="0"/>
          </a:p>
        </p:txBody>
      </p:sp>
      <p:cxnSp>
        <p:nvCxnSpPr>
          <p:cNvPr id="388" name="连接符: 曲线 387">
            <a:extLst>
              <a:ext uri="{FF2B5EF4-FFF2-40B4-BE49-F238E27FC236}">
                <a16:creationId xmlns:a16="http://schemas.microsoft.com/office/drawing/2014/main" id="{A2010A5D-4465-4F29-A714-5DC5AE98A7CC}"/>
              </a:ext>
            </a:extLst>
          </p:cNvPr>
          <p:cNvCxnSpPr>
            <a:cxnSpLocks/>
            <a:stCxn id="427" idx="3"/>
            <a:endCxn id="386" idx="1"/>
          </p:cNvCxnSpPr>
          <p:nvPr/>
        </p:nvCxnSpPr>
        <p:spPr>
          <a:xfrm rot="10800000" flipV="1">
            <a:off x="3993234" y="5969526"/>
            <a:ext cx="4912818" cy="25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9" name="连接符: 曲线 398">
            <a:extLst>
              <a:ext uri="{FF2B5EF4-FFF2-40B4-BE49-F238E27FC236}">
                <a16:creationId xmlns:a16="http://schemas.microsoft.com/office/drawing/2014/main" id="{B48AE318-6D12-4510-AD14-A24B63535F55}"/>
              </a:ext>
            </a:extLst>
          </p:cNvPr>
          <p:cNvCxnSpPr>
            <a:cxnSpLocks/>
            <a:stCxn id="428" idx="3"/>
            <a:endCxn id="398" idx="1"/>
          </p:cNvCxnSpPr>
          <p:nvPr/>
        </p:nvCxnSpPr>
        <p:spPr>
          <a:xfrm rot="10800000" flipV="1">
            <a:off x="3993234" y="6175405"/>
            <a:ext cx="4912818" cy="52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7" name="箭头: 五边形 426">
            <a:extLst>
              <a:ext uri="{FF2B5EF4-FFF2-40B4-BE49-F238E27FC236}">
                <a16:creationId xmlns:a16="http://schemas.microsoft.com/office/drawing/2014/main" id="{608AA6E5-2342-4D8B-B20C-C2230363D52C}"/>
              </a:ext>
            </a:extLst>
          </p:cNvPr>
          <p:cNvSpPr/>
          <p:nvPr/>
        </p:nvSpPr>
        <p:spPr>
          <a:xfrm flipH="1">
            <a:off x="8906052" y="5879527"/>
            <a:ext cx="911275" cy="18000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GPIO1</a:t>
            </a:r>
            <a:endParaRPr lang="zh-CN" altLang="en-US" sz="1200" dirty="0"/>
          </a:p>
        </p:txBody>
      </p:sp>
      <p:sp>
        <p:nvSpPr>
          <p:cNvPr id="428" name="箭头: 五边形 427">
            <a:extLst>
              <a:ext uri="{FF2B5EF4-FFF2-40B4-BE49-F238E27FC236}">
                <a16:creationId xmlns:a16="http://schemas.microsoft.com/office/drawing/2014/main" id="{B78A7708-092B-4953-A35E-E067C9E0051E}"/>
              </a:ext>
            </a:extLst>
          </p:cNvPr>
          <p:cNvSpPr/>
          <p:nvPr/>
        </p:nvSpPr>
        <p:spPr>
          <a:xfrm flipH="1">
            <a:off x="8906052" y="6085405"/>
            <a:ext cx="911275" cy="18000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GPIO2</a:t>
            </a:r>
            <a:endParaRPr lang="zh-CN" altLang="en-US" sz="1200" dirty="0"/>
          </a:p>
        </p:txBody>
      </p:sp>
      <p:sp>
        <p:nvSpPr>
          <p:cNvPr id="439" name="箭头: 五边形 438">
            <a:extLst>
              <a:ext uri="{FF2B5EF4-FFF2-40B4-BE49-F238E27FC236}">
                <a16:creationId xmlns:a16="http://schemas.microsoft.com/office/drawing/2014/main" id="{DDFF1044-F767-4339-A28E-E1CF6B666E3A}"/>
              </a:ext>
            </a:extLst>
          </p:cNvPr>
          <p:cNvSpPr/>
          <p:nvPr/>
        </p:nvSpPr>
        <p:spPr>
          <a:xfrm>
            <a:off x="10964596" y="4911550"/>
            <a:ext cx="514835" cy="150952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RF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7BEACF-C180-44A0-8C13-BBBFF3D7F1FF}"/>
              </a:ext>
            </a:extLst>
          </p:cNvPr>
          <p:cNvSpPr txBox="1"/>
          <p:nvPr/>
        </p:nvSpPr>
        <p:spPr>
          <a:xfrm>
            <a:off x="4785497" y="4351718"/>
            <a:ext cx="83503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衰减电路</a:t>
            </a:r>
          </a:p>
        </p:txBody>
      </p: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6DCAA363-B6DC-437E-8DF5-DE32BD08017E}"/>
              </a:ext>
            </a:extLst>
          </p:cNvPr>
          <p:cNvCxnSpPr>
            <a:cxnSpLocks/>
            <a:stCxn id="330" idx="3"/>
            <a:endCxn id="60" idx="3"/>
          </p:cNvCxnSpPr>
          <p:nvPr/>
        </p:nvCxnSpPr>
        <p:spPr>
          <a:xfrm rot="10800000" flipV="1">
            <a:off x="8125746" y="4095683"/>
            <a:ext cx="780307" cy="392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283758F0-1EAD-4DAE-AAEB-525F8B797535}"/>
              </a:ext>
            </a:extLst>
          </p:cNvPr>
          <p:cNvCxnSpPr>
            <a:cxnSpLocks/>
            <a:stCxn id="60" idx="1"/>
            <a:endCxn id="10" idx="1"/>
          </p:cNvCxnSpPr>
          <p:nvPr/>
        </p:nvCxnSpPr>
        <p:spPr>
          <a:xfrm rot="10800000">
            <a:off x="6391848" y="2554415"/>
            <a:ext cx="558967" cy="1933660"/>
          </a:xfrm>
          <a:prstGeom prst="bentConnector3">
            <a:avLst>
              <a:gd name="adj1" fmla="val 123448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87211522-2B2C-47CB-8238-3E797096DD64}"/>
              </a:ext>
            </a:extLst>
          </p:cNvPr>
          <p:cNvCxnSpPr>
            <a:cxnSpLocks/>
            <a:stCxn id="30" idx="1"/>
            <a:endCxn id="206" idx="1"/>
          </p:cNvCxnSpPr>
          <p:nvPr/>
        </p:nvCxnSpPr>
        <p:spPr>
          <a:xfrm rot="10800000" flipV="1">
            <a:off x="3994201" y="4490217"/>
            <a:ext cx="791296" cy="214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2" name="箭头: 五边形 231">
            <a:extLst>
              <a:ext uri="{FF2B5EF4-FFF2-40B4-BE49-F238E27FC236}">
                <a16:creationId xmlns:a16="http://schemas.microsoft.com/office/drawing/2014/main" id="{AC06B9B8-DD3B-4F36-8944-04478F043B60}"/>
              </a:ext>
            </a:extLst>
          </p:cNvPr>
          <p:cNvSpPr/>
          <p:nvPr/>
        </p:nvSpPr>
        <p:spPr>
          <a:xfrm flipH="1">
            <a:off x="8906052" y="5467765"/>
            <a:ext cx="905764" cy="180000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I2S_SDI</a:t>
            </a:r>
            <a:endParaRPr lang="zh-CN" altLang="en-US" sz="1200" dirty="0"/>
          </a:p>
        </p:txBody>
      </p:sp>
      <p:cxnSp>
        <p:nvCxnSpPr>
          <p:cNvPr id="235" name="连接符: 曲线 234">
            <a:extLst>
              <a:ext uri="{FF2B5EF4-FFF2-40B4-BE49-F238E27FC236}">
                <a16:creationId xmlns:a16="http://schemas.microsoft.com/office/drawing/2014/main" id="{55EDA91C-398F-46D8-9E81-383214EFB336}"/>
              </a:ext>
            </a:extLst>
          </p:cNvPr>
          <p:cNvCxnSpPr>
            <a:cxnSpLocks/>
            <a:stCxn id="130" idx="3"/>
            <a:endCxn id="232" idx="3"/>
          </p:cNvCxnSpPr>
          <p:nvPr/>
        </p:nvCxnSpPr>
        <p:spPr>
          <a:xfrm>
            <a:off x="4005244" y="5554772"/>
            <a:ext cx="4900808" cy="29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4" name="标题 1">
            <a:extLst>
              <a:ext uri="{FF2B5EF4-FFF2-40B4-BE49-F238E27FC236}">
                <a16:creationId xmlns:a16="http://schemas.microsoft.com/office/drawing/2014/main" id="{FF77BDE1-9C7B-440C-B2BC-516909D5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17" y="365556"/>
            <a:ext cx="10515600" cy="1325563"/>
          </a:xfrm>
        </p:spPr>
        <p:txBody>
          <a:bodyPr/>
          <a:lstStyle/>
          <a:p>
            <a:r>
              <a:rPr lang="zh-CN" altLang="en-US" dirty="0"/>
              <a:t>方案框图</a:t>
            </a:r>
          </a:p>
        </p:txBody>
      </p:sp>
      <p:cxnSp>
        <p:nvCxnSpPr>
          <p:cNvPr id="275" name="连接符: 肘形 274">
            <a:extLst>
              <a:ext uri="{FF2B5EF4-FFF2-40B4-BE49-F238E27FC236}">
                <a16:creationId xmlns:a16="http://schemas.microsoft.com/office/drawing/2014/main" id="{943EAE80-4CBE-4306-A2D7-5B0C12AFF590}"/>
              </a:ext>
            </a:extLst>
          </p:cNvPr>
          <p:cNvCxnSpPr>
            <a:cxnSpLocks/>
            <a:stCxn id="232" idx="1"/>
            <a:endCxn id="439" idx="1"/>
          </p:cNvCxnSpPr>
          <p:nvPr/>
        </p:nvCxnSpPr>
        <p:spPr>
          <a:xfrm flipV="1">
            <a:off x="9811816" y="4987026"/>
            <a:ext cx="1152780" cy="570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2AEE7789-741D-4960-AD77-72FB1E38CA02}"/>
              </a:ext>
            </a:extLst>
          </p:cNvPr>
          <p:cNvCxnSpPr>
            <a:cxnSpLocks/>
            <a:stCxn id="330" idx="1"/>
            <a:endCxn id="267" idx="1"/>
          </p:cNvCxnSpPr>
          <p:nvPr/>
        </p:nvCxnSpPr>
        <p:spPr>
          <a:xfrm>
            <a:off x="9773916" y="4095683"/>
            <a:ext cx="37900" cy="1256201"/>
          </a:xfrm>
          <a:prstGeom prst="bentConnector3">
            <a:avLst>
              <a:gd name="adj1" fmla="val 703166"/>
            </a:avLst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83" name="图片 282">
            <a:extLst>
              <a:ext uri="{FF2B5EF4-FFF2-40B4-BE49-F238E27FC236}">
                <a16:creationId xmlns:a16="http://schemas.microsoft.com/office/drawing/2014/main" id="{29688F8D-E42B-46CE-B2BC-EAEA1B606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2F75DAC3-B6DA-47EE-B6C0-6F8591E447F0}"/>
              </a:ext>
            </a:extLst>
          </p:cNvPr>
          <p:cNvSpPr/>
          <p:nvPr/>
        </p:nvSpPr>
        <p:spPr>
          <a:xfrm>
            <a:off x="6950814" y="4011936"/>
            <a:ext cx="1174931" cy="9522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PA</a:t>
            </a:r>
            <a:endParaRPr lang="zh-CN" altLang="en-US" sz="2400" b="1" dirty="0"/>
          </a:p>
        </p:txBody>
      </p:sp>
      <p:cxnSp>
        <p:nvCxnSpPr>
          <p:cNvPr id="132" name="连接符: 肘形 131">
            <a:extLst>
              <a:ext uri="{FF2B5EF4-FFF2-40B4-BE49-F238E27FC236}">
                <a16:creationId xmlns:a16="http://schemas.microsoft.com/office/drawing/2014/main" id="{D671D1FF-E811-4435-B919-A92D28780C6D}"/>
              </a:ext>
            </a:extLst>
          </p:cNvPr>
          <p:cNvCxnSpPr>
            <a:cxnSpLocks/>
            <a:stCxn id="60" idx="1"/>
            <a:endCxn id="30" idx="3"/>
          </p:cNvCxnSpPr>
          <p:nvPr/>
        </p:nvCxnSpPr>
        <p:spPr>
          <a:xfrm rot="10800000" flipV="1">
            <a:off x="5620536" y="4488074"/>
            <a:ext cx="1330279" cy="2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050" name="组合 1049">
            <a:extLst>
              <a:ext uri="{FF2B5EF4-FFF2-40B4-BE49-F238E27FC236}">
                <a16:creationId xmlns:a16="http://schemas.microsoft.com/office/drawing/2014/main" id="{E175A137-872E-4C67-B54C-5F7203E837FB}"/>
              </a:ext>
            </a:extLst>
          </p:cNvPr>
          <p:cNvGrpSpPr/>
          <p:nvPr/>
        </p:nvGrpSpPr>
        <p:grpSpPr>
          <a:xfrm>
            <a:off x="5731337" y="1528719"/>
            <a:ext cx="2069170" cy="1943746"/>
            <a:chOff x="5040032" y="889947"/>
            <a:chExt cx="2234696" cy="2099239"/>
          </a:xfrm>
        </p:grpSpPr>
        <p:pic>
          <p:nvPicPr>
            <p:cNvPr id="10" name="图形 9" descr="音量">
              <a:extLst>
                <a:ext uri="{FF2B5EF4-FFF2-40B4-BE49-F238E27FC236}">
                  <a16:creationId xmlns:a16="http://schemas.microsoft.com/office/drawing/2014/main" id="{7DC38FAF-CAE0-449D-914D-055FF9194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3380" y="1540495"/>
              <a:ext cx="914400" cy="914400"/>
            </a:xfrm>
            <a:prstGeom prst="rect">
              <a:avLst/>
            </a:prstGeom>
          </p:spPr>
        </p:pic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8C3941D9-5D96-4594-A87E-EA1590F09CC3}"/>
                </a:ext>
              </a:extLst>
            </p:cNvPr>
            <p:cNvGrpSpPr/>
            <p:nvPr/>
          </p:nvGrpSpPr>
          <p:grpSpPr>
            <a:xfrm>
              <a:off x="5040032" y="889947"/>
              <a:ext cx="2234696" cy="2099239"/>
              <a:chOff x="1505306" y="2722314"/>
              <a:chExt cx="2710657" cy="2546349"/>
            </a:xfrm>
          </p:grpSpPr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26E77E49-B56D-40FE-95F6-36EF66CB3075}"/>
                  </a:ext>
                </a:extLst>
              </p:cNvPr>
              <p:cNvSpPr/>
              <p:nvPr/>
            </p:nvSpPr>
            <p:spPr>
              <a:xfrm>
                <a:off x="2954852" y="4523397"/>
                <a:ext cx="404683" cy="39193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9769C6AF-6D2C-4B81-BC69-DB34D8DADDE6}"/>
                  </a:ext>
                </a:extLst>
              </p:cNvPr>
              <p:cNvSpPr/>
              <p:nvPr/>
            </p:nvSpPr>
            <p:spPr>
              <a:xfrm>
                <a:off x="2524788" y="4337025"/>
                <a:ext cx="404683" cy="39193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2" name="图形 151" descr="播客">
                <a:extLst>
                  <a:ext uri="{FF2B5EF4-FFF2-40B4-BE49-F238E27FC236}">
                    <a16:creationId xmlns:a16="http://schemas.microsoft.com/office/drawing/2014/main" id="{402BEC9E-2E33-40AE-BDE5-A5DC66E16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505306" y="3668518"/>
                <a:ext cx="701116" cy="701116"/>
              </a:xfrm>
              <a:prstGeom prst="rect">
                <a:avLst/>
              </a:prstGeom>
            </p:spPr>
          </p:pic>
          <p:pic>
            <p:nvPicPr>
              <p:cNvPr id="153" name="图形 152" descr="播客">
                <a:extLst>
                  <a:ext uri="{FF2B5EF4-FFF2-40B4-BE49-F238E27FC236}">
                    <a16:creationId xmlns:a16="http://schemas.microsoft.com/office/drawing/2014/main" id="{0DC42799-4940-4797-95BD-45C32CD16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10076" y="2722314"/>
                <a:ext cx="701116" cy="701116"/>
              </a:xfrm>
              <a:prstGeom prst="rect">
                <a:avLst/>
              </a:prstGeom>
            </p:spPr>
          </p:pic>
          <p:pic>
            <p:nvPicPr>
              <p:cNvPr id="155" name="图形 154" descr="播客">
                <a:extLst>
                  <a:ext uri="{FF2B5EF4-FFF2-40B4-BE49-F238E27FC236}">
                    <a16:creationId xmlns:a16="http://schemas.microsoft.com/office/drawing/2014/main" id="{1580F442-E4F1-4B3B-B0D5-914561CDD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24788" y="4567547"/>
                <a:ext cx="701116" cy="701116"/>
              </a:xfrm>
              <a:prstGeom prst="rect">
                <a:avLst/>
              </a:prstGeom>
            </p:spPr>
          </p:pic>
          <p:pic>
            <p:nvPicPr>
              <p:cNvPr id="157" name="图形 156" descr="播客">
                <a:extLst>
                  <a:ext uri="{FF2B5EF4-FFF2-40B4-BE49-F238E27FC236}">
                    <a16:creationId xmlns:a16="http://schemas.microsoft.com/office/drawing/2014/main" id="{AFAE5EB0-BFAD-4EF8-85B8-5A61A849B7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514847" y="3678791"/>
                <a:ext cx="701116" cy="701116"/>
              </a:xfrm>
              <a:prstGeom prst="rect">
                <a:avLst/>
              </a:prstGeom>
            </p:spPr>
          </p:pic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106AAEB2-924F-4285-B607-E84D66765CF3}"/>
                  </a:ext>
                </a:extLst>
              </p:cNvPr>
              <p:cNvSpPr/>
              <p:nvPr/>
            </p:nvSpPr>
            <p:spPr>
              <a:xfrm>
                <a:off x="1855864" y="3024579"/>
                <a:ext cx="2009541" cy="2009541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00E8729A-4B6E-41A2-8D0E-47ED5025426F}"/>
              </a:ext>
            </a:extLst>
          </p:cNvPr>
          <p:cNvCxnSpPr>
            <a:cxnSpLocks/>
            <a:stCxn id="153" idx="1"/>
            <a:endCxn id="203" idx="1"/>
          </p:cNvCxnSpPr>
          <p:nvPr/>
        </p:nvCxnSpPr>
        <p:spPr>
          <a:xfrm rot="10800000" flipV="1">
            <a:off x="3984070" y="1796315"/>
            <a:ext cx="2514255" cy="122253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5" name="箭头: 五边形 164">
            <a:extLst>
              <a:ext uri="{FF2B5EF4-FFF2-40B4-BE49-F238E27FC236}">
                <a16:creationId xmlns:a16="http://schemas.microsoft.com/office/drawing/2014/main" id="{37B6A8EE-7C17-4262-805A-5E3B114D37CF}"/>
              </a:ext>
            </a:extLst>
          </p:cNvPr>
          <p:cNvSpPr/>
          <p:nvPr/>
        </p:nvSpPr>
        <p:spPr>
          <a:xfrm flipH="1">
            <a:off x="3072564" y="3719048"/>
            <a:ext cx="911276" cy="180000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DMIC6_IN</a:t>
            </a:r>
            <a:endParaRPr lang="zh-CN" altLang="en-US" sz="1200" dirty="0"/>
          </a:p>
        </p:txBody>
      </p:sp>
      <p:sp>
        <p:nvSpPr>
          <p:cNvPr id="166" name="箭头: 五边形 165">
            <a:extLst>
              <a:ext uri="{FF2B5EF4-FFF2-40B4-BE49-F238E27FC236}">
                <a16:creationId xmlns:a16="http://schemas.microsoft.com/office/drawing/2014/main" id="{E7779954-F95A-4929-976E-EE4C626A45D4}"/>
              </a:ext>
            </a:extLst>
          </p:cNvPr>
          <p:cNvSpPr/>
          <p:nvPr/>
        </p:nvSpPr>
        <p:spPr>
          <a:xfrm flipH="1">
            <a:off x="3072564" y="3465730"/>
            <a:ext cx="911276" cy="180000"/>
          </a:xfrm>
          <a:prstGeom prst="homePlat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DMIC5_IN</a:t>
            </a:r>
            <a:endParaRPr lang="zh-CN" altLang="en-US" sz="1200" dirty="0"/>
          </a:p>
        </p:txBody>
      </p: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50D16CA6-B9DB-440A-BDF7-151839DC5262}"/>
              </a:ext>
            </a:extLst>
          </p:cNvPr>
          <p:cNvCxnSpPr>
            <a:cxnSpLocks/>
            <a:stCxn id="152" idx="2"/>
            <a:endCxn id="201" idx="1"/>
          </p:cNvCxnSpPr>
          <p:nvPr/>
        </p:nvCxnSpPr>
        <p:spPr>
          <a:xfrm rot="5400000">
            <a:off x="4748514" y="2021750"/>
            <a:ext cx="485977" cy="201486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连接符: 肘形 171">
            <a:extLst>
              <a:ext uri="{FF2B5EF4-FFF2-40B4-BE49-F238E27FC236}">
                <a16:creationId xmlns:a16="http://schemas.microsoft.com/office/drawing/2014/main" id="{C03A8E60-7129-4684-AA2E-BAB346A26B93}"/>
              </a:ext>
            </a:extLst>
          </p:cNvPr>
          <p:cNvCxnSpPr>
            <a:cxnSpLocks/>
            <a:stCxn id="157" idx="2"/>
            <a:endCxn id="165" idx="1"/>
          </p:cNvCxnSpPr>
          <p:nvPr/>
        </p:nvCxnSpPr>
        <p:spPr>
          <a:xfrm rot="5400000">
            <a:off x="5250869" y="1527007"/>
            <a:ext cx="1015012" cy="3549070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6" name="文本框 215">
            <a:extLst>
              <a:ext uri="{FF2B5EF4-FFF2-40B4-BE49-F238E27FC236}">
                <a16:creationId xmlns:a16="http://schemas.microsoft.com/office/drawing/2014/main" id="{45E62948-D84D-4052-AFB4-1DB0D50490E2}"/>
              </a:ext>
            </a:extLst>
          </p:cNvPr>
          <p:cNvSpPr txBox="1"/>
          <p:nvPr/>
        </p:nvSpPr>
        <p:spPr>
          <a:xfrm>
            <a:off x="4785497" y="4776485"/>
            <a:ext cx="835038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衰减电路</a:t>
            </a:r>
          </a:p>
        </p:txBody>
      </p: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64C5E134-F628-40CD-B9FE-8351C87B0883}"/>
              </a:ext>
            </a:extLst>
          </p:cNvPr>
          <p:cNvCxnSpPr>
            <a:cxnSpLocks/>
            <a:stCxn id="60" idx="3"/>
            <a:endCxn id="216" idx="3"/>
          </p:cNvCxnSpPr>
          <p:nvPr/>
        </p:nvCxnSpPr>
        <p:spPr>
          <a:xfrm flipH="1">
            <a:off x="5620535" y="4488075"/>
            <a:ext cx="2505210" cy="426910"/>
          </a:xfrm>
          <a:prstGeom prst="bentConnector5">
            <a:avLst>
              <a:gd name="adj1" fmla="val -9125"/>
              <a:gd name="adj2" fmla="val 165079"/>
              <a:gd name="adj3" fmla="val 73450"/>
            </a:avLst>
          </a:prstGeom>
          <a:ln>
            <a:prstDash val="lg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1065A49A-C6C2-4BAF-B389-E1444147BD6F}"/>
              </a:ext>
            </a:extLst>
          </p:cNvPr>
          <p:cNvCxnSpPr>
            <a:cxnSpLocks/>
            <a:stCxn id="216" idx="1"/>
            <a:endCxn id="206" idx="1"/>
          </p:cNvCxnSpPr>
          <p:nvPr/>
        </p:nvCxnSpPr>
        <p:spPr>
          <a:xfrm rot="10800000">
            <a:off x="3994201" y="4704539"/>
            <a:ext cx="791296" cy="210446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1ACC1667-168E-43C6-83DF-AD38A15C708F}"/>
              </a:ext>
            </a:extLst>
          </p:cNvPr>
          <p:cNvCxnSpPr>
            <a:cxnSpLocks/>
            <a:stCxn id="155" idx="2"/>
            <a:endCxn id="166" idx="1"/>
          </p:cNvCxnSpPr>
          <p:nvPr/>
        </p:nvCxnSpPr>
        <p:spPr>
          <a:xfrm rot="5400000">
            <a:off x="5338864" y="2117441"/>
            <a:ext cx="83265" cy="2793312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35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标题 1">
            <a:extLst>
              <a:ext uri="{FF2B5EF4-FFF2-40B4-BE49-F238E27FC236}">
                <a16:creationId xmlns:a16="http://schemas.microsoft.com/office/drawing/2014/main" id="{FF77BDE1-9C7B-440C-B2BC-516909D5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17" y="365556"/>
            <a:ext cx="10515600" cy="1325563"/>
          </a:xfrm>
        </p:spPr>
        <p:txBody>
          <a:bodyPr/>
          <a:lstStyle/>
          <a:p>
            <a:r>
              <a:rPr lang="zh-CN" altLang="en-US" dirty="0"/>
              <a:t>方案框图</a:t>
            </a:r>
          </a:p>
        </p:txBody>
      </p:sp>
      <p:pic>
        <p:nvPicPr>
          <p:cNvPr id="283" name="图片 282">
            <a:extLst>
              <a:ext uri="{FF2B5EF4-FFF2-40B4-BE49-F238E27FC236}">
                <a16:creationId xmlns:a16="http://schemas.microsoft.com/office/drawing/2014/main" id="{29688F8D-E42B-46CE-B2BC-EAEA1B606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3B6B677-11AF-47E3-5EDE-8B3BD33B0CA3}"/>
              </a:ext>
            </a:extLst>
          </p:cNvPr>
          <p:cNvGrpSpPr/>
          <p:nvPr/>
        </p:nvGrpSpPr>
        <p:grpSpPr>
          <a:xfrm>
            <a:off x="981779" y="2409180"/>
            <a:ext cx="9702661" cy="3725346"/>
            <a:chOff x="981779" y="2409180"/>
            <a:chExt cx="9702661" cy="3725346"/>
          </a:xfrm>
        </p:grpSpPr>
        <p:cxnSp>
          <p:nvCxnSpPr>
            <p:cNvPr id="181" name="连接符: 肘形 180">
              <a:extLst>
                <a:ext uri="{FF2B5EF4-FFF2-40B4-BE49-F238E27FC236}">
                  <a16:creationId xmlns:a16="http://schemas.microsoft.com/office/drawing/2014/main" id="{6DCAA363-B6DC-437E-8DF5-DE32BD08017E}"/>
                </a:ext>
              </a:extLst>
            </p:cNvPr>
            <p:cNvCxnSpPr>
              <a:cxnSpLocks/>
              <a:stCxn id="330" idx="3"/>
              <a:endCxn id="60" idx="3"/>
            </p:cNvCxnSpPr>
            <p:nvPr/>
          </p:nvCxnSpPr>
          <p:spPr>
            <a:xfrm rot="10800000">
              <a:off x="7585785" y="3955606"/>
              <a:ext cx="679887" cy="19909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4" name="连接符: 肘形 203">
              <a:extLst>
                <a:ext uri="{FF2B5EF4-FFF2-40B4-BE49-F238E27FC236}">
                  <a16:creationId xmlns:a16="http://schemas.microsoft.com/office/drawing/2014/main" id="{283758F0-1EAD-4DAE-AAEB-525F8B797535}"/>
                </a:ext>
              </a:extLst>
            </p:cNvPr>
            <p:cNvCxnSpPr>
              <a:cxnSpLocks/>
              <a:stCxn id="60" idx="1"/>
              <a:endCxn id="119" idx="1"/>
            </p:cNvCxnSpPr>
            <p:nvPr/>
          </p:nvCxnSpPr>
          <p:spPr>
            <a:xfrm rot="10800000">
              <a:off x="6723232" y="3365903"/>
              <a:ext cx="1" cy="589703"/>
            </a:xfrm>
            <a:prstGeom prst="bentConnector3">
              <a:avLst>
                <a:gd name="adj1" fmla="val 228601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F75DAC3-B6DA-47EE-B6C0-6F8591E447F0}"/>
                </a:ext>
              </a:extLst>
            </p:cNvPr>
            <p:cNvSpPr/>
            <p:nvPr/>
          </p:nvSpPr>
          <p:spPr>
            <a:xfrm>
              <a:off x="6723232" y="3707463"/>
              <a:ext cx="862552" cy="4962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PA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2" name="连接符: 肘形 131">
              <a:extLst>
                <a:ext uri="{FF2B5EF4-FFF2-40B4-BE49-F238E27FC236}">
                  <a16:creationId xmlns:a16="http://schemas.microsoft.com/office/drawing/2014/main" id="{D671D1FF-E811-4435-B919-A92D28780C6D}"/>
                </a:ext>
              </a:extLst>
            </p:cNvPr>
            <p:cNvCxnSpPr>
              <a:cxnSpLocks/>
              <a:stCxn id="60" idx="1"/>
              <a:endCxn id="206" idx="1"/>
            </p:cNvCxnSpPr>
            <p:nvPr/>
          </p:nvCxnSpPr>
          <p:spPr>
            <a:xfrm rot="10800000" flipV="1">
              <a:off x="5892880" y="3955604"/>
              <a:ext cx="830353" cy="19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6D59B2D4-37C9-1A59-0F4B-8CC8046164EB}"/>
                </a:ext>
              </a:extLst>
            </p:cNvPr>
            <p:cNvGrpSpPr/>
            <p:nvPr/>
          </p:nvGrpSpPr>
          <p:grpSpPr>
            <a:xfrm>
              <a:off x="8265671" y="2411263"/>
              <a:ext cx="2418769" cy="3723263"/>
              <a:chOff x="8716804" y="2438311"/>
              <a:chExt cx="2418769" cy="3723263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B9671EBF-1D84-40B6-80F1-31B33E7D734D}"/>
                  </a:ext>
                </a:extLst>
              </p:cNvPr>
              <p:cNvSpPr/>
              <p:nvPr/>
            </p:nvSpPr>
            <p:spPr>
              <a:xfrm>
                <a:off x="9672611" y="4045687"/>
                <a:ext cx="449480" cy="70816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矩形: 圆角 265">
                <a:extLst>
                  <a:ext uri="{FF2B5EF4-FFF2-40B4-BE49-F238E27FC236}">
                    <a16:creationId xmlns:a16="http://schemas.microsoft.com/office/drawing/2014/main" id="{C80D97DE-0A4A-40BE-B76E-1F1F66F62982}"/>
                  </a:ext>
                </a:extLst>
              </p:cNvPr>
              <p:cNvSpPr/>
              <p:nvPr/>
            </p:nvSpPr>
            <p:spPr>
              <a:xfrm>
                <a:off x="8726743" y="2438311"/>
                <a:ext cx="2408827" cy="372326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</a:rPr>
                  <a:t>  Bluetooth </a:t>
                </a:r>
              </a:p>
              <a:p>
                <a:r>
                  <a:rPr lang="en-US" altLang="zh-CN" sz="2400" b="1" dirty="0">
                    <a:solidFill>
                      <a:schemeClr val="tx1"/>
                    </a:solidFill>
                  </a:rPr>
                  <a:t>  Solution</a:t>
                </a:r>
              </a:p>
              <a:p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algn="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箭头: 五边形 266">
                <a:extLst>
                  <a:ext uri="{FF2B5EF4-FFF2-40B4-BE49-F238E27FC236}">
                    <a16:creationId xmlns:a16="http://schemas.microsoft.com/office/drawing/2014/main" id="{802E7941-BFF6-410A-9ACA-00308EDA6CAE}"/>
                  </a:ext>
                </a:extLst>
              </p:cNvPr>
              <p:cNvSpPr/>
              <p:nvPr/>
            </p:nvSpPr>
            <p:spPr>
              <a:xfrm flipH="1">
                <a:off x="8726745" y="4841686"/>
                <a:ext cx="720000" cy="21600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I2S_SDO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箭头: 五边形 283">
                <a:extLst>
                  <a:ext uri="{FF2B5EF4-FFF2-40B4-BE49-F238E27FC236}">
                    <a16:creationId xmlns:a16="http://schemas.microsoft.com/office/drawing/2014/main" id="{BA91CDB3-394F-4AD6-A1E2-BF287A95F2EF}"/>
                  </a:ext>
                </a:extLst>
              </p:cNvPr>
              <p:cNvSpPr/>
              <p:nvPr/>
            </p:nvSpPr>
            <p:spPr>
              <a:xfrm flipH="1">
                <a:off x="8726745" y="5440695"/>
                <a:ext cx="720000" cy="21600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UART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箭头: 五边形 329">
                <a:extLst>
                  <a:ext uri="{FF2B5EF4-FFF2-40B4-BE49-F238E27FC236}">
                    <a16:creationId xmlns:a16="http://schemas.microsoft.com/office/drawing/2014/main" id="{09A88449-6DF0-4CE2-84F7-EB1A1852BA58}"/>
                  </a:ext>
                </a:extLst>
              </p:cNvPr>
              <p:cNvSpPr/>
              <p:nvPr/>
            </p:nvSpPr>
            <p:spPr>
              <a:xfrm flipH="1">
                <a:off x="8716804" y="4073746"/>
                <a:ext cx="720000" cy="21600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DAC 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箭头: 五边形 438">
                <a:extLst>
                  <a:ext uri="{FF2B5EF4-FFF2-40B4-BE49-F238E27FC236}">
                    <a16:creationId xmlns:a16="http://schemas.microsoft.com/office/drawing/2014/main" id="{DDFF1044-F767-4339-A28E-E1CF6B666E3A}"/>
                  </a:ext>
                </a:extLst>
              </p:cNvPr>
              <p:cNvSpPr/>
              <p:nvPr/>
            </p:nvSpPr>
            <p:spPr>
              <a:xfrm>
                <a:off x="10415573" y="4401389"/>
                <a:ext cx="720000" cy="21600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RF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箭头: 五边形 231">
                <a:extLst>
                  <a:ext uri="{FF2B5EF4-FFF2-40B4-BE49-F238E27FC236}">
                    <a16:creationId xmlns:a16="http://schemas.microsoft.com/office/drawing/2014/main" id="{AC06B9B8-DD3B-4F36-8944-04478F043B60}"/>
                  </a:ext>
                </a:extLst>
              </p:cNvPr>
              <p:cNvSpPr/>
              <p:nvPr/>
            </p:nvSpPr>
            <p:spPr>
              <a:xfrm flipH="1">
                <a:off x="8726745" y="5123144"/>
                <a:ext cx="720000" cy="21600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I2S_SDI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5" name="连接符: 肘形 274">
                <a:extLst>
                  <a:ext uri="{FF2B5EF4-FFF2-40B4-BE49-F238E27FC236}">
                    <a16:creationId xmlns:a16="http://schemas.microsoft.com/office/drawing/2014/main" id="{943EAE80-4CBE-4306-A2D7-5B0C12AFF590}"/>
                  </a:ext>
                </a:extLst>
              </p:cNvPr>
              <p:cNvCxnSpPr>
                <a:cxnSpLocks/>
                <a:stCxn id="232" idx="1"/>
                <a:endCxn id="439" idx="1"/>
              </p:cNvCxnSpPr>
              <p:nvPr/>
            </p:nvCxnSpPr>
            <p:spPr>
              <a:xfrm flipV="1">
                <a:off x="9446745" y="4509389"/>
                <a:ext cx="968828" cy="72175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8" name="连接符: 肘形 277">
                <a:extLst>
                  <a:ext uri="{FF2B5EF4-FFF2-40B4-BE49-F238E27FC236}">
                    <a16:creationId xmlns:a16="http://schemas.microsoft.com/office/drawing/2014/main" id="{2AEE7789-741D-4960-AD77-72FB1E38CA02}"/>
                  </a:ext>
                </a:extLst>
              </p:cNvPr>
              <p:cNvCxnSpPr>
                <a:cxnSpLocks/>
                <a:stCxn id="330" idx="1"/>
                <a:endCxn id="267" idx="1"/>
              </p:cNvCxnSpPr>
              <p:nvPr/>
            </p:nvCxnSpPr>
            <p:spPr>
              <a:xfrm>
                <a:off x="9436804" y="4181746"/>
                <a:ext cx="9941" cy="767940"/>
              </a:xfrm>
              <a:prstGeom prst="bentConnector3">
                <a:avLst>
                  <a:gd name="adj1" fmla="val 239956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1030" name="Picture 6" descr="Bluetooth Svg Png Icon Free Download (#448308) - OnlineWebFonts.COM">
                <a:extLst>
                  <a:ext uri="{FF2B5EF4-FFF2-40B4-BE49-F238E27FC236}">
                    <a16:creationId xmlns:a16="http://schemas.microsoft.com/office/drawing/2014/main" id="{7A8B17FB-CF7E-730E-5F65-FEAFBE4DEA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90203" y="2644588"/>
                <a:ext cx="570739" cy="570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ABF97F1B-8255-5D9D-7419-458E1A7B6F84}"/>
                </a:ext>
              </a:extLst>
            </p:cNvPr>
            <p:cNvGrpSpPr/>
            <p:nvPr/>
          </p:nvGrpSpPr>
          <p:grpSpPr>
            <a:xfrm>
              <a:off x="981779" y="2409180"/>
              <a:ext cx="4921039" cy="3723263"/>
              <a:chOff x="981779" y="2409180"/>
              <a:chExt cx="4921039" cy="3723263"/>
            </a:xfrm>
          </p:grpSpPr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60474C48-C682-4976-9C85-99AA32425C26}"/>
                  </a:ext>
                </a:extLst>
              </p:cNvPr>
              <p:cNvSpPr/>
              <p:nvPr/>
            </p:nvSpPr>
            <p:spPr>
              <a:xfrm>
                <a:off x="2021661" y="2409180"/>
                <a:ext cx="3881155" cy="372326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</a:rPr>
                  <a:t>   SNC8X</a:t>
                </a:r>
              </a:p>
              <a:p>
                <a:pPr algn="ctr"/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D809997B-8A5F-495A-84FA-630AC64B14D5}"/>
                  </a:ext>
                </a:extLst>
              </p:cNvPr>
              <p:cNvSpPr/>
              <p:nvPr/>
            </p:nvSpPr>
            <p:spPr>
              <a:xfrm>
                <a:off x="4866247" y="3502137"/>
                <a:ext cx="1036569" cy="6636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altLang="zh-CN" sz="1200" dirty="0">
                    <a:solidFill>
                      <a:schemeClr val="tx1"/>
                    </a:solidFill>
                  </a:rPr>
                  <a:t>AEC Reference   </a:t>
                </a:r>
              </a:p>
              <a:p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3F515321-E965-4B6C-ADD0-ED6B65D3BC99}"/>
                  </a:ext>
                </a:extLst>
              </p:cNvPr>
              <p:cNvSpPr/>
              <p:nvPr/>
            </p:nvSpPr>
            <p:spPr>
              <a:xfrm flipH="1">
                <a:off x="2021918" y="3488518"/>
                <a:ext cx="1299724" cy="13707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:r>
                  <a:rPr lang="en-US" altLang="zh-CN" sz="1200" dirty="0">
                    <a:solidFill>
                      <a:schemeClr val="tx1"/>
                    </a:solidFill>
                  </a:rPr>
                  <a:t>DMIC PDM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</a:rPr>
                  <a:t>Data</a:t>
                </a:r>
              </a:p>
              <a:p>
                <a:pPr algn="r"/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r"/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r"/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r"/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r"/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r"/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3" name="椭圆 1082">
                <a:extLst>
                  <a:ext uri="{FF2B5EF4-FFF2-40B4-BE49-F238E27FC236}">
                    <a16:creationId xmlns:a16="http://schemas.microsoft.com/office/drawing/2014/main" id="{32C715B8-479E-4412-8F36-382483ECDF07}"/>
                  </a:ext>
                </a:extLst>
              </p:cNvPr>
              <p:cNvSpPr/>
              <p:nvPr/>
            </p:nvSpPr>
            <p:spPr>
              <a:xfrm>
                <a:off x="3631203" y="4037439"/>
                <a:ext cx="939474" cy="8789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麦克风阵列算法</a:t>
                </a:r>
              </a:p>
            </p:txBody>
          </p:sp>
          <p:sp>
            <p:nvSpPr>
              <p:cNvPr id="130" name="箭头: 五边形 129">
                <a:extLst>
                  <a:ext uri="{FF2B5EF4-FFF2-40B4-BE49-F238E27FC236}">
                    <a16:creationId xmlns:a16="http://schemas.microsoft.com/office/drawing/2014/main" id="{7715FFA5-B323-488C-A3E1-9C2BD7B4069C}"/>
                  </a:ext>
                </a:extLst>
              </p:cNvPr>
              <p:cNvSpPr/>
              <p:nvPr/>
            </p:nvSpPr>
            <p:spPr>
              <a:xfrm>
                <a:off x="5182818" y="5266562"/>
                <a:ext cx="720000" cy="21600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I2S_SDO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箭头: 五边形 200">
                <a:extLst>
                  <a:ext uri="{FF2B5EF4-FFF2-40B4-BE49-F238E27FC236}">
                    <a16:creationId xmlns:a16="http://schemas.microsoft.com/office/drawing/2014/main" id="{D26A3467-447E-49AC-BE4E-EC5F900CD8CC}"/>
                  </a:ext>
                </a:extLst>
              </p:cNvPr>
              <p:cNvSpPr/>
              <p:nvPr/>
            </p:nvSpPr>
            <p:spPr>
              <a:xfrm>
                <a:off x="2021663" y="4066362"/>
                <a:ext cx="720000" cy="21600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DMIC_IN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箭头: 五边形 202">
                <a:extLst>
                  <a:ext uri="{FF2B5EF4-FFF2-40B4-BE49-F238E27FC236}">
                    <a16:creationId xmlns:a16="http://schemas.microsoft.com/office/drawing/2014/main" id="{29C0E01D-7177-49D4-BE4E-014EE35D4E0B}"/>
                  </a:ext>
                </a:extLst>
              </p:cNvPr>
              <p:cNvSpPr/>
              <p:nvPr/>
            </p:nvSpPr>
            <p:spPr>
              <a:xfrm>
                <a:off x="2021663" y="3802964"/>
                <a:ext cx="720000" cy="21600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DMIC_IN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箭头: 五边形 205">
                <a:extLst>
                  <a:ext uri="{FF2B5EF4-FFF2-40B4-BE49-F238E27FC236}">
                    <a16:creationId xmlns:a16="http://schemas.microsoft.com/office/drawing/2014/main" id="{E8DCB887-A384-47E8-8D3D-B9217F913FA8}"/>
                  </a:ext>
                </a:extLst>
              </p:cNvPr>
              <p:cNvSpPr/>
              <p:nvPr/>
            </p:nvSpPr>
            <p:spPr>
              <a:xfrm flipH="1">
                <a:off x="5172879" y="3849510"/>
                <a:ext cx="720000" cy="21600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ADC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箭头: 五边形 289">
                <a:extLst>
                  <a:ext uri="{FF2B5EF4-FFF2-40B4-BE49-F238E27FC236}">
                    <a16:creationId xmlns:a16="http://schemas.microsoft.com/office/drawing/2014/main" id="{41BC51AF-BA40-45B0-A1E0-1230DE71250A}"/>
                  </a:ext>
                </a:extLst>
              </p:cNvPr>
              <p:cNvSpPr/>
              <p:nvPr/>
            </p:nvSpPr>
            <p:spPr>
              <a:xfrm>
                <a:off x="5182818" y="5584113"/>
                <a:ext cx="720000" cy="21600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UART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箭头: 五边形 222">
                <a:extLst>
                  <a:ext uri="{FF2B5EF4-FFF2-40B4-BE49-F238E27FC236}">
                    <a16:creationId xmlns:a16="http://schemas.microsoft.com/office/drawing/2014/main" id="{BD774960-DB7C-479E-BCE4-814A658B4234}"/>
                  </a:ext>
                </a:extLst>
              </p:cNvPr>
              <p:cNvSpPr/>
              <p:nvPr/>
            </p:nvSpPr>
            <p:spPr>
              <a:xfrm>
                <a:off x="5182818" y="4985104"/>
                <a:ext cx="720000" cy="21600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I2S_SDI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连接符: 肘形 98">
                <a:extLst>
                  <a:ext uri="{FF2B5EF4-FFF2-40B4-BE49-F238E27FC236}">
                    <a16:creationId xmlns:a16="http://schemas.microsoft.com/office/drawing/2014/main" id="{00E8729A-4B6E-41A2-8D0E-47ED5025426F}"/>
                  </a:ext>
                </a:extLst>
              </p:cNvPr>
              <p:cNvCxnSpPr>
                <a:cxnSpLocks/>
                <a:stCxn id="100" idx="3"/>
                <a:endCxn id="203" idx="1"/>
              </p:cNvCxnSpPr>
              <p:nvPr/>
            </p:nvCxnSpPr>
            <p:spPr>
              <a:xfrm>
                <a:off x="1701779" y="3730782"/>
                <a:ext cx="319884" cy="180182"/>
              </a:xfrm>
              <a:prstGeom prst="bentConnector3">
                <a:avLst>
                  <a:gd name="adj1" fmla="val 50000"/>
                </a:avLst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65" name="箭头: 五边形 164">
                <a:extLst>
                  <a:ext uri="{FF2B5EF4-FFF2-40B4-BE49-F238E27FC236}">
                    <a16:creationId xmlns:a16="http://schemas.microsoft.com/office/drawing/2014/main" id="{37B6A8EE-7C17-4262-805A-5E3B114D37CF}"/>
                  </a:ext>
                </a:extLst>
              </p:cNvPr>
              <p:cNvSpPr/>
              <p:nvPr/>
            </p:nvSpPr>
            <p:spPr>
              <a:xfrm>
                <a:off x="2021663" y="4593159"/>
                <a:ext cx="720000" cy="21600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DMIC_IN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箭头: 五边形 165">
                <a:extLst>
                  <a:ext uri="{FF2B5EF4-FFF2-40B4-BE49-F238E27FC236}">
                    <a16:creationId xmlns:a16="http://schemas.microsoft.com/office/drawing/2014/main" id="{E7779954-F95A-4929-976E-EE4C626A45D4}"/>
                  </a:ext>
                </a:extLst>
              </p:cNvPr>
              <p:cNvSpPr/>
              <p:nvPr/>
            </p:nvSpPr>
            <p:spPr>
              <a:xfrm>
                <a:off x="2021663" y="4329760"/>
                <a:ext cx="720000" cy="216000"/>
              </a:xfrm>
              <a:prstGeom prst="homePlat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DMIC_IN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7" name="连接符: 肘形 166">
                <a:extLst>
                  <a:ext uri="{FF2B5EF4-FFF2-40B4-BE49-F238E27FC236}">
                    <a16:creationId xmlns:a16="http://schemas.microsoft.com/office/drawing/2014/main" id="{50D16CA6-B9DB-440A-BDF7-151839DC5262}"/>
                  </a:ext>
                </a:extLst>
              </p:cNvPr>
              <p:cNvCxnSpPr>
                <a:cxnSpLocks/>
                <a:stCxn id="102" idx="3"/>
                <a:endCxn id="201" idx="1"/>
              </p:cNvCxnSpPr>
              <p:nvPr/>
            </p:nvCxnSpPr>
            <p:spPr>
              <a:xfrm>
                <a:off x="1701779" y="4023973"/>
                <a:ext cx="319884" cy="150389"/>
              </a:xfrm>
              <a:prstGeom prst="bentConnector3">
                <a:avLst>
                  <a:gd name="adj1" fmla="val 50000"/>
                </a:avLst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2" name="连接符: 肘形 171">
                <a:extLst>
                  <a:ext uri="{FF2B5EF4-FFF2-40B4-BE49-F238E27FC236}">
                    <a16:creationId xmlns:a16="http://schemas.microsoft.com/office/drawing/2014/main" id="{C03A8E60-7129-4684-AA2E-BAB346A26B93}"/>
                  </a:ext>
                </a:extLst>
              </p:cNvPr>
              <p:cNvCxnSpPr>
                <a:cxnSpLocks/>
                <a:stCxn id="104" idx="3"/>
                <a:endCxn id="165" idx="1"/>
              </p:cNvCxnSpPr>
              <p:nvPr/>
            </p:nvCxnSpPr>
            <p:spPr>
              <a:xfrm>
                <a:off x="1701779" y="4610354"/>
                <a:ext cx="319884" cy="90805"/>
              </a:xfrm>
              <a:prstGeom prst="bentConnector3">
                <a:avLst>
                  <a:gd name="adj1" fmla="val 50000"/>
                </a:avLst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3" name="连接符: 肘形 232">
                <a:extLst>
                  <a:ext uri="{FF2B5EF4-FFF2-40B4-BE49-F238E27FC236}">
                    <a16:creationId xmlns:a16="http://schemas.microsoft.com/office/drawing/2014/main" id="{1ACC1667-168E-43C6-83DF-AD38A15C708F}"/>
                  </a:ext>
                </a:extLst>
              </p:cNvPr>
              <p:cNvCxnSpPr>
                <a:cxnSpLocks/>
                <a:stCxn id="103" idx="3"/>
                <a:endCxn id="166" idx="1"/>
              </p:cNvCxnSpPr>
              <p:nvPr/>
            </p:nvCxnSpPr>
            <p:spPr>
              <a:xfrm>
                <a:off x="1701779" y="4317164"/>
                <a:ext cx="319884" cy="120596"/>
              </a:xfrm>
              <a:prstGeom prst="bentConnector3">
                <a:avLst>
                  <a:gd name="adj1" fmla="val 50000"/>
                </a:avLst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:a16="http://schemas.microsoft.com/office/drawing/2014/main" id="{4BE5DE01-54C2-18CF-2366-9B87A9992E2F}"/>
                  </a:ext>
                </a:extLst>
              </p:cNvPr>
              <p:cNvCxnSpPr>
                <a:cxnSpLocks/>
                <a:stCxn id="188" idx="1"/>
                <a:endCxn id="1083" idx="2"/>
              </p:cNvCxnSpPr>
              <p:nvPr/>
            </p:nvCxnSpPr>
            <p:spPr>
              <a:xfrm>
                <a:off x="3321642" y="4173885"/>
                <a:ext cx="309561" cy="303030"/>
              </a:xfrm>
              <a:prstGeom prst="bentConnector3">
                <a:avLst>
                  <a:gd name="adj1" fmla="val 50000"/>
                </a:avLst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4" name="连接符: 肘形 43">
                <a:extLst>
                  <a:ext uri="{FF2B5EF4-FFF2-40B4-BE49-F238E27FC236}">
                    <a16:creationId xmlns:a16="http://schemas.microsoft.com/office/drawing/2014/main" id="{D4FDDDE4-7BD4-16CA-46ED-A42E7769908D}"/>
                  </a:ext>
                </a:extLst>
              </p:cNvPr>
              <p:cNvCxnSpPr>
                <a:cxnSpLocks/>
                <a:stCxn id="186" idx="1"/>
                <a:endCxn id="1083" idx="6"/>
              </p:cNvCxnSpPr>
              <p:nvPr/>
            </p:nvCxnSpPr>
            <p:spPr>
              <a:xfrm rot="10800000" flipV="1">
                <a:off x="4570677" y="3833949"/>
                <a:ext cx="295570" cy="642966"/>
              </a:xfrm>
              <a:prstGeom prst="bentConnector3">
                <a:avLst>
                  <a:gd name="adj1" fmla="val 50000"/>
                </a:avLst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7" name="连接符: 肘形 46">
                <a:extLst>
                  <a:ext uri="{FF2B5EF4-FFF2-40B4-BE49-F238E27FC236}">
                    <a16:creationId xmlns:a16="http://schemas.microsoft.com/office/drawing/2014/main" id="{729473D4-BD00-B224-A72D-B2962067DEC3}"/>
                  </a:ext>
                </a:extLst>
              </p:cNvPr>
              <p:cNvCxnSpPr>
                <a:cxnSpLocks/>
                <a:stCxn id="1083" idx="4"/>
                <a:endCxn id="130" idx="1"/>
              </p:cNvCxnSpPr>
              <p:nvPr/>
            </p:nvCxnSpPr>
            <p:spPr>
              <a:xfrm rot="16200000" flipH="1">
                <a:off x="4412794" y="4604537"/>
                <a:ext cx="458171" cy="1081878"/>
              </a:xfrm>
              <a:prstGeom prst="bentConnector2">
                <a:avLst/>
              </a:prstGeom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8391CD90-4B3F-17C6-8CE2-050D23D2FDBC}"/>
                  </a:ext>
                </a:extLst>
              </p:cNvPr>
              <p:cNvSpPr/>
              <p:nvPr/>
            </p:nvSpPr>
            <p:spPr>
              <a:xfrm>
                <a:off x="981779" y="3622782"/>
                <a:ext cx="720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DMIC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21A36EA3-BAC5-43E4-B647-489E9ED92938}"/>
                  </a:ext>
                </a:extLst>
              </p:cNvPr>
              <p:cNvSpPr/>
              <p:nvPr/>
            </p:nvSpPr>
            <p:spPr>
              <a:xfrm>
                <a:off x="981779" y="3915973"/>
                <a:ext cx="720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DMIC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3663B6C2-0649-4794-421E-4E2D23A9B2FF}"/>
                  </a:ext>
                </a:extLst>
              </p:cNvPr>
              <p:cNvSpPr/>
              <p:nvPr/>
            </p:nvSpPr>
            <p:spPr>
              <a:xfrm>
                <a:off x="981779" y="4209164"/>
                <a:ext cx="720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DMIC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6CE32148-ACB8-4F4A-0F21-28666976FD1E}"/>
                  </a:ext>
                </a:extLst>
              </p:cNvPr>
              <p:cNvSpPr/>
              <p:nvPr/>
            </p:nvSpPr>
            <p:spPr>
              <a:xfrm>
                <a:off x="981779" y="4502354"/>
                <a:ext cx="720000" cy="21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DMIC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CB7E862B-0155-604F-9961-EE130D021DB6}"/>
                </a:ext>
              </a:extLst>
            </p:cNvPr>
            <p:cNvSpPr/>
            <p:nvPr/>
          </p:nvSpPr>
          <p:spPr>
            <a:xfrm>
              <a:off x="6723231" y="3191841"/>
              <a:ext cx="720000" cy="348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Speaker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2" name="连接符: 肘形 201">
              <a:extLst>
                <a:ext uri="{FF2B5EF4-FFF2-40B4-BE49-F238E27FC236}">
                  <a16:creationId xmlns:a16="http://schemas.microsoft.com/office/drawing/2014/main" id="{6D96CD28-3A9B-A8DB-7DAE-CBB9A9B1E091}"/>
                </a:ext>
              </a:extLst>
            </p:cNvPr>
            <p:cNvCxnSpPr>
              <a:stCxn id="284" idx="3"/>
              <a:endCxn id="290" idx="3"/>
            </p:cNvCxnSpPr>
            <p:nvPr/>
          </p:nvCxnSpPr>
          <p:spPr>
            <a:xfrm rot="10800000" flipV="1">
              <a:off x="5902818" y="5521647"/>
              <a:ext cx="2372794" cy="170466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连接符: 肘形 204">
              <a:extLst>
                <a:ext uri="{FF2B5EF4-FFF2-40B4-BE49-F238E27FC236}">
                  <a16:creationId xmlns:a16="http://schemas.microsoft.com/office/drawing/2014/main" id="{E6CF3648-CBB1-C0F7-EB2B-93367EB1D630}"/>
                </a:ext>
              </a:extLst>
            </p:cNvPr>
            <p:cNvCxnSpPr>
              <a:cxnSpLocks/>
              <a:stCxn id="267" idx="3"/>
              <a:endCxn id="223" idx="3"/>
            </p:cNvCxnSpPr>
            <p:nvPr/>
          </p:nvCxnSpPr>
          <p:spPr>
            <a:xfrm rot="10800000" flipV="1">
              <a:off x="5902818" y="4922638"/>
              <a:ext cx="2372794" cy="1704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0" name="连接符: 肘形 209">
              <a:extLst>
                <a:ext uri="{FF2B5EF4-FFF2-40B4-BE49-F238E27FC236}">
                  <a16:creationId xmlns:a16="http://schemas.microsoft.com/office/drawing/2014/main" id="{AA00C079-0B06-7401-A45F-51EB0CFB6148}"/>
                </a:ext>
              </a:extLst>
            </p:cNvPr>
            <p:cNvCxnSpPr>
              <a:cxnSpLocks/>
              <a:stCxn id="130" idx="3"/>
              <a:endCxn id="232" idx="3"/>
            </p:cNvCxnSpPr>
            <p:nvPr/>
          </p:nvCxnSpPr>
          <p:spPr>
            <a:xfrm flipV="1">
              <a:off x="5902818" y="5204096"/>
              <a:ext cx="2372794" cy="1704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762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B9A0C-28AD-4817-9C9A-99715EBC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系统框图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D202EC-9A48-42D8-8052-620E551BA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69D9C2-0076-41EE-9654-25574ED12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89" y="1825624"/>
            <a:ext cx="6101256" cy="43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B9A0C-28AD-4817-9C9A-99715EBC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原理图参考设计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D202EC-9A48-42D8-8052-620E551BA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9" y="176926"/>
            <a:ext cx="3251367" cy="1054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3519C1-5D80-485B-BCD9-096B71512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261100" cy="44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CB314-ECBE-4BBA-A112-E9857A7C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原理图设计建议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133A2-2A43-4166-ADAF-5AFB5F30C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18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5E570-72D6-4EA0-B80E-87015AA4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</a:t>
            </a:r>
            <a:r>
              <a:rPr lang="zh-CN" altLang="en-US" dirty="0"/>
              <a:t>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1B234-1967-4180-BA04-8BA25A94C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电源和地</a:t>
            </a:r>
            <a:endParaRPr lang="en-US" altLang="zh-CN" dirty="0"/>
          </a:p>
          <a:p>
            <a:r>
              <a:rPr lang="zh-CN" altLang="en-US" dirty="0"/>
              <a:t>模拟信号</a:t>
            </a:r>
            <a:endParaRPr lang="en-US" altLang="zh-CN" dirty="0"/>
          </a:p>
          <a:p>
            <a:r>
              <a:rPr lang="zh-CN" altLang="en-US" dirty="0"/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402116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452</Words>
  <Application>Microsoft Office PowerPoint</Application>
  <PresentationFormat>宽屏</PresentationFormat>
  <Paragraphs>177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open sans</vt:lpstr>
      <vt:lpstr>Office 主题​​</vt:lpstr>
      <vt:lpstr>SNC8600 4Mic 会议音箱解决方案</vt:lpstr>
      <vt:lpstr>目录</vt:lpstr>
      <vt:lpstr>方案说明</vt:lpstr>
      <vt:lpstr>方案框图</vt:lpstr>
      <vt:lpstr>方案框图</vt:lpstr>
      <vt:lpstr>系统框图</vt:lpstr>
      <vt:lpstr>原理图参考设计</vt:lpstr>
      <vt:lpstr>原理图设计建议</vt:lpstr>
      <vt:lpstr>Layout建议</vt:lpstr>
      <vt:lpstr>麦克风拓扑</vt:lpstr>
      <vt:lpstr>麦克风规格建议</vt:lpstr>
      <vt:lpstr>麦克风音腔设计需求</vt:lpstr>
      <vt:lpstr>结构设计参考</vt:lpstr>
      <vt:lpstr>麦克风阵列安装建议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Bai Rong</cp:lastModifiedBy>
  <cp:revision>324</cp:revision>
  <cp:lastPrinted>2021-06-25T07:13:41Z</cp:lastPrinted>
  <dcterms:created xsi:type="dcterms:W3CDTF">2021-06-10T03:38:30Z</dcterms:created>
  <dcterms:modified xsi:type="dcterms:W3CDTF">2023-02-27T09:13:57Z</dcterms:modified>
</cp:coreProperties>
</file>