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8" r:id="rId4"/>
    <p:sldId id="258" r:id="rId5"/>
    <p:sldId id="259" r:id="rId6"/>
    <p:sldId id="260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20T13:47:48.1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24324 11730 0,'18'0'453,"-1"0"-437,1 0-16,0 0 15,-1 0 1,1 0 15,0 0 0,-1 0 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7FAA9-999A-4F94-82E4-E43CE6ACE2F9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7FC0C-9B8C-42F3-99A7-C402AD483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4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7E85F-D728-494B-9EAF-1E63CE8E1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2ECB46-F3DB-45DC-A083-A6DFDE2E4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46290-49C3-48CA-BD93-775926C8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2021/7/21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32571-F298-489E-8E7E-ABE74675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C46E2-35D3-4B38-9CC4-E4241C10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7E4C-C370-44FA-AC37-7A4DBEDC7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7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07352-CC2B-4A6A-9AEA-4920D7A8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4CC201-45A0-489E-BE1D-0A5198B1D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463AA-5894-41AC-A836-A52F97F7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2021/7/21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6FB5D-97C2-420D-BFDE-396B33CF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A6C73-49DA-4BE1-BE93-707AC5AF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7E4C-C370-44FA-AC37-7A4DBEDC7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02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C282BD-D6CF-4EED-9144-07EB383D8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0CD386-F03F-44B6-8736-63B54ACEF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013AF-F4DA-4F6C-9D26-49AA7532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2021/7/21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41B23-E185-459E-B25C-5BADC1F4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9B4AB-D8AC-44D5-B361-F2C6CF32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7E4C-C370-44FA-AC37-7A4DBEDC7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4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6523C-1D99-450A-8CE1-7FD129CF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1B7E9-E559-4D91-B9AB-BD9176AF7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C6AB3-9946-4674-9E12-4BC94CAC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2021/7/21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1BA31-D850-488A-85F5-D8309AA5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198C7-4FAC-45B1-860C-E0E3EE93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7E4C-C370-44FA-AC37-7A4DBEDC7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5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95F17-E09F-42CE-BD99-DD3AE294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30024-17C0-4386-8AFB-1A260E8F7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9F55A-0BFD-4152-A512-52AA3EFB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2021/7/21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DAFE8-703E-4FA9-89E6-ADBDDEB3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E5FF2-F322-49FF-A3AE-B57053FD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7E4C-C370-44FA-AC37-7A4DBEDC7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97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3A4A8-9EC8-45CD-BFB5-E2C9740F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8DE7-9828-4925-9133-24C9EAF09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110EC7-999B-4916-A898-FE5BDC35D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8598C9-A8EA-4EFB-81CB-2AC3915A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2021/7/21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5F01E-24D8-4F44-94F7-4DB1E576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6C11AA-B022-4966-9328-131A441E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7E4C-C370-44FA-AC37-7A4DBEDC7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62DAD-478F-4968-A409-07C597DB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BEF27-2424-4349-BB27-96B796711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9F888C-82AC-49BD-8824-EFF205C59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F7B4C3-8164-4858-AFE3-3EE930887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EF273F-4D05-4EE7-BFD0-F89E8F080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135D54-D803-41FC-AAD2-438FD059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2021/7/21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913EEC-DF4A-4469-B745-92CF9208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E7CCDE-67C9-4569-A147-9B2B419E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7E4C-C370-44FA-AC37-7A4DBEDC7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24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8252B-8C01-4F09-A8F1-E0B86535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6F2424-CBFC-4355-9957-E757FE0E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2021/7/21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A9FEB5-603C-4E02-A323-394209EE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DFF1E0-92D2-4DCE-AA81-A9FDB771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7E4C-C370-44FA-AC37-7A4DBEDC7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42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08751A-FC59-4D4F-816B-F94EAFFD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2021/7/21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8F7A7B-29D0-4A99-9DF4-8D2078A6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5A2A54-6969-463B-A8EB-8565E6B0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7E4C-C370-44FA-AC37-7A4DBEDC7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6F5AE-B09C-444E-B909-441B0360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955AB-61F4-42BA-A015-FCF0A7F3E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DE882-8E85-4D24-ACDA-E7DB2397A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EC8F0E-5EA8-4A9D-A229-FA3BD92E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2021/7/21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CFCC72-C47B-49EF-BB4F-31D4EDE6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5498C-DDF9-4B41-A137-B19A903A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7E4C-C370-44FA-AC37-7A4DBEDC7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CE54D-5BFE-4597-A7A5-69425018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89E7D-8B8B-4D2E-9301-389705B4A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16C0C8-E453-4747-8251-C647A9ED6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6EFE81-9355-4769-BC38-30E3D1F1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2021/7/21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3C9FE-5BD0-4971-AA72-7F3DEA4C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86772-2C7D-4448-9D88-ACC0C8F8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7E4C-C370-44FA-AC37-7A4DBEDC7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7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532E69-6A56-4DDB-83F4-1B3B66BF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6D13FC-453E-47AF-9F73-897E5CDDC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F64DC-F958-4104-B8B6-F9AE89499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2021/7/21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FCD8C-786D-42BF-92F3-80DB8A4C0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9BEB4-0708-437D-B269-476AAF6E4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47E4C-C370-44FA-AC37-7A4DBEDC7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12A32-6B57-4D3C-B98B-C40484BCE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Soundec</a:t>
            </a:r>
            <a:r>
              <a:rPr lang="en-US" altLang="zh-CN" dirty="0"/>
              <a:t> USB</a:t>
            </a:r>
            <a:r>
              <a:rPr lang="zh-CN" altLang="en-US" dirty="0"/>
              <a:t>麦克风解决方案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8C51C3-7392-42CF-8882-7456C22B5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V1.1</a:t>
            </a:r>
          </a:p>
          <a:p>
            <a:r>
              <a:rPr lang="zh-CN" altLang="en-US" dirty="0"/>
              <a:t>白蓉</a:t>
            </a:r>
            <a:endParaRPr lang="en-US" altLang="zh-CN" dirty="0"/>
          </a:p>
          <a:p>
            <a:r>
              <a:rPr lang="zh-CN" altLang="en-US" dirty="0"/>
              <a:t>九音科技有限公司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85C81B-A7F2-4A85-BCD8-CE3382F9C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423" y="68209"/>
            <a:ext cx="3251367" cy="1054154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51968B-C3C1-4905-872A-70C712C6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2021/7/21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0D1042-889C-435B-89C9-7EB7EA80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596F0C-89BA-4FDC-A0BA-A3E83ED5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7E4C-C370-44FA-AC37-7A4DBEDC79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9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D58C41B9-4DD1-4E32-967D-E0C32F824FDC}"/>
              </a:ext>
            </a:extLst>
          </p:cNvPr>
          <p:cNvGrpSpPr/>
          <p:nvPr/>
        </p:nvGrpSpPr>
        <p:grpSpPr>
          <a:xfrm>
            <a:off x="4665496" y="1690688"/>
            <a:ext cx="7046534" cy="4116503"/>
            <a:chOff x="4436628" y="1781175"/>
            <a:chExt cx="7221972" cy="4218992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952D1285-4C68-4693-A14A-735EB2961897}"/>
                </a:ext>
              </a:extLst>
            </p:cNvPr>
            <p:cNvGrpSpPr/>
            <p:nvPr/>
          </p:nvGrpSpPr>
          <p:grpSpPr>
            <a:xfrm>
              <a:off x="4436628" y="1781175"/>
              <a:ext cx="7221972" cy="4218992"/>
              <a:chOff x="0" y="0"/>
              <a:chExt cx="9079466" cy="5304118"/>
            </a:xfrm>
          </p:grpSpPr>
          <p:grpSp>
            <p:nvGrpSpPr>
              <p:cNvPr id="75" name="画布 1">
                <a:extLst>
                  <a:ext uri="{FF2B5EF4-FFF2-40B4-BE49-F238E27FC236}">
                    <a16:creationId xmlns:a16="http://schemas.microsoft.com/office/drawing/2014/main" id="{2967D175-1F93-43E6-AE7E-04FC112BE352}"/>
                  </a:ext>
                </a:extLst>
              </p:cNvPr>
              <p:cNvGrpSpPr/>
              <p:nvPr/>
            </p:nvGrpSpPr>
            <p:grpSpPr>
              <a:xfrm>
                <a:off x="0" y="0"/>
                <a:ext cx="9079466" cy="5304118"/>
                <a:chOff x="0" y="0"/>
                <a:chExt cx="8868410" cy="5172710"/>
              </a:xfrm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9D39ACC4-1A11-433A-8D1A-B60FFFC6DC6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868410" cy="5172710"/>
                </a:xfrm>
                <a:prstGeom prst="rect">
                  <a:avLst/>
                </a:prstGeom>
                <a:solidFill>
                  <a:prstClr val="white"/>
                </a:solidFill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8" name="组合 77">
                  <a:extLst>
                    <a:ext uri="{FF2B5EF4-FFF2-40B4-BE49-F238E27FC236}">
                      <a16:creationId xmlns:a16="http://schemas.microsoft.com/office/drawing/2014/main" id="{6BD5BB71-4524-46A3-B530-35F94991117C}"/>
                    </a:ext>
                  </a:extLst>
                </p:cNvPr>
                <p:cNvGrpSpPr/>
                <p:nvPr/>
              </p:nvGrpSpPr>
              <p:grpSpPr>
                <a:xfrm>
                  <a:off x="215684" y="129680"/>
                  <a:ext cx="8530264" cy="5042606"/>
                  <a:chOff x="215684" y="129680"/>
                  <a:chExt cx="8530264" cy="5042606"/>
                </a:xfrm>
              </p:grpSpPr>
              <p:grpSp>
                <p:nvGrpSpPr>
                  <p:cNvPr id="79" name="组合 78">
                    <a:extLst>
                      <a:ext uri="{FF2B5EF4-FFF2-40B4-BE49-F238E27FC236}">
                        <a16:creationId xmlns:a16="http://schemas.microsoft.com/office/drawing/2014/main" id="{346D26A0-924D-4FF6-8DB8-169D1215D118}"/>
                      </a:ext>
                    </a:extLst>
                  </p:cNvPr>
                  <p:cNvGrpSpPr/>
                  <p:nvPr/>
                </p:nvGrpSpPr>
                <p:grpSpPr>
                  <a:xfrm>
                    <a:off x="3259454" y="347104"/>
                    <a:ext cx="3958313" cy="2336829"/>
                    <a:chOff x="3259454" y="347104"/>
                    <a:chExt cx="3958313" cy="2383222"/>
                  </a:xfrm>
                </p:grpSpPr>
                <p:sp>
                  <p:nvSpPr>
                    <p:cNvPr id="98" name="矩形 97">
                      <a:extLst>
                        <a:ext uri="{FF2B5EF4-FFF2-40B4-BE49-F238E27FC236}">
                          <a16:creationId xmlns:a16="http://schemas.microsoft.com/office/drawing/2014/main" id="{7B5C2419-EAF7-4F19-A7AD-00C9DC9EC28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674335" y="347104"/>
                      <a:ext cx="3263532" cy="238322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050" kern="100">
                          <a:effectLst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9" name="矩形: 圆角 98">
                      <a:extLst>
                        <a:ext uri="{FF2B5EF4-FFF2-40B4-BE49-F238E27FC236}">
                          <a16:creationId xmlns:a16="http://schemas.microsoft.com/office/drawing/2014/main" id="{4D37D07B-0237-47BC-9021-E283AEA19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59454" y="691210"/>
                      <a:ext cx="778933" cy="127846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050" kern="100">
                          <a:effectLst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USB</a:t>
                      </a:r>
                      <a:endParaRPr lang="zh-CN" sz="1050" kern="10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0" name="矩形: 圆角 99">
                      <a:extLst>
                        <a:ext uri="{FF2B5EF4-FFF2-40B4-BE49-F238E27FC236}">
                          <a16:creationId xmlns:a16="http://schemas.microsoft.com/office/drawing/2014/main" id="{E2BE3B39-AB13-48D7-93D0-CBA25D2B5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1040" y="496519"/>
                      <a:ext cx="626727" cy="66052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050" kern="100" dirty="0">
                          <a:effectLst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Mic</a:t>
                      </a:r>
                      <a:endParaRPr lang="zh-CN" sz="1050" kern="100" dirty="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1" name="矩形: 圆角 100">
                      <a:extLst>
                        <a:ext uri="{FF2B5EF4-FFF2-40B4-BE49-F238E27FC236}">
                          <a16:creationId xmlns:a16="http://schemas.microsoft.com/office/drawing/2014/main" id="{6118CD3A-463D-42C9-A130-1630EF2D2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2124" y="1808394"/>
                      <a:ext cx="622964" cy="65234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050" kern="100" dirty="0">
                          <a:effectLst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3.5mm</a:t>
                      </a:r>
                      <a:endParaRPr lang="zh-CN" sz="1050" kern="100" dirty="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02" name="连接符: 肘形 101">
                      <a:extLst>
                        <a:ext uri="{FF2B5EF4-FFF2-40B4-BE49-F238E27FC236}">
                          <a16:creationId xmlns:a16="http://schemas.microsoft.com/office/drawing/2014/main" id="{D862B00F-5EBB-43FA-AA98-282151D1D704}"/>
                        </a:ext>
                      </a:extLst>
                    </p:cNvPr>
                    <p:cNvCxnSpPr>
                      <a:cxnSpLocks/>
                      <a:stCxn id="99" idx="3"/>
                      <a:endCxn id="113" idx="2"/>
                    </p:cNvCxnSpPr>
                    <p:nvPr/>
                  </p:nvCxnSpPr>
                  <p:spPr>
                    <a:xfrm>
                      <a:off x="4038386" y="1330444"/>
                      <a:ext cx="294280" cy="450242"/>
                    </a:xfrm>
                    <a:prstGeom prst="bentConnector3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连接符: 肘形 102">
                      <a:extLst>
                        <a:ext uri="{FF2B5EF4-FFF2-40B4-BE49-F238E27FC236}">
                          <a16:creationId xmlns:a16="http://schemas.microsoft.com/office/drawing/2014/main" id="{50DFD533-B6F4-4868-8F88-C3DEC182C934}"/>
                        </a:ext>
                      </a:extLst>
                    </p:cNvPr>
                    <p:cNvCxnSpPr>
                      <a:stCxn id="100" idx="1"/>
                    </p:cNvCxnSpPr>
                    <p:nvPr/>
                  </p:nvCxnSpPr>
                  <p:spPr>
                    <a:xfrm rot="10800000" flipV="1">
                      <a:off x="4038386" y="826778"/>
                      <a:ext cx="2552654" cy="245166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连接符: 肘形 103">
                      <a:extLst>
                        <a:ext uri="{FF2B5EF4-FFF2-40B4-BE49-F238E27FC236}">
                          <a16:creationId xmlns:a16="http://schemas.microsoft.com/office/drawing/2014/main" id="{CE7A0252-AC04-4674-8727-6F0B624FA341}"/>
                        </a:ext>
                      </a:extLst>
                    </p:cNvPr>
                    <p:cNvCxnSpPr>
                      <a:cxnSpLocks/>
                      <a:stCxn id="100" idx="1"/>
                      <a:endCxn id="105" idx="0"/>
                    </p:cNvCxnSpPr>
                    <p:nvPr/>
                  </p:nvCxnSpPr>
                  <p:spPr>
                    <a:xfrm rot="10800000" flipV="1">
                      <a:off x="6024486" y="826779"/>
                      <a:ext cx="566555" cy="245595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" name="椭圆 104">
                      <a:extLst>
                        <a:ext uri="{FF2B5EF4-FFF2-40B4-BE49-F238E27FC236}">
                          <a16:creationId xmlns:a16="http://schemas.microsoft.com/office/drawing/2014/main" id="{48252B29-4B3A-4126-8EDB-88E0C67493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6012" y="1072376"/>
                      <a:ext cx="796945" cy="508585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altLang="zh-CN" sz="900" kern="100" dirty="0">
                          <a:effectLst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Sidetone Gain</a:t>
                      </a:r>
                      <a:endParaRPr lang="zh-CN" sz="900" kern="100" dirty="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6" name="椭圆 105">
                      <a:extLst>
                        <a:ext uri="{FF2B5EF4-FFF2-40B4-BE49-F238E27FC236}">
                          <a16:creationId xmlns:a16="http://schemas.microsoft.com/office/drawing/2014/main" id="{C2AEC619-630C-4C9A-B6CB-85533094D7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2438" y="691579"/>
                      <a:ext cx="1221414" cy="541667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900" kern="100" dirty="0">
                          <a:effectLst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Mic</a:t>
                      </a:r>
                      <a:endParaRPr lang="en-US" altLang="zh-CN" sz="900" kern="100" dirty="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900" kern="100" dirty="0"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Uplink Gain</a:t>
                      </a:r>
                      <a:endParaRPr lang="zh-CN" sz="900" kern="100" dirty="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08" name="连接符: 肘形 107">
                      <a:extLst>
                        <a:ext uri="{FF2B5EF4-FFF2-40B4-BE49-F238E27FC236}">
                          <a16:creationId xmlns:a16="http://schemas.microsoft.com/office/drawing/2014/main" id="{EAD4A5EA-F38C-4BD0-A2B3-176EFCBA0928}"/>
                        </a:ext>
                      </a:extLst>
                    </p:cNvPr>
                    <p:cNvCxnSpPr>
                      <a:cxnSpLocks/>
                      <a:stCxn id="105" idx="4"/>
                      <a:endCxn id="109" idx="0"/>
                    </p:cNvCxnSpPr>
                    <p:nvPr/>
                  </p:nvCxnSpPr>
                  <p:spPr>
                    <a:xfrm rot="5400000">
                      <a:off x="5736101" y="1765154"/>
                      <a:ext cx="472578" cy="104192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D047DC37-6B88-48BF-92BA-4DD3DA9849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3852" y="2053538"/>
                      <a:ext cx="592882" cy="337604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900" kern="100" dirty="0">
                          <a:effectLst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Mixer</a:t>
                      </a:r>
                      <a:endParaRPr lang="zh-CN" sz="900" kern="100" dirty="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pic>
                <p:nvPicPr>
                  <p:cNvPr id="80" name="图片 79">
                    <a:extLst>
                      <a:ext uri="{FF2B5EF4-FFF2-40B4-BE49-F238E27FC236}">
                        <a16:creationId xmlns:a16="http://schemas.microsoft.com/office/drawing/2014/main" id="{25EFC353-FAB9-4CCD-A778-F2552E649F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782991" y="2150534"/>
                    <a:ext cx="962957" cy="1539718"/>
                  </a:xfrm>
                  <a:prstGeom prst="rect">
                    <a:avLst/>
                  </a:prstGeom>
                </p:spPr>
              </p:pic>
              <p:pic>
                <p:nvPicPr>
                  <p:cNvPr id="81" name="图片 80">
                    <a:extLst>
                      <a:ext uri="{FF2B5EF4-FFF2-40B4-BE49-F238E27FC236}">
                        <a16:creationId xmlns:a16="http://schemas.microsoft.com/office/drawing/2014/main" id="{1B29B43B-5D28-4951-9841-1AED548245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495805" y="1111139"/>
                    <a:ext cx="738810" cy="455015"/>
                  </a:xfrm>
                  <a:prstGeom prst="rect">
                    <a:avLst/>
                  </a:prstGeom>
                </p:spPr>
              </p:pic>
              <p:cxnSp>
                <p:nvCxnSpPr>
                  <p:cNvPr id="82" name="连接符: 曲线 81">
                    <a:extLst>
                      <a:ext uri="{FF2B5EF4-FFF2-40B4-BE49-F238E27FC236}">
                        <a16:creationId xmlns:a16="http://schemas.microsoft.com/office/drawing/2014/main" id="{9CC4E1E8-9DB7-4FED-ABC0-B8F16C827FE0}"/>
                      </a:ext>
                    </a:extLst>
                  </p:cNvPr>
                  <p:cNvCxnSpPr>
                    <a:stCxn id="80" idx="2"/>
                    <a:endCxn id="101" idx="3"/>
                  </p:cNvCxnSpPr>
                  <p:nvPr/>
                </p:nvCxnSpPr>
                <p:spPr>
                  <a:xfrm rot="5400000" flipH="1">
                    <a:off x="6939538" y="2365321"/>
                    <a:ext cx="1590481" cy="1059382"/>
                  </a:xfrm>
                  <a:prstGeom prst="curvedConnector4">
                    <a:avLst>
                      <a:gd name="adj1" fmla="val -14373"/>
                      <a:gd name="adj2" fmla="val 72724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83" name="图片 82">
                    <a:extLst>
                      <a:ext uri="{FF2B5EF4-FFF2-40B4-BE49-F238E27FC236}">
                        <a16:creationId xmlns:a16="http://schemas.microsoft.com/office/drawing/2014/main" id="{5FDD21EA-9894-461E-93D1-CB614689A1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766131" y="129680"/>
                    <a:ext cx="903736" cy="1648081"/>
                  </a:xfrm>
                  <a:prstGeom prst="rect">
                    <a:avLst/>
                  </a:prstGeom>
                </p:spPr>
              </p:pic>
              <p:cxnSp>
                <p:nvCxnSpPr>
                  <p:cNvPr id="84" name="连接符: 曲线 83">
                    <a:extLst>
                      <a:ext uri="{FF2B5EF4-FFF2-40B4-BE49-F238E27FC236}">
                        <a16:creationId xmlns:a16="http://schemas.microsoft.com/office/drawing/2014/main" id="{762A25F5-CB2E-49E8-B51F-BACE3B0C1D82}"/>
                      </a:ext>
                    </a:extLst>
                  </p:cNvPr>
                  <p:cNvCxnSpPr>
                    <a:stCxn id="83" idx="2"/>
                    <a:endCxn id="100" idx="3"/>
                  </p:cNvCxnSpPr>
                  <p:nvPr/>
                </p:nvCxnSpPr>
                <p:spPr>
                  <a:xfrm rot="5400000" flipH="1">
                    <a:off x="7237723" y="797485"/>
                    <a:ext cx="960320" cy="1000232"/>
                  </a:xfrm>
                  <a:prstGeom prst="curvedConnector4">
                    <a:avLst>
                      <a:gd name="adj1" fmla="val -23805"/>
                      <a:gd name="adj2" fmla="val 72588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连接符: 曲线 84">
                    <a:extLst>
                      <a:ext uri="{FF2B5EF4-FFF2-40B4-BE49-F238E27FC236}">
                        <a16:creationId xmlns:a16="http://schemas.microsoft.com/office/drawing/2014/main" id="{94931A0D-359A-4A0E-AA53-B6768BD7F10E}"/>
                      </a:ext>
                    </a:extLst>
                  </p:cNvPr>
                  <p:cNvCxnSpPr>
                    <a:stCxn id="81" idx="1"/>
                    <a:endCxn id="96" idx="0"/>
                  </p:cNvCxnSpPr>
                  <p:nvPr/>
                </p:nvCxnSpPr>
                <p:spPr>
                  <a:xfrm rot="10800000" flipV="1">
                    <a:off x="2165153" y="1338646"/>
                    <a:ext cx="330653" cy="947353"/>
                  </a:xfrm>
                  <a:prstGeom prst="curved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6" name="组合 85">
                    <a:extLst>
                      <a:ext uri="{FF2B5EF4-FFF2-40B4-BE49-F238E27FC236}">
                        <a16:creationId xmlns:a16="http://schemas.microsoft.com/office/drawing/2014/main" id="{D501D850-6D3A-4DC8-BD35-6DF4C3EC37A4}"/>
                      </a:ext>
                    </a:extLst>
                  </p:cNvPr>
                  <p:cNvGrpSpPr/>
                  <p:nvPr/>
                </p:nvGrpSpPr>
                <p:grpSpPr>
                  <a:xfrm>
                    <a:off x="215684" y="2286000"/>
                    <a:ext cx="3898936" cy="2886286"/>
                    <a:chOff x="215684" y="2286000"/>
                    <a:chExt cx="3898936" cy="2886286"/>
                  </a:xfrm>
                </p:grpSpPr>
                <p:pic>
                  <p:nvPicPr>
                    <p:cNvPr id="96" name="图片 95">
                      <a:extLst>
                        <a:ext uri="{FF2B5EF4-FFF2-40B4-BE49-F238E27FC236}">
                          <a16:creationId xmlns:a16="http://schemas.microsoft.com/office/drawing/2014/main" id="{E2846BFB-0008-4903-8DC3-D9DC10C83F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15684" y="2286000"/>
                      <a:ext cx="3898936" cy="288628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8900D0A9-82F2-44F7-A71E-6C371099B3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054" y="2446665"/>
                      <a:ext cx="3691472" cy="162580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</p:grpSp>
              <p:cxnSp>
                <p:nvCxnSpPr>
                  <p:cNvPr id="87" name="连接符: 肘形 86">
                    <a:extLst>
                      <a:ext uri="{FF2B5EF4-FFF2-40B4-BE49-F238E27FC236}">
                        <a16:creationId xmlns:a16="http://schemas.microsoft.com/office/drawing/2014/main" id="{3BE23522-3269-40BD-9704-77D0641B676E}"/>
                      </a:ext>
                    </a:extLst>
                  </p:cNvPr>
                  <p:cNvCxnSpPr>
                    <a:cxnSpLocks/>
                    <a:stCxn id="109" idx="6"/>
                    <a:endCxn id="101" idx="1"/>
                  </p:cNvCxnSpPr>
                  <p:nvPr/>
                </p:nvCxnSpPr>
                <p:spPr>
                  <a:xfrm flipV="1">
                    <a:off x="6216735" y="2099772"/>
                    <a:ext cx="365390" cy="86066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88" name="图片 87">
                    <a:extLst>
                      <a:ext uri="{FF2B5EF4-FFF2-40B4-BE49-F238E27FC236}">
                        <a16:creationId xmlns:a16="http://schemas.microsoft.com/office/drawing/2014/main" id="{74EFB2B5-DA32-4E1B-8000-C6B10A6D5C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-4315" t="-1272" r="4315" b="10793"/>
                  <a:stretch/>
                </p:blipFill>
                <p:spPr>
                  <a:xfrm>
                    <a:off x="1584219" y="3379812"/>
                    <a:ext cx="2419003" cy="725574"/>
                  </a:xfrm>
                  <a:prstGeom prst="rect">
                    <a:avLst/>
                  </a:prstGeom>
                </p:spPr>
              </p:pic>
              <p:pic>
                <p:nvPicPr>
                  <p:cNvPr id="89" name="图片 88">
                    <a:extLst>
                      <a:ext uri="{FF2B5EF4-FFF2-40B4-BE49-F238E27FC236}">
                        <a16:creationId xmlns:a16="http://schemas.microsoft.com/office/drawing/2014/main" id="{EC343CC9-99CE-40B6-9121-EEA09D200F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0966" y="2445969"/>
                    <a:ext cx="2452041" cy="999001"/>
                  </a:xfrm>
                  <a:prstGeom prst="rect">
                    <a:avLst/>
                  </a:prstGeom>
                </p:spPr>
              </p:pic>
              <p:sp>
                <p:nvSpPr>
                  <p:cNvPr id="90" name="椭圆 89">
                    <a:extLst>
                      <a:ext uri="{FF2B5EF4-FFF2-40B4-BE49-F238E27FC236}">
                        <a16:creationId xmlns:a16="http://schemas.microsoft.com/office/drawing/2014/main" id="{422DAED8-82BE-4450-9969-91FB3B12C6F3}"/>
                      </a:ext>
                    </a:extLst>
                  </p:cNvPr>
                  <p:cNvSpPr/>
                  <p:nvPr/>
                </p:nvSpPr>
                <p:spPr>
                  <a:xfrm>
                    <a:off x="1200150" y="2754086"/>
                    <a:ext cx="1583871" cy="283028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91" name="文本框 36">
                    <a:extLst>
                      <a:ext uri="{FF2B5EF4-FFF2-40B4-BE49-F238E27FC236}">
                        <a16:creationId xmlns:a16="http://schemas.microsoft.com/office/drawing/2014/main" id="{2A881D79-3532-4F75-A37A-1466AF5D40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81138" y="2738097"/>
                    <a:ext cx="1690677" cy="23753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USB</a:t>
                    </a:r>
                    <a:r>
                      <a:rPr lang="en-US" alt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 Downlink gain</a:t>
                    </a:r>
                    <a:endParaRPr lang="zh-CN" sz="105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" name="椭圆 91">
                    <a:extLst>
                      <a:ext uri="{FF2B5EF4-FFF2-40B4-BE49-F238E27FC236}">
                        <a16:creationId xmlns:a16="http://schemas.microsoft.com/office/drawing/2014/main" id="{B130FCAA-1A6B-43EA-B798-65B53912C04D}"/>
                      </a:ext>
                    </a:extLst>
                  </p:cNvPr>
                  <p:cNvSpPr/>
                  <p:nvPr/>
                </p:nvSpPr>
                <p:spPr>
                  <a:xfrm>
                    <a:off x="1168400" y="3179536"/>
                    <a:ext cx="1583871" cy="283028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93" name="文本框 38">
                    <a:extLst>
                      <a:ext uri="{FF2B5EF4-FFF2-40B4-BE49-F238E27FC236}">
                        <a16:creationId xmlns:a16="http://schemas.microsoft.com/office/drawing/2014/main" id="{8976BF33-13E4-4931-958B-DDB5D3A58EB1}"/>
                      </a:ext>
                    </a:extLst>
                  </p:cNvPr>
                  <p:cNvSpPr txBox="1"/>
                  <p:nvPr/>
                </p:nvSpPr>
                <p:spPr>
                  <a:xfrm>
                    <a:off x="1368535" y="3177255"/>
                    <a:ext cx="1471528" cy="29257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alt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Sidetone gain</a:t>
                    </a:r>
                    <a:endParaRPr lang="zh-CN" sz="105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" name="椭圆 93">
                    <a:extLst>
                      <a:ext uri="{FF2B5EF4-FFF2-40B4-BE49-F238E27FC236}">
                        <a16:creationId xmlns:a16="http://schemas.microsoft.com/office/drawing/2014/main" id="{96D1AC13-7C8C-4750-AFF6-A56444249597}"/>
                      </a:ext>
                    </a:extLst>
                  </p:cNvPr>
                  <p:cNvSpPr/>
                  <p:nvPr/>
                </p:nvSpPr>
                <p:spPr>
                  <a:xfrm>
                    <a:off x="2419333" y="3801836"/>
                    <a:ext cx="1583871" cy="283028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95" name="文本框 40">
                    <a:extLst>
                      <a:ext uri="{FF2B5EF4-FFF2-40B4-BE49-F238E27FC236}">
                        <a16:creationId xmlns:a16="http://schemas.microsoft.com/office/drawing/2014/main" id="{C4731AA5-7093-4FDA-8AFA-871FC155BF66}"/>
                      </a:ext>
                    </a:extLst>
                  </p:cNvPr>
                  <p:cNvSpPr txBox="1"/>
                  <p:nvPr/>
                </p:nvSpPr>
                <p:spPr>
                  <a:xfrm>
                    <a:off x="2467509" y="3783784"/>
                    <a:ext cx="1583888" cy="353329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Mic</a:t>
                    </a:r>
                    <a:r>
                      <a:rPr lang="en-US" alt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 Uplink gain</a:t>
                    </a:r>
                    <a:endParaRPr lang="zh-CN" sz="105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6" name="矩形: 剪去单角 75">
                <a:extLst>
                  <a:ext uri="{FF2B5EF4-FFF2-40B4-BE49-F238E27FC236}">
                    <a16:creationId xmlns:a16="http://schemas.microsoft.com/office/drawing/2014/main" id="{C77CD2D9-BAAF-40EA-B4F1-1BF1A0FB26E0}"/>
                  </a:ext>
                </a:extLst>
              </p:cNvPr>
              <p:cNvSpPr/>
              <p:nvPr/>
            </p:nvSpPr>
            <p:spPr>
              <a:xfrm>
                <a:off x="403412" y="418354"/>
                <a:ext cx="1900250" cy="1218565"/>
              </a:xfrm>
              <a:prstGeom prst="snip1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sz="105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麦克风监听功能默认使能，无开关控制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sz="105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按键与</a:t>
                </a:r>
                <a:r>
                  <a:rPr lang="en-US" sz="1050" kern="100" dirty="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PC</a:t>
                </a:r>
                <a:r>
                  <a:rPr lang="zh-CN" sz="105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上的扬声器界面调整的都是</a:t>
                </a:r>
                <a:r>
                  <a:rPr lang="en-US" sz="1050" kern="100" dirty="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DAC</a:t>
                </a:r>
                <a:r>
                  <a:rPr lang="zh-CN" sz="105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下行增益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82A4CD37-63FB-4786-AB46-CD8E7BE44366}"/>
                </a:ext>
              </a:extLst>
            </p:cNvPr>
            <p:cNvSpPr/>
            <p:nvPr/>
          </p:nvSpPr>
          <p:spPr>
            <a:xfrm>
              <a:off x="7964926" y="2992573"/>
              <a:ext cx="1051474" cy="43642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USB</a:t>
              </a:r>
            </a:p>
            <a:p>
              <a:pPr algn="ctr"/>
              <a:r>
                <a:rPr lang="en-US" altLang="zh-CN" sz="900" kern="100" dirty="0">
                  <a:ea typeface="等线" panose="02010600030101010101" pitchFamily="2" charset="-122"/>
                  <a:cs typeface="Times New Roman" panose="02020603050405020304" pitchFamily="18" charset="0"/>
                </a:rPr>
                <a:t>Downlink Gain</a:t>
              </a:r>
              <a:endParaRPr lang="zh-CN" sz="9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4" name="连接符: 肘形 113">
              <a:extLst>
                <a:ext uri="{FF2B5EF4-FFF2-40B4-BE49-F238E27FC236}">
                  <a16:creationId xmlns:a16="http://schemas.microsoft.com/office/drawing/2014/main" id="{4D100801-173E-4DD2-85EE-D3A3111E24D6}"/>
                </a:ext>
              </a:extLst>
            </p:cNvPr>
            <p:cNvCxnSpPr>
              <a:cxnSpLocks/>
              <a:stCxn id="113" idx="4"/>
              <a:endCxn id="109" idx="2"/>
            </p:cNvCxnSpPr>
            <p:nvPr/>
          </p:nvCxnSpPr>
          <p:spPr>
            <a:xfrm rot="16200000" flipH="1">
              <a:off x="8686033" y="3233630"/>
              <a:ext cx="134999" cy="5257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D6F4BDE-1F29-4644-A57A-E0952B7C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应用说明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6E97C16-22BD-4154-A95A-056E37035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3" y="1690688"/>
            <a:ext cx="3976937" cy="4249004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USB</a:t>
            </a:r>
            <a:r>
              <a:rPr lang="zh-CN" altLang="en-US" dirty="0"/>
              <a:t>在</a:t>
            </a:r>
            <a:r>
              <a:rPr lang="en-US" altLang="zh-CN" dirty="0"/>
              <a:t>PC</a:t>
            </a:r>
            <a:r>
              <a:rPr lang="zh-CN" altLang="en-US" dirty="0"/>
              <a:t>端分别设置</a:t>
            </a:r>
            <a:r>
              <a:rPr lang="en-US" altLang="zh-CN" dirty="0"/>
              <a:t>Mic</a:t>
            </a:r>
            <a:r>
              <a:rPr lang="zh-CN" altLang="en-US" dirty="0"/>
              <a:t>上行增益、监听增益、</a:t>
            </a:r>
            <a:r>
              <a:rPr lang="en-US" altLang="zh-CN" dirty="0"/>
              <a:t>DAC</a:t>
            </a:r>
            <a:r>
              <a:rPr lang="zh-CN" altLang="en-US" dirty="0"/>
              <a:t>下行增益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USB</a:t>
            </a:r>
            <a:r>
              <a:rPr lang="zh-CN" altLang="en-US" dirty="0"/>
              <a:t>在</a:t>
            </a:r>
            <a:r>
              <a:rPr lang="en-US" altLang="zh-CN" dirty="0"/>
              <a:t>PC</a:t>
            </a:r>
            <a:r>
              <a:rPr lang="zh-CN" altLang="en-US" dirty="0"/>
              <a:t>端可以分别设置</a:t>
            </a:r>
            <a:r>
              <a:rPr lang="en-US" altLang="zh-CN" dirty="0"/>
              <a:t>USB</a:t>
            </a:r>
            <a:r>
              <a:rPr lang="zh-CN" altLang="en-US" dirty="0"/>
              <a:t>上行通路和下行通路的采样率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3.5mm</a:t>
            </a:r>
            <a:r>
              <a:rPr lang="zh-CN" altLang="en-US" dirty="0"/>
              <a:t>接口连接</a:t>
            </a:r>
            <a:r>
              <a:rPr lang="en-US" altLang="zh-CN" dirty="0"/>
              <a:t>DAC</a:t>
            </a:r>
            <a:r>
              <a:rPr lang="zh-CN" altLang="en-US" dirty="0"/>
              <a:t>输出，实现</a:t>
            </a:r>
            <a:r>
              <a:rPr lang="en-US" altLang="zh-CN" dirty="0"/>
              <a:t>Mic</a:t>
            </a:r>
            <a:r>
              <a:rPr lang="zh-CN" altLang="en-US" dirty="0"/>
              <a:t>和</a:t>
            </a:r>
            <a:r>
              <a:rPr lang="en-US" altLang="zh-CN" dirty="0"/>
              <a:t>USB</a:t>
            </a:r>
            <a:r>
              <a:rPr lang="zh-CN" altLang="en-US" dirty="0"/>
              <a:t>下行数据的混音播放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900" dirty="0"/>
              <a:t>指标</a:t>
            </a:r>
            <a:endParaRPr lang="en-US" altLang="zh-CN" sz="2900" dirty="0"/>
          </a:p>
          <a:p>
            <a:pPr lvl="1"/>
            <a:r>
              <a:rPr lang="zh-CN" altLang="zh-CN" sz="2300" dirty="0"/>
              <a:t>输出功率大于</a:t>
            </a:r>
            <a:r>
              <a:rPr lang="en-US" altLang="zh-CN" sz="2300" dirty="0"/>
              <a:t>50Mw</a:t>
            </a:r>
            <a:r>
              <a:rPr lang="zh-CN" altLang="zh-CN" sz="2300" dirty="0"/>
              <a:t>（</a:t>
            </a:r>
            <a:r>
              <a:rPr lang="en-US" altLang="zh-CN" sz="2300" dirty="0"/>
              <a:t>THD&lt;1%</a:t>
            </a:r>
            <a:r>
              <a:rPr lang="zh-CN" altLang="zh-CN" sz="2300" dirty="0"/>
              <a:t>，</a:t>
            </a:r>
            <a:r>
              <a:rPr lang="en-US" altLang="zh-CN" sz="2300" dirty="0"/>
              <a:t>32R</a:t>
            </a:r>
            <a:r>
              <a:rPr lang="zh-CN" altLang="zh-CN" sz="2300" dirty="0"/>
              <a:t>负载）</a:t>
            </a:r>
            <a:endParaRPr lang="en-US" altLang="zh-CN" sz="2300" dirty="0"/>
          </a:p>
          <a:p>
            <a:pPr lvl="1"/>
            <a:r>
              <a:rPr lang="en-US" altLang="zh-CN" sz="2300" dirty="0"/>
              <a:t>SNR=-80dB(ADC</a:t>
            </a:r>
            <a:r>
              <a:rPr lang="zh-CN" altLang="zh-CN" sz="2300" dirty="0"/>
              <a:t>增益</a:t>
            </a:r>
            <a:r>
              <a:rPr lang="en-US" altLang="zh-CN" sz="2300" dirty="0"/>
              <a:t>=20dB)</a:t>
            </a:r>
          </a:p>
          <a:p>
            <a:pPr lvl="1" algn="just"/>
            <a:r>
              <a:rPr lang="en-US" altLang="zh-CN" sz="2300" dirty="0"/>
              <a:t>ADC</a:t>
            </a:r>
            <a:r>
              <a:rPr lang="zh-CN" altLang="zh-CN" sz="2300" dirty="0"/>
              <a:t>及</a:t>
            </a:r>
            <a:r>
              <a:rPr lang="en-US" altLang="zh-CN" sz="2300" dirty="0"/>
              <a:t>DAC</a:t>
            </a:r>
            <a:r>
              <a:rPr lang="zh-CN" altLang="zh-CN" sz="2300" dirty="0"/>
              <a:t>最高采样支持：</a:t>
            </a:r>
            <a:r>
              <a:rPr lang="en-US" altLang="zh-CN" sz="2300" dirty="0"/>
              <a:t>24Bit/192KHz</a:t>
            </a:r>
            <a:endParaRPr lang="zh-CN" altLang="zh-CN" sz="2300" dirty="0"/>
          </a:p>
          <a:p>
            <a:pPr lvl="1" algn="just"/>
            <a:r>
              <a:rPr lang="en-US" altLang="zh-CN" sz="2300" dirty="0"/>
              <a:t>ADC</a:t>
            </a:r>
            <a:r>
              <a:rPr lang="zh-CN" altLang="zh-CN" sz="2300" dirty="0"/>
              <a:t>及</a:t>
            </a:r>
            <a:r>
              <a:rPr lang="en-US" altLang="zh-CN" sz="2300" dirty="0"/>
              <a:t>DAC</a:t>
            </a:r>
            <a:r>
              <a:rPr lang="zh-CN" altLang="zh-CN" sz="2300" dirty="0"/>
              <a:t>频率响应</a:t>
            </a:r>
            <a:r>
              <a:rPr lang="en-US" altLang="zh-CN" sz="2300" dirty="0"/>
              <a:t>20Hz-20KHz</a:t>
            </a:r>
            <a:r>
              <a:rPr lang="zh-CN" altLang="zh-CN" sz="2300" dirty="0"/>
              <a:t>波动小于</a:t>
            </a:r>
            <a:r>
              <a:rPr lang="en-US" altLang="zh-CN" sz="2300" dirty="0"/>
              <a:t>±1dB</a:t>
            </a:r>
            <a:endParaRPr lang="zh-CN" altLang="zh-CN" sz="23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0D8522F-04F7-4EA7-8D72-FBD407E9773F}"/>
                  </a:ext>
                </a:extLst>
              </p14:cNvPr>
              <p14:cNvContentPartPr/>
              <p14:nvPr/>
            </p14:nvContentPartPr>
            <p14:xfrm>
              <a:off x="8756640" y="4222800"/>
              <a:ext cx="5112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0D8522F-04F7-4EA7-8D72-FBD407E977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40800" y="4159440"/>
                <a:ext cx="82440" cy="127080"/>
              </a:xfrm>
              <a:prstGeom prst="rect">
                <a:avLst/>
              </a:prstGeom>
            </p:spPr>
          </p:pic>
        </mc:Fallback>
      </mc:AlternateContent>
      <p:pic>
        <p:nvPicPr>
          <p:cNvPr id="43" name="图片 42">
            <a:extLst>
              <a:ext uri="{FF2B5EF4-FFF2-40B4-BE49-F238E27FC236}">
                <a16:creationId xmlns:a16="http://schemas.microsoft.com/office/drawing/2014/main" id="{967FD28F-DBD0-4FB8-87CB-5D8DDCA388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423" y="68209"/>
            <a:ext cx="3251367" cy="1054154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6782E-156A-437F-9A0E-B1A4E693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2021/7/21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DF182-8726-4B26-98C0-F80E9BDA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EE7CF5-C4ED-4534-B54D-3F7280E7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7E4C-C370-44FA-AC37-7A4DBEDC79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1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23E9C-B5B1-4071-9DAD-DA972449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采样率支持列表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F465E-1895-42D8-834B-1DD275883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麦克风和耳机的采样率通过</a:t>
            </a:r>
            <a:r>
              <a:rPr lang="en-US" altLang="zh-CN" dirty="0"/>
              <a:t>USB</a:t>
            </a:r>
            <a:r>
              <a:rPr lang="zh-CN" altLang="en-US" dirty="0"/>
              <a:t>设置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8FA597-DACE-467B-8EA4-9BD85877E8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47" y="2374106"/>
            <a:ext cx="4659313" cy="366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48564A-C21F-46C8-A800-890070D93AF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2374106"/>
            <a:ext cx="4203018" cy="3165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12FE0B-3706-4648-ABDF-3D54497E0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423" y="68209"/>
            <a:ext cx="3251367" cy="1054154"/>
          </a:xfrm>
          <a:prstGeom prst="rect">
            <a:avLst/>
          </a:prstGeom>
        </p:spPr>
      </p:pic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18D1F3F-27C5-4210-9046-624F3C62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2021/7/21</a:t>
            </a:r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3417F791-59F6-4FDF-A749-730E8615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836E54F-C03B-4485-9718-70F69CE7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7E4C-C370-44FA-AC37-7A4DBEDC79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39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827D0-C90C-4F53-B6BE-B07B58D1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信噪比：</a:t>
            </a:r>
            <a:r>
              <a:rPr lang="en-US" altLang="zh-CN" dirty="0"/>
              <a:t>-78.3937dB</a:t>
            </a:r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E4B64C-6005-47FD-AF6F-343B887BB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5277"/>
            <a:ext cx="10515600" cy="26484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FFEF1A-704E-439C-B12E-04CF9374E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423" y="68209"/>
            <a:ext cx="3251367" cy="1054154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38973-5C8B-4349-9F86-0117B471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2021/7/21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A917CB-70AE-4684-9F1A-FA9BE01A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85EED8-166D-41D5-8581-7DFD6DB6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7E4C-C370-44FA-AC37-7A4DBEDC794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99F347-79B9-423F-9AD0-C86F461A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指标测试</a:t>
            </a:r>
            <a:r>
              <a:rPr lang="en-US" altLang="zh-CN" dirty="0"/>
              <a:t>——USB </a:t>
            </a:r>
            <a:r>
              <a:rPr lang="zh-CN" altLang="en-US" dirty="0"/>
              <a:t>麦克风噪声测试</a:t>
            </a:r>
          </a:p>
        </p:txBody>
      </p:sp>
    </p:spTree>
    <p:extLst>
      <p:ext uri="{BB962C8B-B14F-4D97-AF65-F5344CB8AC3E}">
        <p14:creationId xmlns:p14="http://schemas.microsoft.com/office/powerpoint/2010/main" val="82347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40A75-1B8C-45E9-9752-90A8CFEF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指标测试</a:t>
            </a:r>
            <a:r>
              <a:rPr lang="en-US" altLang="zh-CN" dirty="0"/>
              <a:t>——</a:t>
            </a:r>
            <a:r>
              <a:rPr lang="zh-CN" altLang="en-US" dirty="0"/>
              <a:t>频响曲线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0A009-4DD9-4B0E-B9E3-A077D7CFC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频响曲线：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A769B5-1B33-40DA-8679-8BE1720F1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65" y="2737479"/>
            <a:ext cx="10500070" cy="33300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D50894-C2C5-47B2-A310-028E9195C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423" y="68209"/>
            <a:ext cx="3251367" cy="1054154"/>
          </a:xfrm>
          <a:prstGeom prst="rect">
            <a:avLst/>
          </a:prstGeom>
        </p:spPr>
      </p:pic>
      <p:sp>
        <p:nvSpPr>
          <p:cNvPr id="9" name="日期占位符 8">
            <a:extLst>
              <a:ext uri="{FF2B5EF4-FFF2-40B4-BE49-F238E27FC236}">
                <a16:creationId xmlns:a16="http://schemas.microsoft.com/office/drawing/2014/main" id="{6B33AD55-690F-4355-A67A-617B59FF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2021/7/21</a:t>
            </a:r>
            <a:endParaRPr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B74EB27C-453A-4345-8DD3-B8FF83DD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8D4AF007-0E71-4559-8A53-91302AB7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7E4C-C370-44FA-AC37-7A4DBEDC79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45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40A75-1B8C-45E9-9752-90A8CFEF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指标测试</a:t>
            </a:r>
            <a:r>
              <a:rPr lang="en-US" altLang="zh-CN" dirty="0"/>
              <a:t>——THD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0A009-4DD9-4B0E-B9E3-A077D7CFC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THD</a:t>
            </a:r>
            <a:r>
              <a:rPr lang="zh-CN" altLang="en-US" dirty="0"/>
              <a:t>曲线：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15418D-0221-45DE-85E8-5A09FC214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69" y="2870262"/>
            <a:ext cx="10378831" cy="32100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E7A22D-7BFE-4C72-BFD4-054A42279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423" y="68209"/>
            <a:ext cx="3251367" cy="1054154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F369C2A-E1F4-48DE-8D5F-BB7BD640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2021/7/21</a:t>
            </a:r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2D6C1D2-14CB-45E6-99F6-D0F6ECAC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EB06095C-BD09-46AF-8EF9-1EA45620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7E4C-C370-44FA-AC37-7A4DBEDC79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2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71FBC-67BC-4742-BA80-7937A2FA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上行录音底噪对比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E8BCFE-7EC5-4950-A1AD-1A4096B03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816"/>
          <a:stretch/>
        </p:blipFill>
        <p:spPr>
          <a:xfrm>
            <a:off x="1481186" y="1794382"/>
            <a:ext cx="9229627" cy="4304759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582B63-A650-4DC6-9291-EF8C15B1C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423" y="68209"/>
            <a:ext cx="3251367" cy="1054154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E70CEF-DB82-4CF0-80D8-C7648FA7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2021/7/21</a:t>
            </a: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C710A9F-9CE7-497D-B999-3CAC94C7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F76582F-5A4E-49E0-9EDD-A78496AA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7E4C-C370-44FA-AC37-7A4DBEDC79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9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269</Words>
  <Application>Microsoft Office PowerPoint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Soundec USB麦克风解决方案</vt:lpstr>
      <vt:lpstr>应用说明</vt:lpstr>
      <vt:lpstr>采样率支持列表</vt:lpstr>
      <vt:lpstr>指标测试——USB 麦克风噪声测试</vt:lpstr>
      <vt:lpstr>指标测试——频响曲线</vt:lpstr>
      <vt:lpstr>指标测试——THD</vt:lpstr>
      <vt:lpstr>USB上行录音底噪对比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29</cp:revision>
  <dcterms:created xsi:type="dcterms:W3CDTF">2021-06-11T14:57:17Z</dcterms:created>
  <dcterms:modified xsi:type="dcterms:W3CDTF">2022-05-14T05:40:58Z</dcterms:modified>
</cp:coreProperties>
</file>