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57" r:id="rId5"/>
    <p:sldId id="268" r:id="rId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534" autoAdjust="0"/>
  </p:normalViewPr>
  <p:slideViewPr>
    <p:cSldViewPr snapToGrid="0">
      <p:cViewPr varScale="1">
        <p:scale>
          <a:sx n="112" d="100"/>
          <a:sy n="112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544C-6AB0-413F-9402-B0E1B2C4D7E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68AC-EEC3-4EC7-8E11-F908CFD4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8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068AC-EEC3-4EC7-8E11-F908CFD4F4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8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蓝牙耳机</a:t>
            </a:r>
            <a:r>
              <a:rPr lang="en-US" altLang="zh-CN" dirty="0"/>
              <a:t>ENC</a:t>
            </a:r>
            <a:r>
              <a:rPr lang="zh-CN" altLang="en-US"/>
              <a:t>解决方案 参考设计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V1.2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C46EB-5274-4646-AE2F-F55E313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98C2-8AFF-427A-A1B2-31B485E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77754-767C-40BF-936E-3DB0F07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en-US" altLang="zh-CN" dirty="0"/>
              <a:t> SNC8600</a:t>
            </a:r>
            <a:r>
              <a:rPr lang="zh-CN" altLang="en-US" dirty="0"/>
              <a:t>系列耳内拾音算法可以实现嘈杂环境下的麦克风降噪，从而解决消费类耳机在诸如地铁、机场、户外运动、骑行等场景下的超强通话降噪需求。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耳内拾音消耗算力，考虑到便携式耳机电池电量的需求，通过和主控芯片（如蓝牙</a:t>
            </a:r>
            <a:r>
              <a:rPr lang="en-US" altLang="zh-CN" dirty="0"/>
              <a:t>IC</a:t>
            </a:r>
            <a:r>
              <a:rPr lang="zh-CN" altLang="en-US" dirty="0"/>
              <a:t>）的通讯和开关控制，使</a:t>
            </a:r>
            <a:r>
              <a:rPr lang="en-US" altLang="zh-CN" dirty="0"/>
              <a:t>SNC8600</a:t>
            </a:r>
            <a:r>
              <a:rPr lang="zh-CN" altLang="en-US" dirty="0"/>
              <a:t>工作在降噪模式；非降噪模式时关闭</a:t>
            </a:r>
            <a:r>
              <a:rPr lang="en-US" altLang="zh-CN" dirty="0"/>
              <a:t>SNC8600</a:t>
            </a:r>
            <a:r>
              <a:rPr lang="zh-CN" altLang="en-US" dirty="0"/>
              <a:t>从而节省功耗，不影响设备正常运行。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0F888-090E-4B2E-AE98-0318D01B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颈挂蓝牙耳机麦克风拓扑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38" y="2740615"/>
            <a:ext cx="2346570" cy="3357239"/>
          </a:xfrm>
        </p:spPr>
        <p:txBody>
          <a:bodyPr/>
          <a:lstStyle/>
          <a:p>
            <a:r>
              <a:rPr lang="en-US" altLang="zh-CN" dirty="0"/>
              <a:t>FB Mic x 2</a:t>
            </a:r>
          </a:p>
          <a:p>
            <a:pPr lvl="1"/>
            <a:r>
              <a:rPr lang="zh-CN" altLang="en-US" dirty="0"/>
              <a:t>左声道</a:t>
            </a:r>
            <a:endParaRPr lang="en-US" altLang="zh-CN" dirty="0"/>
          </a:p>
          <a:p>
            <a:pPr lvl="1"/>
            <a:r>
              <a:rPr lang="zh-CN" altLang="en-US" dirty="0"/>
              <a:t>右声道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Talk Mic x 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1EEB9C-9657-4A78-A9D9-5D4E5DE44992}"/>
              </a:ext>
            </a:extLst>
          </p:cNvPr>
          <p:cNvGrpSpPr/>
          <p:nvPr/>
        </p:nvGrpSpPr>
        <p:grpSpPr>
          <a:xfrm>
            <a:off x="962238" y="2036308"/>
            <a:ext cx="6027219" cy="4071182"/>
            <a:chOff x="1347248" y="1902353"/>
            <a:chExt cx="6027219" cy="4071182"/>
          </a:xfrm>
        </p:grpSpPr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2A5204BC-EC15-4506-8591-FDEC23FA4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201" y="2148858"/>
              <a:ext cx="3925326" cy="3824677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E9193CC-DBCA-4561-85B9-6795196CD03D}"/>
                </a:ext>
              </a:extLst>
            </p:cNvPr>
            <p:cNvSpPr/>
            <p:nvPr/>
          </p:nvSpPr>
          <p:spPr>
            <a:xfrm>
              <a:off x="1347248" y="1902353"/>
              <a:ext cx="4581427" cy="26362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77FAF0D-B377-47B4-A64D-5A95D52B94A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5928675" y="2937592"/>
              <a:ext cx="1445792" cy="282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28B538B-58F4-429A-B84A-B2DD01ECA6EA}"/>
                </a:ext>
              </a:extLst>
            </p:cNvPr>
            <p:cNvSpPr/>
            <p:nvPr/>
          </p:nvSpPr>
          <p:spPr>
            <a:xfrm>
              <a:off x="3022074" y="5141884"/>
              <a:ext cx="920685" cy="6092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F1F5E5F-F667-4F1B-9A62-061A72FAB6BC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3942759" y="4785073"/>
              <a:ext cx="3355508" cy="661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EA6C07-BE52-48C6-8F79-791148181000}"/>
                </a:ext>
              </a:extLst>
            </p:cNvPr>
            <p:cNvSpPr/>
            <p:nvPr/>
          </p:nvSpPr>
          <p:spPr>
            <a:xfrm>
              <a:off x="1835744" y="2320103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左声道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440AE26-2412-4934-A820-AE28BDDFF045}"/>
                </a:ext>
              </a:extLst>
            </p:cNvPr>
            <p:cNvSpPr/>
            <p:nvPr/>
          </p:nvSpPr>
          <p:spPr>
            <a:xfrm>
              <a:off x="4247955" y="2276137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右声道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B3B213D5-321C-4634-AD5D-31192ABEC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BAC0DEF-F7AA-4C4D-ACE6-7D0347E8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6" y="795151"/>
            <a:ext cx="3468243" cy="270698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37F11E-6500-4D3F-A877-3E84812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2506" y="1827628"/>
            <a:ext cx="2673527" cy="2526711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F2FBF6-C51D-440C-BED6-4CA2DE5459B4}"/>
              </a:ext>
            </a:extLst>
          </p:cNvPr>
          <p:cNvSpPr/>
          <p:nvPr/>
        </p:nvSpPr>
        <p:spPr>
          <a:xfrm>
            <a:off x="9307533" y="1700382"/>
            <a:ext cx="1697146" cy="888145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7131627" y="4369693"/>
            <a:ext cx="449480" cy="7081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6219063" y="3962866"/>
            <a:ext cx="2837833" cy="2601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000" b="1" dirty="0"/>
          </a:p>
          <a:p>
            <a:pPr algn="r"/>
            <a:r>
              <a:rPr lang="en-US" altLang="zh-CN" sz="2000" b="1" dirty="0"/>
              <a:t>Bluetooth </a:t>
            </a:r>
          </a:p>
          <a:p>
            <a:pPr algn="r"/>
            <a:r>
              <a:rPr lang="en-US" altLang="zh-CN" sz="2000" b="1" dirty="0"/>
              <a:t>Solution</a:t>
            </a:r>
            <a:endParaRPr lang="en-US" altLang="zh-CN" sz="1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6202412" y="4874820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I2S_SDO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267" idx="3"/>
            <a:endCxn id="223" idx="3"/>
          </p:cNvCxnSpPr>
          <p:nvPr/>
        </p:nvCxnSpPr>
        <p:spPr>
          <a:xfrm rot="10800000">
            <a:off x="3550174" y="4983515"/>
            <a:ext cx="2652238" cy="15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D01A1E72-FCCD-4DE5-808A-0FDE49F07C2A}"/>
              </a:ext>
            </a:extLst>
          </p:cNvPr>
          <p:cNvSpPr/>
          <p:nvPr/>
        </p:nvSpPr>
        <p:spPr>
          <a:xfrm>
            <a:off x="10695053" y="3362498"/>
            <a:ext cx="1137693" cy="446101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CE808FE0-6824-4457-AB1C-E884AFC702BB}"/>
              </a:ext>
            </a:extLst>
          </p:cNvPr>
          <p:cNvCxnSpPr>
            <a:cxnSpLocks/>
            <a:stCxn id="273" idx="2"/>
            <a:endCxn id="266" idx="0"/>
          </p:cNvCxnSpPr>
          <p:nvPr/>
        </p:nvCxnSpPr>
        <p:spPr>
          <a:xfrm rot="10800000" flipV="1">
            <a:off x="7637981" y="3585548"/>
            <a:ext cx="3057073" cy="37731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6202412" y="5490560"/>
            <a:ext cx="905764" cy="247845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grpSp>
        <p:nvGrpSpPr>
          <p:cNvPr id="1055" name="组合 1054">
            <a:extLst>
              <a:ext uri="{FF2B5EF4-FFF2-40B4-BE49-F238E27FC236}">
                <a16:creationId xmlns:a16="http://schemas.microsoft.com/office/drawing/2014/main" id="{A9BC5875-D022-4485-8DB4-B67A5BEEB0A6}"/>
              </a:ext>
            </a:extLst>
          </p:cNvPr>
          <p:cNvGrpSpPr/>
          <p:nvPr/>
        </p:nvGrpSpPr>
        <p:grpSpPr>
          <a:xfrm>
            <a:off x="486052" y="1700230"/>
            <a:ext cx="3066749" cy="4863663"/>
            <a:chOff x="486052" y="1700230"/>
            <a:chExt cx="3066749" cy="48636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486052" y="1700230"/>
              <a:ext cx="3066749" cy="4863663"/>
            </a:xfrm>
            <a:prstGeom prst="roundRect">
              <a:avLst>
                <a:gd name="adj" fmla="val 1169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SNC8600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09997B-8A5F-495A-84FA-630AC64B14D5}"/>
                </a:ext>
              </a:extLst>
            </p:cNvPr>
            <p:cNvSpPr/>
            <p:nvPr/>
          </p:nvSpPr>
          <p:spPr>
            <a:xfrm>
              <a:off x="2222662" y="3644577"/>
              <a:ext cx="1323321" cy="113210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参考信号</a:t>
              </a:r>
              <a:r>
                <a:rPr lang="en-US" altLang="zh-CN" sz="1200" dirty="0"/>
                <a:t>(AEC Reference signal)</a:t>
              </a:r>
            </a:p>
            <a:p>
              <a:endParaRPr lang="en-US" altLang="zh-CN" sz="1200" dirty="0"/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F515321-E965-4B6C-ADD0-ED6B65D3BC99}"/>
                </a:ext>
              </a:extLst>
            </p:cNvPr>
            <p:cNvSpPr/>
            <p:nvPr/>
          </p:nvSpPr>
          <p:spPr>
            <a:xfrm>
              <a:off x="2225428" y="2596506"/>
              <a:ext cx="1323473" cy="96828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/>
                <a:t>FB Mic PDM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zh-CN" altLang="en-US" sz="1200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626858" y="3581562"/>
              <a:ext cx="1145039" cy="105191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AEC</a:t>
              </a:r>
            </a:p>
            <a:p>
              <a:pPr algn="ctr"/>
              <a:r>
                <a:rPr lang="en-US" altLang="zh-CN" sz="1600" dirty="0"/>
                <a:t>&amp;</a:t>
              </a:r>
            </a:p>
            <a:p>
              <a:pPr algn="ctr"/>
              <a:r>
                <a:rPr lang="en-US" altLang="zh-CN" sz="1600" dirty="0"/>
                <a:t>ENC</a:t>
              </a:r>
              <a:endParaRPr lang="zh-CN" altLang="en-US" sz="1600" dirty="0"/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stCxn id="186" idx="1"/>
              <a:endCxn id="1083" idx="6"/>
            </p:cNvCxnSpPr>
            <p:nvPr/>
          </p:nvCxnSpPr>
          <p:spPr>
            <a:xfrm rot="10800000">
              <a:off x="1771898" y="4107519"/>
              <a:ext cx="450765" cy="10311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stCxn id="188" idx="1"/>
              <a:endCxn id="1083" idx="0"/>
            </p:cNvCxnSpPr>
            <p:nvPr/>
          </p:nvCxnSpPr>
          <p:spPr>
            <a:xfrm rot="10800000" flipV="1">
              <a:off x="1199378" y="3080648"/>
              <a:ext cx="1026051" cy="500913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箭头: 五边形 129">
              <a:extLst>
                <a:ext uri="{FF2B5EF4-FFF2-40B4-BE49-F238E27FC236}">
                  <a16:creationId xmlns:a16="http://schemas.microsoft.com/office/drawing/2014/main" id="{7715FFA5-B323-488C-A3E1-9C2BD7B4069C}"/>
                </a:ext>
              </a:extLst>
            </p:cNvPr>
            <p:cNvSpPr/>
            <p:nvPr/>
          </p:nvSpPr>
          <p:spPr>
            <a:xfrm>
              <a:off x="2624243" y="5173414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I2S_SDO</a:t>
              </a:r>
              <a:endParaRPr lang="zh-CN" altLang="en-US" sz="1200" dirty="0"/>
            </a:p>
          </p:txBody>
        </p:sp>
        <p:sp>
          <p:nvSpPr>
            <p:cNvPr id="201" name="箭头: 五边形 200">
              <a:extLst>
                <a:ext uri="{FF2B5EF4-FFF2-40B4-BE49-F238E27FC236}">
                  <a16:creationId xmlns:a16="http://schemas.microsoft.com/office/drawing/2014/main" id="{D26A3467-447E-49AC-BE4E-EC5F900CD8CC}"/>
                </a:ext>
              </a:extLst>
            </p:cNvPr>
            <p:cNvSpPr/>
            <p:nvPr/>
          </p:nvSpPr>
          <p:spPr>
            <a:xfrm flipH="1">
              <a:off x="2632577" y="3220064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DMIC1_IN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2629733" y="2853437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DMIC2_IN</a:t>
              </a:r>
              <a:endParaRPr lang="zh-CN" altLang="en-US" sz="1200" dirty="0"/>
            </a:p>
          </p:txBody>
        </p:sp>
        <p:sp>
          <p:nvSpPr>
            <p:cNvPr id="205" name="箭头: 五边形 204">
              <a:extLst>
                <a:ext uri="{FF2B5EF4-FFF2-40B4-BE49-F238E27FC236}">
                  <a16:creationId xmlns:a16="http://schemas.microsoft.com/office/drawing/2014/main" id="{25F34BFF-C2C1-4A17-A694-59B5AD641EC2}"/>
                </a:ext>
              </a:extLst>
            </p:cNvPr>
            <p:cNvSpPr/>
            <p:nvPr/>
          </p:nvSpPr>
          <p:spPr>
            <a:xfrm flipH="1">
              <a:off x="2621939" y="4499493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sp>
          <p:nvSpPr>
            <p:cNvPr id="206" name="箭头: 五边形 205">
              <a:extLst>
                <a:ext uri="{FF2B5EF4-FFF2-40B4-BE49-F238E27FC236}">
                  <a16:creationId xmlns:a16="http://schemas.microsoft.com/office/drawing/2014/main" id="{E8DCB887-A384-47E8-8D3D-B9217F913FA8}"/>
                </a:ext>
              </a:extLst>
            </p:cNvPr>
            <p:cNvSpPr/>
            <p:nvPr/>
          </p:nvSpPr>
          <p:spPr>
            <a:xfrm flipH="1">
              <a:off x="2626977" y="4158568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AMIC2_IN</a:t>
              </a:r>
              <a:endParaRPr lang="zh-CN" altLang="en-US" sz="1200" dirty="0"/>
            </a:p>
          </p:txBody>
        </p: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  <a:endCxn id="130" idx="1"/>
            </p:cNvCxnSpPr>
            <p:nvPr/>
          </p:nvCxnSpPr>
          <p:spPr>
            <a:xfrm rot="16200000" flipH="1">
              <a:off x="1579878" y="4252972"/>
              <a:ext cx="663864" cy="1424865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2635259" y="5466165"/>
              <a:ext cx="914915" cy="230641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2633418" y="5751596"/>
              <a:ext cx="911276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422836" y="6071839"/>
              <a:ext cx="1107855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  <p:sp>
          <p:nvSpPr>
            <p:cNvPr id="223" name="箭头: 五边形 222">
              <a:extLst>
                <a:ext uri="{FF2B5EF4-FFF2-40B4-BE49-F238E27FC236}">
                  <a16:creationId xmlns:a16="http://schemas.microsoft.com/office/drawing/2014/main" id="{BD774960-DB7C-479E-BCE4-814A658B4234}"/>
                </a:ext>
              </a:extLst>
            </p:cNvPr>
            <p:cNvSpPr/>
            <p:nvPr/>
          </p:nvSpPr>
          <p:spPr>
            <a:xfrm>
              <a:off x="2635259" y="4859591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I2S_SDI</a:t>
              </a:r>
              <a:endParaRPr lang="zh-CN" altLang="en-US" sz="1200" dirty="0"/>
            </a:p>
          </p:txBody>
        </p:sp>
      </p:grp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3550174" y="5581486"/>
            <a:ext cx="2652238" cy="3299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 flipH="1">
            <a:off x="6223661" y="455050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L</a:t>
            </a:r>
            <a:endParaRPr lang="zh-CN" altLang="en-US" sz="1200" dirty="0"/>
          </a:p>
        </p:txBody>
      </p:sp>
      <p:sp>
        <p:nvSpPr>
          <p:cNvPr id="370" name="箭头: 五边形 369">
            <a:extLst>
              <a:ext uri="{FF2B5EF4-FFF2-40B4-BE49-F238E27FC236}">
                <a16:creationId xmlns:a16="http://schemas.microsoft.com/office/drawing/2014/main" id="{2D01E26A-0202-4215-BB5C-49E62C76EA2F}"/>
              </a:ext>
            </a:extLst>
          </p:cNvPr>
          <p:cNvSpPr/>
          <p:nvPr/>
        </p:nvSpPr>
        <p:spPr>
          <a:xfrm flipH="1">
            <a:off x="8222142" y="5337559"/>
            <a:ext cx="834756" cy="247847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MIC_IN</a:t>
            </a:r>
            <a:endParaRPr lang="zh-CN" altLang="en-US" sz="1200" dirty="0"/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484DBB1D-0B9E-422D-BED3-EDCEA15D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8373" b="6890"/>
          <a:stretch/>
        </p:blipFill>
        <p:spPr>
          <a:xfrm>
            <a:off x="9522042" y="4982401"/>
            <a:ext cx="518452" cy="762358"/>
          </a:xfrm>
          <a:prstGeom prst="rect">
            <a:avLst/>
          </a:prstGeom>
        </p:spPr>
      </p:pic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DA1CD4C5-5C0F-4898-8AE5-F9676C853E4D}"/>
              </a:ext>
            </a:extLst>
          </p:cNvPr>
          <p:cNvCxnSpPr>
            <a:cxnSpLocks/>
            <a:endCxn id="370" idx="1"/>
          </p:cNvCxnSpPr>
          <p:nvPr/>
        </p:nvCxnSpPr>
        <p:spPr>
          <a:xfrm rot="10800000" flipV="1">
            <a:off x="9056898" y="5461481"/>
            <a:ext cx="44169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</p:cNvCxnSpPr>
          <p:nvPr/>
        </p:nvCxnSpPr>
        <p:spPr>
          <a:xfrm rot="10800000">
            <a:off x="3548187" y="5872128"/>
            <a:ext cx="2658019" cy="613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>
            <a:off x="3530692" y="6187631"/>
            <a:ext cx="2666209" cy="70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6206205" y="5817654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6196900" y="6141967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8244305" y="4882502"/>
            <a:ext cx="834754" cy="24784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6C72108B-A5AA-4983-823B-4724E3520D85}"/>
              </a:ext>
            </a:extLst>
          </p:cNvPr>
          <p:cNvSpPr/>
          <p:nvPr/>
        </p:nvSpPr>
        <p:spPr>
          <a:xfrm>
            <a:off x="5098764" y="721885"/>
            <a:ext cx="3342438" cy="280776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BEACF-C180-44A0-8C13-BBBFF3D7F1FF}"/>
              </a:ext>
            </a:extLst>
          </p:cNvPr>
          <p:cNvSpPr txBox="1"/>
          <p:nvPr/>
        </p:nvSpPr>
        <p:spPr>
          <a:xfrm>
            <a:off x="3957115" y="3653329"/>
            <a:ext cx="13372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2B7E391-1B2A-4A22-9DEB-013E3C0873F3}"/>
              </a:ext>
            </a:extLst>
          </p:cNvPr>
          <p:cNvSpPr txBox="1"/>
          <p:nvPr/>
        </p:nvSpPr>
        <p:spPr>
          <a:xfrm>
            <a:off x="3970857" y="3994648"/>
            <a:ext cx="132347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C8FF003-9AAD-410C-8DE7-6F4059884E8D}"/>
              </a:ext>
            </a:extLst>
          </p:cNvPr>
          <p:cNvCxnSpPr>
            <a:cxnSpLocks/>
            <a:stCxn id="7" idx="2"/>
            <a:endCxn id="442" idx="6"/>
          </p:cNvCxnSpPr>
          <p:nvPr/>
        </p:nvCxnSpPr>
        <p:spPr>
          <a:xfrm flipH="1" flipV="1">
            <a:off x="8441202" y="2125769"/>
            <a:ext cx="866331" cy="18686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AD16FFC-4FC1-4965-9B4B-B76E1921BD32}"/>
              </a:ext>
            </a:extLst>
          </p:cNvPr>
          <p:cNvSpPr/>
          <p:nvPr/>
        </p:nvSpPr>
        <p:spPr>
          <a:xfrm>
            <a:off x="5999709" y="2119562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E081BD-47F7-4932-968D-576C2E4C955A}"/>
              </a:ext>
            </a:extLst>
          </p:cNvPr>
          <p:cNvSpPr/>
          <p:nvPr/>
        </p:nvSpPr>
        <p:spPr>
          <a:xfrm>
            <a:off x="7151839" y="2089799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五边形 90">
            <a:extLst>
              <a:ext uri="{FF2B5EF4-FFF2-40B4-BE49-F238E27FC236}">
                <a16:creationId xmlns:a16="http://schemas.microsoft.com/office/drawing/2014/main" id="{9332C829-11CA-474C-A095-436D385B130D}"/>
              </a:ext>
            </a:extLst>
          </p:cNvPr>
          <p:cNvSpPr/>
          <p:nvPr/>
        </p:nvSpPr>
        <p:spPr>
          <a:xfrm flipH="1">
            <a:off x="6235279" y="421532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R</a:t>
            </a:r>
            <a:endParaRPr lang="zh-CN" altLang="en-US" sz="12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002E486-5B15-4309-8474-632617F7E3BB}"/>
              </a:ext>
            </a:extLst>
          </p:cNvPr>
          <p:cNvSpPr/>
          <p:nvPr/>
        </p:nvSpPr>
        <p:spPr>
          <a:xfrm>
            <a:off x="5569645" y="1933190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0394324-458D-4603-A955-8208F4FB153D}"/>
              </a:ext>
            </a:extLst>
          </p:cNvPr>
          <p:cNvSpPr/>
          <p:nvPr/>
        </p:nvSpPr>
        <p:spPr>
          <a:xfrm>
            <a:off x="7595758" y="1941974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AB28B5C-3F32-44AD-976B-E9C28401E629}"/>
              </a:ext>
            </a:extLst>
          </p:cNvPr>
          <p:cNvCxnSpPr>
            <a:cxnSpLocks/>
            <a:stCxn id="25" idx="0"/>
            <a:endCxn id="201" idx="1"/>
          </p:cNvCxnSpPr>
          <p:nvPr/>
        </p:nvCxnSpPr>
        <p:spPr>
          <a:xfrm rot="16200000" flipH="1" flipV="1">
            <a:off x="4264805" y="1398610"/>
            <a:ext cx="1216294" cy="2658198"/>
          </a:xfrm>
          <a:prstGeom prst="bentConnector4">
            <a:avLst>
              <a:gd name="adj1" fmla="val -18795"/>
              <a:gd name="adj2" fmla="val 53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A83E123-73D5-4A26-A025-C5A645CEB60E}"/>
              </a:ext>
            </a:extLst>
          </p:cNvPr>
          <p:cNvCxnSpPr>
            <a:cxnSpLocks/>
            <a:stCxn id="79" idx="0"/>
            <a:endCxn id="203" idx="1"/>
          </p:cNvCxnSpPr>
          <p:nvPr/>
        </p:nvCxnSpPr>
        <p:spPr>
          <a:xfrm rot="16200000" flipH="1" flipV="1">
            <a:off x="5007880" y="622928"/>
            <a:ext cx="879430" cy="3813172"/>
          </a:xfrm>
          <a:prstGeom prst="bentConnector4">
            <a:avLst>
              <a:gd name="adj1" fmla="val -47174"/>
              <a:gd name="adj2" fmla="val 73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0D79F98-3539-4A84-B965-53EF310A785B}"/>
              </a:ext>
            </a:extLst>
          </p:cNvPr>
          <p:cNvCxnSpPr>
            <a:cxnSpLocks/>
            <a:stCxn id="91" idx="3"/>
            <a:endCxn id="156" idx="4"/>
          </p:cNvCxnSpPr>
          <p:nvPr/>
        </p:nvCxnSpPr>
        <p:spPr>
          <a:xfrm rot="10800000" flipH="1">
            <a:off x="6235278" y="2333909"/>
            <a:ext cx="1562821" cy="2007794"/>
          </a:xfrm>
          <a:prstGeom prst="bentConnector4">
            <a:avLst>
              <a:gd name="adj1" fmla="val -14627"/>
              <a:gd name="adj2" fmla="val 341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DCAA363-B6DC-437E-8DF5-DE32BD08017E}"/>
              </a:ext>
            </a:extLst>
          </p:cNvPr>
          <p:cNvCxnSpPr>
            <a:cxnSpLocks/>
            <a:stCxn id="330" idx="3"/>
            <a:endCxn id="154" idx="3"/>
          </p:cNvCxnSpPr>
          <p:nvPr/>
        </p:nvCxnSpPr>
        <p:spPr>
          <a:xfrm rot="10800000">
            <a:off x="5628909" y="2267727"/>
            <a:ext cx="594752" cy="2409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54E89E04-EFF9-44F8-9F21-46E72A0683E5}"/>
              </a:ext>
            </a:extLst>
          </p:cNvPr>
          <p:cNvCxnSpPr>
            <a:cxnSpLocks/>
            <a:stCxn id="330" idx="3"/>
            <a:endCxn id="78" idx="3"/>
          </p:cNvCxnSpPr>
          <p:nvPr/>
        </p:nvCxnSpPr>
        <p:spPr>
          <a:xfrm rot="10800000">
            <a:off x="5294331" y="4133149"/>
            <a:ext cx="929331" cy="543735"/>
          </a:xfrm>
          <a:prstGeom prst="bentConnector3">
            <a:avLst>
              <a:gd name="adj1" fmla="val 6275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83758F0-1EAD-4DAE-AAEB-525F8B797535}"/>
              </a:ext>
            </a:extLst>
          </p:cNvPr>
          <p:cNvCxnSpPr>
            <a:cxnSpLocks/>
            <a:stCxn id="91" idx="3"/>
            <a:endCxn id="30" idx="3"/>
          </p:cNvCxnSpPr>
          <p:nvPr/>
        </p:nvCxnSpPr>
        <p:spPr>
          <a:xfrm rot="10800000">
            <a:off x="5294331" y="3791829"/>
            <a:ext cx="940949" cy="549874"/>
          </a:xfrm>
          <a:prstGeom prst="bentConnector3">
            <a:avLst>
              <a:gd name="adj1" fmla="val 2570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87211522-2B2C-47CB-8238-3E797096DD64}"/>
              </a:ext>
            </a:extLst>
          </p:cNvPr>
          <p:cNvCxnSpPr>
            <a:cxnSpLocks/>
            <a:stCxn id="30" idx="1"/>
            <a:endCxn id="206" idx="1"/>
          </p:cNvCxnSpPr>
          <p:nvPr/>
        </p:nvCxnSpPr>
        <p:spPr>
          <a:xfrm rot="10800000" flipV="1">
            <a:off x="3538253" y="3791828"/>
            <a:ext cx="418862" cy="482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6625D1D5-D992-4892-9C94-E087142EDA74}"/>
              </a:ext>
            </a:extLst>
          </p:cNvPr>
          <p:cNvCxnSpPr>
            <a:cxnSpLocks/>
            <a:stCxn id="78" idx="1"/>
            <a:endCxn id="205" idx="1"/>
          </p:cNvCxnSpPr>
          <p:nvPr/>
        </p:nvCxnSpPr>
        <p:spPr>
          <a:xfrm rot="10800000" flipV="1">
            <a:off x="3533215" y="4133147"/>
            <a:ext cx="437642" cy="482137"/>
          </a:xfrm>
          <a:prstGeom prst="bentConnector3">
            <a:avLst>
              <a:gd name="adj1" fmla="val 3065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2" name="箭头: 五边形 231">
            <a:extLst>
              <a:ext uri="{FF2B5EF4-FFF2-40B4-BE49-F238E27FC236}">
                <a16:creationId xmlns:a16="http://schemas.microsoft.com/office/drawing/2014/main" id="{AC06B9B8-DD3B-4F36-8944-04478F043B60}"/>
              </a:ext>
            </a:extLst>
          </p:cNvPr>
          <p:cNvSpPr/>
          <p:nvPr/>
        </p:nvSpPr>
        <p:spPr>
          <a:xfrm flipH="1">
            <a:off x="6202412" y="5188707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35" name="连接符: 曲线 234">
            <a:extLst>
              <a:ext uri="{FF2B5EF4-FFF2-40B4-BE49-F238E27FC236}">
                <a16:creationId xmlns:a16="http://schemas.microsoft.com/office/drawing/2014/main" id="{55EDA91C-398F-46D8-9E81-383214EFB336}"/>
              </a:ext>
            </a:extLst>
          </p:cNvPr>
          <p:cNvCxnSpPr>
            <a:cxnSpLocks/>
            <a:stCxn id="130" idx="3"/>
            <a:endCxn id="232" idx="3"/>
          </p:cNvCxnSpPr>
          <p:nvPr/>
        </p:nvCxnSpPr>
        <p:spPr>
          <a:xfrm>
            <a:off x="3539158" y="5297337"/>
            <a:ext cx="2663254" cy="1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43EAE80-4CBE-4306-A2D7-5B0C12AFF590}"/>
              </a:ext>
            </a:extLst>
          </p:cNvPr>
          <p:cNvCxnSpPr>
            <a:cxnSpLocks/>
            <a:stCxn id="232" idx="1"/>
            <a:endCxn id="439" idx="1"/>
          </p:cNvCxnSpPr>
          <p:nvPr/>
        </p:nvCxnSpPr>
        <p:spPr>
          <a:xfrm flipV="1">
            <a:off x="7108176" y="5006426"/>
            <a:ext cx="1136129" cy="306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2AEE7789-741D-4960-AD77-72FB1E38CA02}"/>
              </a:ext>
            </a:extLst>
          </p:cNvPr>
          <p:cNvCxnSpPr>
            <a:cxnSpLocks/>
            <a:stCxn id="330" idx="1"/>
            <a:endCxn id="267" idx="1"/>
          </p:cNvCxnSpPr>
          <p:nvPr/>
        </p:nvCxnSpPr>
        <p:spPr>
          <a:xfrm>
            <a:off x="7091525" y="4676883"/>
            <a:ext cx="16651" cy="321860"/>
          </a:xfrm>
          <a:prstGeom prst="bentConnector3">
            <a:avLst>
              <a:gd name="adj1" fmla="val 1472891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E146-B1D0-48D2-B06D-D2E3DC9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5361C-3F48-499F-AE46-F0568038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主控选择：</a:t>
            </a:r>
            <a:endParaRPr lang="en-US" altLang="zh-CN" dirty="0"/>
          </a:p>
          <a:p>
            <a:pPr lvl="1"/>
            <a:r>
              <a:rPr lang="zh-CN" altLang="en-US" dirty="0"/>
              <a:t>考虑到整机功耗，蓝牙做主控模式</a:t>
            </a:r>
            <a:endParaRPr lang="en-US" altLang="zh-CN" dirty="0"/>
          </a:p>
          <a:p>
            <a:r>
              <a:rPr lang="zh-CN" altLang="en-US" dirty="0"/>
              <a:t>工作模式：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  <a:r>
              <a:rPr lang="zh-CN" altLang="en-US" dirty="0"/>
              <a:t>根据主控的需要，开启或者关闭</a:t>
            </a:r>
            <a:endParaRPr lang="en-US" altLang="zh-CN" dirty="0"/>
          </a:p>
          <a:p>
            <a:r>
              <a:rPr lang="zh-CN" altLang="en-US" dirty="0"/>
              <a:t>降噪模式：</a:t>
            </a:r>
            <a:endParaRPr lang="en-US" altLang="zh-CN" dirty="0"/>
          </a:p>
          <a:p>
            <a:pPr lvl="1"/>
            <a:r>
              <a:rPr lang="zh-CN" altLang="en-US" dirty="0"/>
              <a:t>普通模式：主控使用</a:t>
            </a:r>
            <a:r>
              <a:rPr lang="en-US" altLang="zh-CN" dirty="0"/>
              <a:t>Talk </a:t>
            </a:r>
            <a:r>
              <a:rPr lang="zh-CN" altLang="en-US" dirty="0"/>
              <a:t>麦克风，完成正常通话模式</a:t>
            </a:r>
            <a:endParaRPr lang="en-US" altLang="zh-CN" dirty="0"/>
          </a:p>
          <a:p>
            <a:pPr lvl="1"/>
            <a:r>
              <a:rPr lang="zh-CN" altLang="en-US" dirty="0"/>
              <a:t>降噪模式：当用户身处比较嘈杂的环境，主控通过打开</a:t>
            </a:r>
            <a:r>
              <a:rPr lang="en-US" altLang="zh-CN" dirty="0"/>
              <a:t>SNC8600</a:t>
            </a:r>
            <a:r>
              <a:rPr lang="zh-CN" altLang="en-US" dirty="0"/>
              <a:t>电源，进入降噪模式</a:t>
            </a:r>
            <a:endParaRPr lang="en-US" altLang="zh-CN" dirty="0"/>
          </a:p>
          <a:p>
            <a:r>
              <a:rPr lang="zh-CN" altLang="en-US" dirty="0"/>
              <a:t>自动降噪：</a:t>
            </a:r>
            <a:endParaRPr lang="en-US" altLang="zh-CN" dirty="0"/>
          </a:p>
          <a:p>
            <a:pPr lvl="1"/>
            <a:r>
              <a:rPr lang="zh-CN" altLang="en-US" dirty="0"/>
              <a:t>根据外界环境声音的变化，主控自动切换降噪模式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B58E-ECA8-41FA-BF46-143D64E0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304</Words>
  <Application>Microsoft Office PowerPoint</Application>
  <PresentationFormat>宽屏</PresentationFormat>
  <Paragraphs>87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SNC8600 蓝牙耳机ENC解决方案 参考设计</vt:lpstr>
      <vt:lpstr>概述</vt:lpstr>
      <vt:lpstr>颈挂蓝牙耳机麦克风拓扑</vt:lpstr>
      <vt:lpstr>方案框图</vt:lpstr>
      <vt:lpstr>方案说明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339</cp:revision>
  <cp:lastPrinted>2021-06-25T07:13:41Z</cp:lastPrinted>
  <dcterms:created xsi:type="dcterms:W3CDTF">2021-06-10T03:38:30Z</dcterms:created>
  <dcterms:modified xsi:type="dcterms:W3CDTF">2022-10-18T11:40:29Z</dcterms:modified>
</cp:coreProperties>
</file>