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2" r:id="rId3"/>
    <p:sldId id="261" r:id="rId4"/>
    <p:sldId id="273" r:id="rId5"/>
    <p:sldId id="274" r:id="rId6"/>
    <p:sldId id="268" r:id="rId7"/>
    <p:sldId id="272" r:id="rId8"/>
    <p:sldId id="271" r:id="rId9"/>
  </p:sldIdLst>
  <p:sldSz cx="12192000" cy="6858000"/>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85" autoAdjust="0"/>
    <p:restoredTop sz="94883" autoAdjust="0"/>
  </p:normalViewPr>
  <p:slideViewPr>
    <p:cSldViewPr snapToGrid="0">
      <p:cViewPr varScale="1">
        <p:scale>
          <a:sx n="92" d="100"/>
          <a:sy n="92" d="100"/>
        </p:scale>
        <p:origin x="77"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5954B7C9-BC77-4242-960A-A911A19BDE62}" type="datetimeFigureOut">
              <a:rPr lang="zh-CN" altLang="en-US" smtClean="0"/>
              <a:t>2022/10/19</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EEF0FAD1-DC8D-44A8-8DF4-07787E5510E7}" type="slidenum">
              <a:rPr lang="zh-CN" altLang="en-US" smtClean="0"/>
              <a:t>‹#›</a:t>
            </a:fld>
            <a:endParaRPr lang="zh-CN" altLang="en-US"/>
          </a:p>
        </p:txBody>
      </p:sp>
    </p:spTree>
    <p:extLst>
      <p:ext uri="{BB962C8B-B14F-4D97-AF65-F5344CB8AC3E}">
        <p14:creationId xmlns:p14="http://schemas.microsoft.com/office/powerpoint/2010/main" val="274755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fld id="{EEF0FAD1-DC8D-44A8-8DF4-07787E5510E7}" type="slidenum">
              <a:rPr lang="zh-CN" altLang="en-US" smtClean="0"/>
              <a:t>4</a:t>
            </a:fld>
            <a:endParaRPr lang="zh-CN" altLang="en-US"/>
          </a:p>
        </p:txBody>
      </p:sp>
    </p:spTree>
    <p:extLst>
      <p:ext uri="{BB962C8B-B14F-4D97-AF65-F5344CB8AC3E}">
        <p14:creationId xmlns:p14="http://schemas.microsoft.com/office/powerpoint/2010/main" val="170906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11C33-4274-4B32-A41B-0E898CDA31A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D628AD-2EE8-4675-8149-0FA6432FE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F56884-E330-4A2A-8D82-E0D7B3BED1A6}"/>
              </a:ext>
            </a:extLst>
          </p:cNvPr>
          <p:cNvSpPr>
            <a:spLocks noGrp="1"/>
          </p:cNvSpPr>
          <p:nvPr>
            <p:ph type="dt" sz="half" idx="10"/>
          </p:nvPr>
        </p:nvSpPr>
        <p:spPr/>
        <p:txBody>
          <a:bodyPr/>
          <a:lstStyle/>
          <a:p>
            <a:fld id="{A2210E9E-7058-4153-B589-BB533707F3EF}"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248453EB-4FB6-42F2-8C8D-658B41345A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9B451A-F97F-4084-AB64-0C0B27C13B07}"/>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178664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E0380-0B3A-41D2-B003-A1675FB12BA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01D1224-BD97-4B07-83DA-DECF7CB262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A64E5F-A902-427E-BF0F-A567D0E1F302}"/>
              </a:ext>
            </a:extLst>
          </p:cNvPr>
          <p:cNvSpPr>
            <a:spLocks noGrp="1"/>
          </p:cNvSpPr>
          <p:nvPr>
            <p:ph type="dt" sz="half" idx="10"/>
          </p:nvPr>
        </p:nvSpPr>
        <p:spPr/>
        <p:txBody>
          <a:bodyPr/>
          <a:lstStyle/>
          <a:p>
            <a:fld id="{A2210E9E-7058-4153-B589-BB533707F3EF}"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5755302D-9056-4794-98CE-DCA118CD6A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CF0E27-4193-4FDD-887C-061D2F974DA4}"/>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4229746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AF6F17-DAAD-4384-A731-52E950F3F48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71FC319-CE92-4B55-BDA7-9C1C6123C3A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68FC61-CA51-461B-8165-DECD5FCC93CB}"/>
              </a:ext>
            </a:extLst>
          </p:cNvPr>
          <p:cNvSpPr>
            <a:spLocks noGrp="1"/>
          </p:cNvSpPr>
          <p:nvPr>
            <p:ph type="dt" sz="half" idx="10"/>
          </p:nvPr>
        </p:nvSpPr>
        <p:spPr/>
        <p:txBody>
          <a:bodyPr/>
          <a:lstStyle/>
          <a:p>
            <a:fld id="{A2210E9E-7058-4153-B589-BB533707F3EF}"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070DE4B0-7ECA-46E6-A1A6-2F8208BC17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AE0DE3-4E3C-434A-8D1C-767302BE15EB}"/>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216068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86122-924B-4AE3-A396-D52F61EA57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04E474-CD0B-4BB1-A599-9A854590D4C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67194B-7E82-4EF0-819E-5267F545F270}"/>
              </a:ext>
            </a:extLst>
          </p:cNvPr>
          <p:cNvSpPr>
            <a:spLocks noGrp="1"/>
          </p:cNvSpPr>
          <p:nvPr>
            <p:ph type="dt" sz="half" idx="10"/>
          </p:nvPr>
        </p:nvSpPr>
        <p:spPr/>
        <p:txBody>
          <a:bodyPr/>
          <a:lstStyle/>
          <a:p>
            <a:fld id="{A2210E9E-7058-4153-B589-BB533707F3EF}"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2B666591-632F-4EC0-9C57-53915DA440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AC1F1D-004C-4608-A01C-A0A2695CA4D3}"/>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333525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34E2F-D239-4F59-94A0-5F091135B31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8D5364-B734-40F8-9D56-2EBD935ED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B013D1B-7079-4D84-AE4D-AE62DE3F2278}"/>
              </a:ext>
            </a:extLst>
          </p:cNvPr>
          <p:cNvSpPr>
            <a:spLocks noGrp="1"/>
          </p:cNvSpPr>
          <p:nvPr>
            <p:ph type="dt" sz="half" idx="10"/>
          </p:nvPr>
        </p:nvSpPr>
        <p:spPr/>
        <p:txBody>
          <a:bodyPr/>
          <a:lstStyle/>
          <a:p>
            <a:fld id="{A2210E9E-7058-4153-B589-BB533707F3EF}"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1109A877-6530-4D55-9EA0-68BC8904DF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8D9F28-693B-49DE-ACB2-CFC8FA66FC03}"/>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231802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69916-2EA8-413A-AE27-D5F20D1409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A1C0D7-1444-49AB-84B0-D4E7C5AFDA7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84C81ED-DA7D-4526-A047-B2C35050980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4CF18E2-B399-475A-801C-129F211A0CEF}"/>
              </a:ext>
            </a:extLst>
          </p:cNvPr>
          <p:cNvSpPr>
            <a:spLocks noGrp="1"/>
          </p:cNvSpPr>
          <p:nvPr>
            <p:ph type="dt" sz="half" idx="10"/>
          </p:nvPr>
        </p:nvSpPr>
        <p:spPr/>
        <p:txBody>
          <a:bodyPr/>
          <a:lstStyle/>
          <a:p>
            <a:fld id="{A2210E9E-7058-4153-B589-BB533707F3EF}" type="datetimeFigureOut">
              <a:rPr lang="zh-CN" altLang="en-US" smtClean="0"/>
              <a:t>2022/10/19</a:t>
            </a:fld>
            <a:endParaRPr lang="zh-CN" altLang="en-US"/>
          </a:p>
        </p:txBody>
      </p:sp>
      <p:sp>
        <p:nvSpPr>
          <p:cNvPr id="6" name="页脚占位符 5">
            <a:extLst>
              <a:ext uri="{FF2B5EF4-FFF2-40B4-BE49-F238E27FC236}">
                <a16:creationId xmlns:a16="http://schemas.microsoft.com/office/drawing/2014/main" id="{28121D64-1CBE-4474-A59E-F9DF4ED082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276E0B-FF01-46F6-8807-B4F604E58CFC}"/>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293115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485BF-C577-40A6-BDFC-242A01F81C9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AF6DA5C-4FED-42B7-AE6F-AB79BC586B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D0CBCD5-5509-4F5B-AC5D-A27C6E95705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EC36991-61A0-40D8-8AD9-CB689A63B1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C77DC8-B277-4B60-9C61-F5BE72A86B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1000724-5111-44DE-9A54-DE39AA88A7AD}"/>
              </a:ext>
            </a:extLst>
          </p:cNvPr>
          <p:cNvSpPr>
            <a:spLocks noGrp="1"/>
          </p:cNvSpPr>
          <p:nvPr>
            <p:ph type="dt" sz="half" idx="10"/>
          </p:nvPr>
        </p:nvSpPr>
        <p:spPr/>
        <p:txBody>
          <a:bodyPr/>
          <a:lstStyle/>
          <a:p>
            <a:fld id="{A2210E9E-7058-4153-B589-BB533707F3EF}" type="datetimeFigureOut">
              <a:rPr lang="zh-CN" altLang="en-US" smtClean="0"/>
              <a:t>2022/10/19</a:t>
            </a:fld>
            <a:endParaRPr lang="zh-CN" altLang="en-US"/>
          </a:p>
        </p:txBody>
      </p:sp>
      <p:sp>
        <p:nvSpPr>
          <p:cNvPr id="8" name="页脚占位符 7">
            <a:extLst>
              <a:ext uri="{FF2B5EF4-FFF2-40B4-BE49-F238E27FC236}">
                <a16:creationId xmlns:a16="http://schemas.microsoft.com/office/drawing/2014/main" id="{69683C6F-331C-4E6F-8643-41A661BAD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AE5D04A-A831-46E1-91F8-D69E7AB0962E}"/>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160475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092F7-163E-41FF-A45F-D405F2DCB2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51D755-5D48-4AA0-8D84-A853F96E5E71}"/>
              </a:ext>
            </a:extLst>
          </p:cNvPr>
          <p:cNvSpPr>
            <a:spLocks noGrp="1"/>
          </p:cNvSpPr>
          <p:nvPr>
            <p:ph type="dt" sz="half" idx="10"/>
          </p:nvPr>
        </p:nvSpPr>
        <p:spPr/>
        <p:txBody>
          <a:bodyPr/>
          <a:lstStyle/>
          <a:p>
            <a:fld id="{A2210E9E-7058-4153-B589-BB533707F3EF}" type="datetimeFigureOut">
              <a:rPr lang="zh-CN" altLang="en-US" smtClean="0"/>
              <a:t>2022/10/19</a:t>
            </a:fld>
            <a:endParaRPr lang="zh-CN" altLang="en-US"/>
          </a:p>
        </p:txBody>
      </p:sp>
      <p:sp>
        <p:nvSpPr>
          <p:cNvPr id="4" name="页脚占位符 3">
            <a:extLst>
              <a:ext uri="{FF2B5EF4-FFF2-40B4-BE49-F238E27FC236}">
                <a16:creationId xmlns:a16="http://schemas.microsoft.com/office/drawing/2014/main" id="{6B50B6DF-DB19-4C4E-B86E-DDBA049A1F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CA2CE8-1D58-4D11-8210-525285C59E94}"/>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99687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F2A747-7280-465C-A8FE-CCFB4EB42166}"/>
              </a:ext>
            </a:extLst>
          </p:cNvPr>
          <p:cNvSpPr>
            <a:spLocks noGrp="1"/>
          </p:cNvSpPr>
          <p:nvPr>
            <p:ph type="dt" sz="half" idx="10"/>
          </p:nvPr>
        </p:nvSpPr>
        <p:spPr/>
        <p:txBody>
          <a:bodyPr/>
          <a:lstStyle/>
          <a:p>
            <a:fld id="{A2210E9E-7058-4153-B589-BB533707F3EF}" type="datetimeFigureOut">
              <a:rPr lang="zh-CN" altLang="en-US" smtClean="0"/>
              <a:t>2022/10/19</a:t>
            </a:fld>
            <a:endParaRPr lang="zh-CN" altLang="en-US"/>
          </a:p>
        </p:txBody>
      </p:sp>
      <p:sp>
        <p:nvSpPr>
          <p:cNvPr id="3" name="页脚占位符 2">
            <a:extLst>
              <a:ext uri="{FF2B5EF4-FFF2-40B4-BE49-F238E27FC236}">
                <a16:creationId xmlns:a16="http://schemas.microsoft.com/office/drawing/2014/main" id="{B5DC05F4-FA2B-4B7F-B533-052890D03AE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F03B470-8A76-4A3B-8918-70B382337B93}"/>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2531865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A940B-570C-4BA3-B6B8-A9C8A7B58B2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D281B2-B076-44A4-9CFE-DD5CD43E2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A86095B-869A-4309-A8D3-797E7F4A5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DFD4DC-3ECE-4025-B4BD-4B11FBA94E30}"/>
              </a:ext>
            </a:extLst>
          </p:cNvPr>
          <p:cNvSpPr>
            <a:spLocks noGrp="1"/>
          </p:cNvSpPr>
          <p:nvPr>
            <p:ph type="dt" sz="half" idx="10"/>
          </p:nvPr>
        </p:nvSpPr>
        <p:spPr/>
        <p:txBody>
          <a:bodyPr/>
          <a:lstStyle/>
          <a:p>
            <a:fld id="{A2210E9E-7058-4153-B589-BB533707F3EF}" type="datetimeFigureOut">
              <a:rPr lang="zh-CN" altLang="en-US" smtClean="0"/>
              <a:t>2022/10/19</a:t>
            </a:fld>
            <a:endParaRPr lang="zh-CN" altLang="en-US"/>
          </a:p>
        </p:txBody>
      </p:sp>
      <p:sp>
        <p:nvSpPr>
          <p:cNvPr id="6" name="页脚占位符 5">
            <a:extLst>
              <a:ext uri="{FF2B5EF4-FFF2-40B4-BE49-F238E27FC236}">
                <a16:creationId xmlns:a16="http://schemas.microsoft.com/office/drawing/2014/main" id="{39494747-5152-44C9-99EA-B713B86305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112968-23A0-4C2A-8989-6B584AE3484E}"/>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351481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819D4-01BC-4CBD-B59D-4777B427A6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F098063-F0A4-4CD8-82D0-7C766305E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F763715-7F7D-4266-B520-7B8379296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20F0D8-8DF0-4BCB-AF4C-EBC1CA4311D0}"/>
              </a:ext>
            </a:extLst>
          </p:cNvPr>
          <p:cNvSpPr>
            <a:spLocks noGrp="1"/>
          </p:cNvSpPr>
          <p:nvPr>
            <p:ph type="dt" sz="half" idx="10"/>
          </p:nvPr>
        </p:nvSpPr>
        <p:spPr/>
        <p:txBody>
          <a:bodyPr/>
          <a:lstStyle/>
          <a:p>
            <a:fld id="{A2210E9E-7058-4153-B589-BB533707F3EF}" type="datetimeFigureOut">
              <a:rPr lang="zh-CN" altLang="en-US" smtClean="0"/>
              <a:t>2022/10/19</a:t>
            </a:fld>
            <a:endParaRPr lang="zh-CN" altLang="en-US"/>
          </a:p>
        </p:txBody>
      </p:sp>
      <p:sp>
        <p:nvSpPr>
          <p:cNvPr id="6" name="页脚占位符 5">
            <a:extLst>
              <a:ext uri="{FF2B5EF4-FFF2-40B4-BE49-F238E27FC236}">
                <a16:creationId xmlns:a16="http://schemas.microsoft.com/office/drawing/2014/main" id="{1E63C64A-6EC0-4FE8-8E2E-2EBADD84CF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7ED54C6-78B1-4F6F-9872-52D6C23A5A53}"/>
              </a:ext>
            </a:extLst>
          </p:cNvPr>
          <p:cNvSpPr>
            <a:spLocks noGrp="1"/>
          </p:cNvSpPr>
          <p:nvPr>
            <p:ph type="sldNum" sz="quarter" idx="12"/>
          </p:nvPr>
        </p:nvSpPr>
        <p:spPr/>
        <p:txBody>
          <a:body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246572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BACDB7B-C80E-493F-8F0D-562E578843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843FB8-8363-4600-B3DE-DF2BA486C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C8A4AF-F4D1-4FEB-9EC0-56F15DCBB6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10E9E-7058-4153-B589-BB533707F3EF}"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934177D0-8FB5-49C1-97EF-AD55FF180A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145E5AE-36FC-4AE3-9B85-8F76E7643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3D674-E3E4-4526-833A-3C6FF61CD9A1}" type="slidenum">
              <a:rPr lang="zh-CN" altLang="en-US" smtClean="0"/>
              <a:t>‹#›</a:t>
            </a:fld>
            <a:endParaRPr lang="zh-CN" altLang="en-US"/>
          </a:p>
        </p:txBody>
      </p:sp>
    </p:spTree>
    <p:extLst>
      <p:ext uri="{BB962C8B-B14F-4D97-AF65-F5344CB8AC3E}">
        <p14:creationId xmlns:p14="http://schemas.microsoft.com/office/powerpoint/2010/main" val="2644882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EC07-7364-4DD4-84F3-956A4A7F5422}"/>
              </a:ext>
            </a:extLst>
          </p:cNvPr>
          <p:cNvSpPr>
            <a:spLocks noGrp="1"/>
          </p:cNvSpPr>
          <p:nvPr>
            <p:ph type="ctrTitle"/>
          </p:nvPr>
        </p:nvSpPr>
        <p:spPr/>
        <p:txBody>
          <a:bodyPr>
            <a:normAutofit/>
          </a:bodyPr>
          <a:lstStyle/>
          <a:p>
            <a:r>
              <a:rPr lang="en-US" altLang="zh-CN" dirty="0"/>
              <a:t>SNC86xx FB+FF TWS ENC</a:t>
            </a:r>
            <a:r>
              <a:rPr lang="zh-CN" altLang="en-US" dirty="0"/>
              <a:t>耳机解决方案参考设计</a:t>
            </a:r>
          </a:p>
        </p:txBody>
      </p:sp>
      <p:sp>
        <p:nvSpPr>
          <p:cNvPr id="3" name="副标题 2">
            <a:extLst>
              <a:ext uri="{FF2B5EF4-FFF2-40B4-BE49-F238E27FC236}">
                <a16:creationId xmlns:a16="http://schemas.microsoft.com/office/drawing/2014/main" id="{68DF1F42-3400-4AFA-9C4C-484FB7197C83}"/>
              </a:ext>
            </a:extLst>
          </p:cNvPr>
          <p:cNvSpPr>
            <a:spLocks noGrp="1"/>
          </p:cNvSpPr>
          <p:nvPr>
            <p:ph type="subTitle" idx="1"/>
          </p:nvPr>
        </p:nvSpPr>
        <p:spPr/>
        <p:txBody>
          <a:bodyPr/>
          <a:lstStyle/>
          <a:p>
            <a:endParaRPr lang="en-US" altLang="zh-CN" dirty="0"/>
          </a:p>
          <a:p>
            <a:r>
              <a:rPr lang="zh-CN" altLang="en-US" dirty="0"/>
              <a:t>深圳市九音科技有限公司</a:t>
            </a:r>
            <a:endParaRPr lang="en-US" altLang="zh-CN" dirty="0"/>
          </a:p>
          <a:p>
            <a:r>
              <a:rPr lang="en-US" altLang="zh-CN" dirty="0"/>
              <a:t>V1.0</a:t>
            </a:r>
            <a:endParaRPr lang="zh-CN" altLang="en-US" dirty="0"/>
          </a:p>
        </p:txBody>
      </p:sp>
      <p:pic>
        <p:nvPicPr>
          <p:cNvPr id="4" name="图片 3">
            <a:extLst>
              <a:ext uri="{FF2B5EF4-FFF2-40B4-BE49-F238E27FC236}">
                <a16:creationId xmlns:a16="http://schemas.microsoft.com/office/drawing/2014/main" id="{96EC46EB-5274-4646-AE2F-F55E313FA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179" y="196176"/>
            <a:ext cx="3251367" cy="1054154"/>
          </a:xfrm>
          <a:prstGeom prst="rect">
            <a:avLst/>
          </a:prstGeom>
        </p:spPr>
      </p:pic>
    </p:spTree>
    <p:extLst>
      <p:ext uri="{BB962C8B-B14F-4D97-AF65-F5344CB8AC3E}">
        <p14:creationId xmlns:p14="http://schemas.microsoft.com/office/powerpoint/2010/main" val="3378919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998C2-8AFF-427A-A1B2-31B485EC1F0C}"/>
              </a:ext>
            </a:extLst>
          </p:cNvPr>
          <p:cNvSpPr>
            <a:spLocks noGrp="1"/>
          </p:cNvSpPr>
          <p:nvPr>
            <p:ph type="title"/>
          </p:nvPr>
        </p:nvSpPr>
        <p:spPr/>
        <p:txBody>
          <a:bodyPr/>
          <a:lstStyle/>
          <a:p>
            <a:r>
              <a:rPr lang="zh-CN" altLang="en-US" dirty="0"/>
              <a:t>方案说明</a:t>
            </a:r>
          </a:p>
        </p:txBody>
      </p:sp>
      <p:sp>
        <p:nvSpPr>
          <p:cNvPr id="3" name="内容占位符 2">
            <a:extLst>
              <a:ext uri="{FF2B5EF4-FFF2-40B4-BE49-F238E27FC236}">
                <a16:creationId xmlns:a16="http://schemas.microsoft.com/office/drawing/2014/main" id="{84877754-767C-40BF-936E-3DB0F07ACBD6}"/>
              </a:ext>
            </a:extLst>
          </p:cNvPr>
          <p:cNvSpPr>
            <a:spLocks noGrp="1"/>
          </p:cNvSpPr>
          <p:nvPr>
            <p:ph idx="1"/>
          </p:nvPr>
        </p:nvSpPr>
        <p:spPr>
          <a:xfrm>
            <a:off x="838200" y="2450237"/>
            <a:ext cx="10515600" cy="1819924"/>
          </a:xfrm>
        </p:spPr>
        <p:txBody>
          <a:bodyPr/>
          <a:lstStyle/>
          <a:p>
            <a:r>
              <a:rPr lang="zh-CN" altLang="en-US" dirty="0"/>
              <a:t>背景</a:t>
            </a:r>
            <a:endParaRPr lang="en-US" altLang="zh-CN" dirty="0"/>
          </a:p>
          <a:p>
            <a:pPr lvl="1"/>
            <a:r>
              <a:rPr lang="en-US" altLang="zh-CN" dirty="0"/>
              <a:t>SNC86** </a:t>
            </a:r>
            <a:r>
              <a:rPr lang="zh-CN" altLang="en-US" dirty="0"/>
              <a:t>系列芯片配合九音科技的专利技术及耳内拾音算法可以实现嘈杂环境下的上行通话降噪，从而解决用户在诸如地铁、机场、户外运动、骑行等场景下的通话降噪需求。</a:t>
            </a:r>
            <a:endParaRPr lang="en-US" altLang="zh-CN" dirty="0"/>
          </a:p>
          <a:p>
            <a:pPr marL="457200" lvl="1" indent="0">
              <a:buNone/>
            </a:pPr>
            <a:endParaRPr lang="en-US" altLang="zh-CN" dirty="0"/>
          </a:p>
        </p:txBody>
      </p:sp>
      <p:pic>
        <p:nvPicPr>
          <p:cNvPr id="4" name="图片 3">
            <a:extLst>
              <a:ext uri="{FF2B5EF4-FFF2-40B4-BE49-F238E27FC236}">
                <a16:creationId xmlns:a16="http://schemas.microsoft.com/office/drawing/2014/main" id="{3620F888-090E-4B2E-AE98-0318D01BF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179" y="176926"/>
            <a:ext cx="3251367" cy="1054154"/>
          </a:xfrm>
          <a:prstGeom prst="rect">
            <a:avLst/>
          </a:prstGeom>
        </p:spPr>
      </p:pic>
    </p:spTree>
    <p:extLst>
      <p:ext uri="{BB962C8B-B14F-4D97-AF65-F5344CB8AC3E}">
        <p14:creationId xmlns:p14="http://schemas.microsoft.com/office/powerpoint/2010/main" val="250103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408FE-9858-4D21-9B5A-DC3EA852D754}"/>
              </a:ext>
            </a:extLst>
          </p:cNvPr>
          <p:cNvSpPr>
            <a:spLocks noGrp="1"/>
          </p:cNvSpPr>
          <p:nvPr>
            <p:ph type="title"/>
          </p:nvPr>
        </p:nvSpPr>
        <p:spPr/>
        <p:txBody>
          <a:bodyPr/>
          <a:lstStyle/>
          <a:p>
            <a:r>
              <a:rPr lang="en-US" altLang="zh-CN" dirty="0"/>
              <a:t>TWS </a:t>
            </a:r>
            <a:r>
              <a:rPr lang="zh-CN" altLang="en-US" dirty="0"/>
              <a:t>蓝牙耳机麦克风拓扑</a:t>
            </a:r>
          </a:p>
        </p:txBody>
      </p:sp>
      <p:sp>
        <p:nvSpPr>
          <p:cNvPr id="3" name="内容占位符 2">
            <a:extLst>
              <a:ext uri="{FF2B5EF4-FFF2-40B4-BE49-F238E27FC236}">
                <a16:creationId xmlns:a16="http://schemas.microsoft.com/office/drawing/2014/main" id="{BDAF158A-E8C6-49D3-A644-434B5204E489}"/>
              </a:ext>
            </a:extLst>
          </p:cNvPr>
          <p:cNvSpPr>
            <a:spLocks noGrp="1"/>
          </p:cNvSpPr>
          <p:nvPr>
            <p:ph idx="1"/>
          </p:nvPr>
        </p:nvSpPr>
        <p:spPr>
          <a:xfrm>
            <a:off x="6443527" y="2022163"/>
            <a:ext cx="5197976" cy="3985322"/>
          </a:xfrm>
        </p:spPr>
        <p:txBody>
          <a:bodyPr/>
          <a:lstStyle/>
          <a:p>
            <a:r>
              <a:rPr lang="zh-CN" altLang="en-US" dirty="0"/>
              <a:t>麦克风阵列：</a:t>
            </a:r>
            <a:endParaRPr lang="en-US" altLang="zh-CN" dirty="0"/>
          </a:p>
          <a:p>
            <a:pPr lvl="1"/>
            <a:r>
              <a:rPr lang="en-US" altLang="zh-CN" dirty="0"/>
              <a:t>FB Mic x 2</a:t>
            </a:r>
          </a:p>
          <a:p>
            <a:pPr lvl="1"/>
            <a:r>
              <a:rPr lang="en-US" altLang="zh-CN" dirty="0"/>
              <a:t>FF Mic x 2</a:t>
            </a:r>
          </a:p>
          <a:p>
            <a:endParaRPr lang="en-US" altLang="zh-CN" dirty="0"/>
          </a:p>
          <a:p>
            <a:r>
              <a:rPr lang="zh-CN" altLang="en-US" dirty="0"/>
              <a:t>降噪场景</a:t>
            </a:r>
            <a:endParaRPr lang="en-US" altLang="zh-CN" dirty="0"/>
          </a:p>
          <a:p>
            <a:pPr lvl="1"/>
            <a:r>
              <a:rPr lang="en-US" altLang="zh-CN" dirty="0"/>
              <a:t>Talking mode</a:t>
            </a:r>
            <a:r>
              <a:rPr lang="zh-CN" altLang="en-US" dirty="0"/>
              <a:t>：</a:t>
            </a:r>
            <a:r>
              <a:rPr lang="en-US" altLang="zh-CN" dirty="0"/>
              <a:t>ENC </a:t>
            </a:r>
            <a:r>
              <a:rPr lang="zh-CN" altLang="en-US" dirty="0"/>
              <a:t>上行降噪（</a:t>
            </a:r>
            <a:r>
              <a:rPr lang="en-US" altLang="zh-CN" dirty="0" err="1"/>
              <a:t>FB+Speaker</a:t>
            </a:r>
            <a:r>
              <a:rPr lang="zh-CN" altLang="en-US" dirty="0"/>
              <a:t>）</a:t>
            </a:r>
            <a:endParaRPr lang="en-US" altLang="zh-CN" dirty="0"/>
          </a:p>
          <a:p>
            <a:pPr lvl="1"/>
            <a:r>
              <a:rPr lang="en-US" altLang="zh-CN" dirty="0"/>
              <a:t>Music input</a:t>
            </a:r>
            <a:r>
              <a:rPr lang="zh-CN" altLang="en-US" dirty="0"/>
              <a:t>：</a:t>
            </a:r>
            <a:r>
              <a:rPr lang="en-US" altLang="zh-CN" dirty="0"/>
              <a:t> ANC </a:t>
            </a:r>
            <a:r>
              <a:rPr lang="zh-CN" altLang="en-US" dirty="0"/>
              <a:t>下行降噪（</a:t>
            </a:r>
            <a:r>
              <a:rPr lang="en-US" altLang="zh-CN" dirty="0" err="1"/>
              <a:t>FB+FF+Speaker</a:t>
            </a:r>
            <a:r>
              <a:rPr lang="zh-CN" altLang="en-US" dirty="0"/>
              <a:t>）</a:t>
            </a:r>
          </a:p>
        </p:txBody>
      </p:sp>
      <p:pic>
        <p:nvPicPr>
          <p:cNvPr id="32" name="图片 31">
            <a:extLst>
              <a:ext uri="{FF2B5EF4-FFF2-40B4-BE49-F238E27FC236}">
                <a16:creationId xmlns:a16="http://schemas.microsoft.com/office/drawing/2014/main" id="{B3B213D5-321C-4634-AD5D-31192ABEC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179" y="176926"/>
            <a:ext cx="3251367" cy="1054154"/>
          </a:xfrm>
          <a:prstGeom prst="rect">
            <a:avLst/>
          </a:prstGeom>
        </p:spPr>
      </p:pic>
      <p:pic>
        <p:nvPicPr>
          <p:cNvPr id="11" name="图片 10">
            <a:extLst>
              <a:ext uri="{FF2B5EF4-FFF2-40B4-BE49-F238E27FC236}">
                <a16:creationId xmlns:a16="http://schemas.microsoft.com/office/drawing/2014/main" id="{4A08F91F-88F7-4926-82B2-92373AA455FA}"/>
              </a:ext>
            </a:extLst>
          </p:cNvPr>
          <p:cNvPicPr>
            <a:picLocks noChangeAspect="1"/>
          </p:cNvPicPr>
          <p:nvPr/>
        </p:nvPicPr>
        <p:blipFill>
          <a:blip r:embed="rId3"/>
          <a:stretch>
            <a:fillRect/>
          </a:stretch>
        </p:blipFill>
        <p:spPr>
          <a:xfrm>
            <a:off x="3309928" y="1752325"/>
            <a:ext cx="3133599" cy="3854698"/>
          </a:xfrm>
          <a:prstGeom prst="rect">
            <a:avLst/>
          </a:prstGeom>
        </p:spPr>
      </p:pic>
      <p:pic>
        <p:nvPicPr>
          <p:cNvPr id="15" name="图片 14">
            <a:extLst>
              <a:ext uri="{FF2B5EF4-FFF2-40B4-BE49-F238E27FC236}">
                <a16:creationId xmlns:a16="http://schemas.microsoft.com/office/drawing/2014/main" id="{BED4F01B-EBA6-4061-9599-7C8E1A66863C}"/>
              </a:ext>
            </a:extLst>
          </p:cNvPr>
          <p:cNvPicPr>
            <a:picLocks noChangeAspect="1"/>
          </p:cNvPicPr>
          <p:nvPr/>
        </p:nvPicPr>
        <p:blipFill>
          <a:blip r:embed="rId4"/>
          <a:stretch>
            <a:fillRect/>
          </a:stretch>
        </p:blipFill>
        <p:spPr>
          <a:xfrm>
            <a:off x="550497" y="1878887"/>
            <a:ext cx="2759431" cy="3841561"/>
          </a:xfrm>
          <a:prstGeom prst="rect">
            <a:avLst/>
          </a:prstGeom>
        </p:spPr>
      </p:pic>
    </p:spTree>
    <p:extLst>
      <p:ext uri="{BB962C8B-B14F-4D97-AF65-F5344CB8AC3E}">
        <p14:creationId xmlns:p14="http://schemas.microsoft.com/office/powerpoint/2010/main" val="223491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标题 1">
            <a:extLst>
              <a:ext uri="{FF2B5EF4-FFF2-40B4-BE49-F238E27FC236}">
                <a16:creationId xmlns:a16="http://schemas.microsoft.com/office/drawing/2014/main" id="{FF77BDE1-9C7B-440C-B2BC-516909D50872}"/>
              </a:ext>
            </a:extLst>
          </p:cNvPr>
          <p:cNvSpPr>
            <a:spLocks noGrp="1"/>
          </p:cNvSpPr>
          <p:nvPr>
            <p:ph type="title"/>
          </p:nvPr>
        </p:nvSpPr>
        <p:spPr>
          <a:xfrm>
            <a:off x="838200" y="365125"/>
            <a:ext cx="10515600" cy="1325563"/>
          </a:xfrm>
        </p:spPr>
        <p:txBody>
          <a:bodyPr/>
          <a:lstStyle/>
          <a:p>
            <a:r>
              <a:rPr lang="zh-CN" altLang="en-US" dirty="0"/>
              <a:t>方案框图</a:t>
            </a:r>
            <a:r>
              <a:rPr lang="zh-CN" altLang="en-US" sz="3200" dirty="0"/>
              <a:t>（右耳）</a:t>
            </a:r>
            <a:endParaRPr lang="zh-CN" altLang="en-US" dirty="0"/>
          </a:p>
        </p:txBody>
      </p:sp>
      <p:pic>
        <p:nvPicPr>
          <p:cNvPr id="283" name="图片 282">
            <a:extLst>
              <a:ext uri="{FF2B5EF4-FFF2-40B4-BE49-F238E27FC236}">
                <a16:creationId xmlns:a16="http://schemas.microsoft.com/office/drawing/2014/main" id="{29688F8D-E42B-46CE-B2BC-EAEA1B606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179" y="176926"/>
            <a:ext cx="3251367" cy="1054154"/>
          </a:xfrm>
          <a:prstGeom prst="rect">
            <a:avLst/>
          </a:prstGeom>
        </p:spPr>
      </p:pic>
      <p:grpSp>
        <p:nvGrpSpPr>
          <p:cNvPr id="2" name="组合 1">
            <a:extLst>
              <a:ext uri="{FF2B5EF4-FFF2-40B4-BE49-F238E27FC236}">
                <a16:creationId xmlns:a16="http://schemas.microsoft.com/office/drawing/2014/main" id="{9EC3C2A5-5F69-4E21-9F33-B75AF723E5F5}"/>
              </a:ext>
            </a:extLst>
          </p:cNvPr>
          <p:cNvGrpSpPr/>
          <p:nvPr/>
        </p:nvGrpSpPr>
        <p:grpSpPr>
          <a:xfrm>
            <a:off x="389427" y="1042220"/>
            <a:ext cx="11303147" cy="5450656"/>
            <a:chOff x="389427" y="1042220"/>
            <a:chExt cx="11303147" cy="5450656"/>
          </a:xfrm>
        </p:grpSpPr>
        <p:grpSp>
          <p:nvGrpSpPr>
            <p:cNvPr id="81" name="组合 80">
              <a:extLst>
                <a:ext uri="{FF2B5EF4-FFF2-40B4-BE49-F238E27FC236}">
                  <a16:creationId xmlns:a16="http://schemas.microsoft.com/office/drawing/2014/main" id="{D58AF7C3-08B1-4413-8A04-54332B6999D9}"/>
                </a:ext>
              </a:extLst>
            </p:cNvPr>
            <p:cNvGrpSpPr/>
            <p:nvPr/>
          </p:nvGrpSpPr>
          <p:grpSpPr>
            <a:xfrm>
              <a:off x="4975232" y="1042220"/>
              <a:ext cx="2973440" cy="2705188"/>
              <a:chOff x="4975232" y="1042220"/>
              <a:chExt cx="2973440" cy="2705188"/>
            </a:xfrm>
          </p:grpSpPr>
          <p:pic>
            <p:nvPicPr>
              <p:cNvPr id="8" name="图片 7">
                <a:extLst>
                  <a:ext uri="{FF2B5EF4-FFF2-40B4-BE49-F238E27FC236}">
                    <a16:creationId xmlns:a16="http://schemas.microsoft.com/office/drawing/2014/main" id="{1DF5A649-3F2C-439D-9E96-5367E7C7592B}"/>
                  </a:ext>
                </a:extLst>
              </p:cNvPr>
              <p:cNvPicPr>
                <a:picLocks noChangeAspect="1"/>
              </p:cNvPicPr>
              <p:nvPr/>
            </p:nvPicPr>
            <p:blipFill rotWithShape="1">
              <a:blip r:embed="rId4"/>
              <a:srcRect t="12470"/>
              <a:stretch/>
            </p:blipFill>
            <p:spPr>
              <a:xfrm>
                <a:off x="5635739" y="1042220"/>
                <a:ext cx="2312933" cy="2705188"/>
              </a:xfrm>
              <a:prstGeom prst="rect">
                <a:avLst/>
              </a:prstGeom>
            </p:spPr>
          </p:pic>
          <p:sp>
            <p:nvSpPr>
              <p:cNvPr id="442" name="椭圆 441">
                <a:extLst>
                  <a:ext uri="{FF2B5EF4-FFF2-40B4-BE49-F238E27FC236}">
                    <a16:creationId xmlns:a16="http://schemas.microsoft.com/office/drawing/2014/main" id="{6C72108B-A5AA-4983-823B-4724E3520D85}"/>
                  </a:ext>
                </a:extLst>
              </p:cNvPr>
              <p:cNvSpPr/>
              <p:nvPr/>
            </p:nvSpPr>
            <p:spPr>
              <a:xfrm>
                <a:off x="4975232" y="1231080"/>
                <a:ext cx="2484278" cy="2465320"/>
              </a:xfrm>
              <a:prstGeom prst="ellipse">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2AD16FFC-4FC1-4965-9B4B-B76E1921BD32}"/>
                  </a:ext>
                </a:extLst>
              </p:cNvPr>
              <p:cNvSpPr/>
              <p:nvPr/>
            </p:nvSpPr>
            <p:spPr>
              <a:xfrm>
                <a:off x="6208246" y="2366840"/>
                <a:ext cx="280008" cy="39193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D1E081BD-47F7-4932-968D-576C2E4C955A}"/>
                  </a:ext>
                </a:extLst>
              </p:cNvPr>
              <p:cNvSpPr/>
              <p:nvPr/>
            </p:nvSpPr>
            <p:spPr>
              <a:xfrm>
                <a:off x="7063628" y="2307430"/>
                <a:ext cx="268632" cy="39193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a:extLst>
                  <a:ext uri="{FF2B5EF4-FFF2-40B4-BE49-F238E27FC236}">
                    <a16:creationId xmlns:a16="http://schemas.microsoft.com/office/drawing/2014/main" id="{A002E486-5B15-4309-8474-632617F7E3BB}"/>
                  </a:ext>
                </a:extLst>
              </p:cNvPr>
              <p:cNvSpPr/>
              <p:nvPr/>
            </p:nvSpPr>
            <p:spPr>
              <a:xfrm>
                <a:off x="6536545" y="2142338"/>
                <a:ext cx="404683" cy="55702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a:extLst>
                  <a:ext uri="{FF2B5EF4-FFF2-40B4-BE49-F238E27FC236}">
                    <a16:creationId xmlns:a16="http://schemas.microsoft.com/office/drawing/2014/main" id="{90394324-458D-4603-A955-8208F4FB153D}"/>
                  </a:ext>
                </a:extLst>
              </p:cNvPr>
              <p:cNvSpPr/>
              <p:nvPr/>
            </p:nvSpPr>
            <p:spPr>
              <a:xfrm>
                <a:off x="6998027" y="2518268"/>
                <a:ext cx="404683" cy="39193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6" name="矩形: 圆角 265">
              <a:extLst>
                <a:ext uri="{FF2B5EF4-FFF2-40B4-BE49-F238E27FC236}">
                  <a16:creationId xmlns:a16="http://schemas.microsoft.com/office/drawing/2014/main" id="{C80D97DE-0A4A-40BE-B76E-1F1F66F62982}"/>
                </a:ext>
              </a:extLst>
            </p:cNvPr>
            <p:cNvSpPr/>
            <p:nvPr/>
          </p:nvSpPr>
          <p:spPr>
            <a:xfrm>
              <a:off x="7948672" y="5058674"/>
              <a:ext cx="3172320" cy="1434200"/>
            </a:xfrm>
            <a:prstGeom prst="roundRect">
              <a:avLst>
                <a:gd name="adj" fmla="val 7947"/>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altLang="zh-CN" sz="2400" b="1" dirty="0"/>
            </a:p>
            <a:p>
              <a:pPr algn="r"/>
              <a:endParaRPr lang="en-US" altLang="zh-CN" sz="2400" b="1" dirty="0"/>
            </a:p>
            <a:p>
              <a:pPr algn="r"/>
              <a:endParaRPr lang="en-US" altLang="zh-CN" sz="2400" b="1" dirty="0"/>
            </a:p>
            <a:p>
              <a:pPr algn="r"/>
              <a:endParaRPr lang="en-US" altLang="zh-CN" sz="2400" b="1" dirty="0"/>
            </a:p>
            <a:p>
              <a:pPr algn="r"/>
              <a:endParaRPr lang="en-US" altLang="zh-CN" sz="2400" b="1" dirty="0"/>
            </a:p>
            <a:p>
              <a:pPr algn="r"/>
              <a:endParaRPr lang="en-US" altLang="zh-CN" sz="2400" b="1" dirty="0"/>
            </a:p>
            <a:p>
              <a:pPr algn="r"/>
              <a:r>
                <a:rPr lang="en-US" altLang="zh-CN" sz="2000" b="1"/>
                <a:t>ANC </a:t>
              </a:r>
              <a:endParaRPr lang="en-US" altLang="zh-CN" sz="2000" b="1" dirty="0"/>
            </a:p>
            <a:p>
              <a:pPr algn="r"/>
              <a:r>
                <a:rPr lang="en-US" altLang="zh-CN" sz="2000" b="1" dirty="0"/>
                <a:t>Solution</a:t>
              </a:r>
              <a:endParaRPr lang="en-US" altLang="zh-CN" sz="1600" dirty="0"/>
            </a:p>
            <a:p>
              <a:pPr algn="r"/>
              <a:endParaRPr lang="en-US" altLang="zh-CN" dirty="0"/>
            </a:p>
            <a:p>
              <a:pPr algn="r"/>
              <a:endParaRPr lang="en-US" altLang="zh-CN" dirty="0"/>
            </a:p>
            <a:p>
              <a:pPr algn="r"/>
              <a:endParaRPr lang="en-US" altLang="zh-CN" dirty="0"/>
            </a:p>
            <a:p>
              <a:pPr algn="r"/>
              <a:endParaRPr lang="en-US" altLang="zh-CN" dirty="0"/>
            </a:p>
            <a:p>
              <a:pPr algn="r"/>
              <a:endParaRPr lang="zh-CN" altLang="en-US" dirty="0"/>
            </a:p>
          </p:txBody>
        </p:sp>
        <p:grpSp>
          <p:nvGrpSpPr>
            <p:cNvPr id="1055" name="组合 1054">
              <a:extLst>
                <a:ext uri="{FF2B5EF4-FFF2-40B4-BE49-F238E27FC236}">
                  <a16:creationId xmlns:a16="http://schemas.microsoft.com/office/drawing/2014/main" id="{A9BC5875-D022-4485-8DB4-B67A5BEEB0A6}"/>
                </a:ext>
              </a:extLst>
            </p:cNvPr>
            <p:cNvGrpSpPr/>
            <p:nvPr/>
          </p:nvGrpSpPr>
          <p:grpSpPr>
            <a:xfrm>
              <a:off x="534693" y="1867039"/>
              <a:ext cx="4184668" cy="4625837"/>
              <a:chOff x="-614295" y="1700231"/>
              <a:chExt cx="4184668" cy="4694383"/>
            </a:xfrm>
          </p:grpSpPr>
          <p:sp>
            <p:nvSpPr>
              <p:cNvPr id="6" name="矩形: 圆角 5">
                <a:extLst>
                  <a:ext uri="{FF2B5EF4-FFF2-40B4-BE49-F238E27FC236}">
                    <a16:creationId xmlns:a16="http://schemas.microsoft.com/office/drawing/2014/main" id="{60474C48-C682-4976-9C85-99AA32425C26}"/>
                  </a:ext>
                </a:extLst>
              </p:cNvPr>
              <p:cNvSpPr/>
              <p:nvPr/>
            </p:nvSpPr>
            <p:spPr>
              <a:xfrm>
                <a:off x="-614295" y="1700231"/>
                <a:ext cx="4167097" cy="4694383"/>
              </a:xfrm>
              <a:prstGeom prst="roundRect">
                <a:avLst>
                  <a:gd name="adj" fmla="val 641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400" b="1" dirty="0"/>
                  <a:t>SNC86**</a:t>
                </a:r>
              </a:p>
              <a:p>
                <a:pPr algn="ctr"/>
                <a:endParaRPr lang="en-US" altLang="zh-CN" sz="2400" b="1" dirty="0"/>
              </a:p>
              <a:p>
                <a:pPr algn="ctr"/>
                <a:endParaRPr lang="en-US" altLang="zh-CN" sz="2400" b="1" dirty="0"/>
              </a:p>
              <a:p>
                <a:pPr algn="ctr"/>
                <a:endParaRPr lang="en-US" altLang="zh-CN" sz="2400" b="1" dirty="0"/>
              </a:p>
              <a:p>
                <a:pPr algn="ctr"/>
                <a:endParaRPr lang="en-US" altLang="zh-CN" b="1"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zh-CN" altLang="en-US" dirty="0"/>
              </a:p>
            </p:txBody>
          </p:sp>
          <p:sp>
            <p:nvSpPr>
              <p:cNvPr id="186" name="矩形 185">
                <a:extLst>
                  <a:ext uri="{FF2B5EF4-FFF2-40B4-BE49-F238E27FC236}">
                    <a16:creationId xmlns:a16="http://schemas.microsoft.com/office/drawing/2014/main" id="{D809997B-8A5F-495A-84FA-630AC64B14D5}"/>
                  </a:ext>
                </a:extLst>
              </p:cNvPr>
              <p:cNvSpPr/>
              <p:nvPr/>
            </p:nvSpPr>
            <p:spPr>
              <a:xfrm>
                <a:off x="2247052" y="3598552"/>
                <a:ext cx="1323321" cy="69270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1200" dirty="0"/>
                  <a:t>参考信号</a:t>
                </a:r>
                <a:r>
                  <a:rPr lang="en-US" altLang="zh-CN" sz="1200" dirty="0"/>
                  <a:t>(AEC Reference signal)</a:t>
                </a:r>
              </a:p>
              <a:p>
                <a:endParaRPr lang="en-US" altLang="zh-CN" sz="1200" dirty="0"/>
              </a:p>
              <a:p>
                <a:endParaRPr lang="zh-CN" altLang="en-US" sz="1200" dirty="0"/>
              </a:p>
            </p:txBody>
          </p:sp>
          <p:sp>
            <p:nvSpPr>
              <p:cNvPr id="188" name="矩形 187">
                <a:extLst>
                  <a:ext uri="{FF2B5EF4-FFF2-40B4-BE49-F238E27FC236}">
                    <a16:creationId xmlns:a16="http://schemas.microsoft.com/office/drawing/2014/main" id="{3F515321-E965-4B6C-ADD0-ED6B65D3BC99}"/>
                  </a:ext>
                </a:extLst>
              </p:cNvPr>
              <p:cNvSpPr/>
              <p:nvPr/>
            </p:nvSpPr>
            <p:spPr>
              <a:xfrm>
                <a:off x="2224408" y="2235347"/>
                <a:ext cx="1323321" cy="61159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altLang="zh-CN" sz="1200" dirty="0"/>
                  <a:t>FF Mic </a:t>
                </a:r>
                <a:r>
                  <a:rPr lang="zh-CN" altLang="en-US" sz="1200" dirty="0"/>
                  <a:t>数据</a:t>
                </a:r>
                <a:endParaRPr lang="en-US" altLang="zh-CN" sz="1200" dirty="0"/>
              </a:p>
              <a:p>
                <a:pPr algn="r"/>
                <a:endParaRPr lang="en-US" altLang="zh-CN" sz="1200" dirty="0"/>
              </a:p>
              <a:p>
                <a:pPr algn="r"/>
                <a:endParaRPr lang="zh-CN" altLang="en-US" sz="1200" dirty="0"/>
              </a:p>
            </p:txBody>
          </p:sp>
          <p:sp>
            <p:nvSpPr>
              <p:cNvPr id="1083" name="椭圆 1082">
                <a:extLst>
                  <a:ext uri="{FF2B5EF4-FFF2-40B4-BE49-F238E27FC236}">
                    <a16:creationId xmlns:a16="http://schemas.microsoft.com/office/drawing/2014/main" id="{32C715B8-479E-4412-8F36-382483ECDF07}"/>
                  </a:ext>
                </a:extLst>
              </p:cNvPr>
              <p:cNvSpPr/>
              <p:nvPr/>
            </p:nvSpPr>
            <p:spPr>
              <a:xfrm>
                <a:off x="771264" y="3454617"/>
                <a:ext cx="1121970" cy="970036"/>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b="1" dirty="0"/>
                  <a:t>降噪处理</a:t>
                </a:r>
              </a:p>
            </p:txBody>
          </p:sp>
          <p:cxnSp>
            <p:nvCxnSpPr>
              <p:cNvPr id="1085" name="连接符: 曲线 1084">
                <a:extLst>
                  <a:ext uri="{FF2B5EF4-FFF2-40B4-BE49-F238E27FC236}">
                    <a16:creationId xmlns:a16="http://schemas.microsoft.com/office/drawing/2014/main" id="{DE547417-B325-4120-A14B-A3520A6B8FE0}"/>
                  </a:ext>
                </a:extLst>
              </p:cNvPr>
              <p:cNvCxnSpPr>
                <a:cxnSpLocks/>
                <a:stCxn id="186" idx="1"/>
                <a:endCxn id="1083" idx="6"/>
              </p:cNvCxnSpPr>
              <p:nvPr/>
            </p:nvCxnSpPr>
            <p:spPr>
              <a:xfrm rot="10800000">
                <a:off x="1893234" y="3939635"/>
                <a:ext cx="353818" cy="5271"/>
              </a:xfrm>
              <a:prstGeom prst="curvedConnector3">
                <a:avLst>
                  <a:gd name="adj1" fmla="val 50000"/>
                </a:avLst>
              </a:prstGeom>
              <a:ln>
                <a:prstDash val="dash"/>
                <a:tailEnd type="triangle"/>
              </a:ln>
            </p:spPr>
            <p:style>
              <a:lnRef idx="2">
                <a:schemeClr val="accent6"/>
              </a:lnRef>
              <a:fillRef idx="0">
                <a:schemeClr val="accent6"/>
              </a:fillRef>
              <a:effectRef idx="1">
                <a:schemeClr val="accent6"/>
              </a:effectRef>
              <a:fontRef idx="minor">
                <a:schemeClr val="tx1"/>
              </a:fontRef>
            </p:style>
          </p:cxnSp>
          <p:cxnSp>
            <p:nvCxnSpPr>
              <p:cNvPr id="194" name="连接符: 曲线 193">
                <a:extLst>
                  <a:ext uri="{FF2B5EF4-FFF2-40B4-BE49-F238E27FC236}">
                    <a16:creationId xmlns:a16="http://schemas.microsoft.com/office/drawing/2014/main" id="{9757F577-2025-44F5-9CB8-3BB0155FE582}"/>
                  </a:ext>
                </a:extLst>
              </p:cNvPr>
              <p:cNvCxnSpPr>
                <a:cxnSpLocks/>
                <a:stCxn id="68" idx="1"/>
                <a:endCxn id="1083" idx="0"/>
              </p:cNvCxnSpPr>
              <p:nvPr/>
            </p:nvCxnSpPr>
            <p:spPr>
              <a:xfrm rot="10800000" flipV="1">
                <a:off x="1332250" y="3204069"/>
                <a:ext cx="898935" cy="250548"/>
              </a:xfrm>
              <a:prstGeom prst="curvedConnector2">
                <a:avLst/>
              </a:prstGeom>
              <a:ln>
                <a:prstDash val="dash"/>
                <a:tailEnd type="triangle"/>
              </a:ln>
            </p:spPr>
            <p:style>
              <a:lnRef idx="2">
                <a:schemeClr val="accent2"/>
              </a:lnRef>
              <a:fillRef idx="0">
                <a:schemeClr val="accent2"/>
              </a:fillRef>
              <a:effectRef idx="1">
                <a:schemeClr val="accent2"/>
              </a:effectRef>
              <a:fontRef idx="minor">
                <a:schemeClr val="tx1"/>
              </a:fontRef>
            </p:style>
          </p:cxnSp>
          <p:sp>
            <p:nvSpPr>
              <p:cNvPr id="130" name="箭头: 五边形 129">
                <a:extLst>
                  <a:ext uri="{FF2B5EF4-FFF2-40B4-BE49-F238E27FC236}">
                    <a16:creationId xmlns:a16="http://schemas.microsoft.com/office/drawing/2014/main" id="{7715FFA5-B323-488C-A3E1-9C2BD7B4069C}"/>
                  </a:ext>
                </a:extLst>
              </p:cNvPr>
              <p:cNvSpPr/>
              <p:nvPr/>
            </p:nvSpPr>
            <p:spPr>
              <a:xfrm>
                <a:off x="2632759" y="4342820"/>
                <a:ext cx="914915" cy="247846"/>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a:t>I2S1_SDO</a:t>
                </a:r>
                <a:endParaRPr lang="zh-CN" altLang="en-US" sz="1200" dirty="0"/>
              </a:p>
            </p:txBody>
          </p:sp>
          <p:sp>
            <p:nvSpPr>
              <p:cNvPr id="203" name="箭头: 五边形 202">
                <a:extLst>
                  <a:ext uri="{FF2B5EF4-FFF2-40B4-BE49-F238E27FC236}">
                    <a16:creationId xmlns:a16="http://schemas.microsoft.com/office/drawing/2014/main" id="{29C0E01D-7177-49D4-BE4E-014EE35D4E0B}"/>
                  </a:ext>
                </a:extLst>
              </p:cNvPr>
              <p:cNvSpPr/>
              <p:nvPr/>
            </p:nvSpPr>
            <p:spPr>
              <a:xfrm flipH="1">
                <a:off x="2455202" y="2511033"/>
                <a:ext cx="1090523" cy="274779"/>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a:t>A/DMIC1_IN</a:t>
                </a:r>
                <a:endParaRPr lang="zh-CN" altLang="en-US" sz="1200" dirty="0"/>
              </a:p>
            </p:txBody>
          </p:sp>
          <p:cxnSp>
            <p:nvCxnSpPr>
              <p:cNvPr id="219" name="连接符: 曲线 218">
                <a:extLst>
                  <a:ext uri="{FF2B5EF4-FFF2-40B4-BE49-F238E27FC236}">
                    <a16:creationId xmlns:a16="http://schemas.microsoft.com/office/drawing/2014/main" id="{B24D551C-5F0C-4567-B9CD-788328CE63E9}"/>
                  </a:ext>
                </a:extLst>
              </p:cNvPr>
              <p:cNvCxnSpPr>
                <a:cxnSpLocks/>
                <a:stCxn id="1083" idx="5"/>
                <a:endCxn id="130" idx="1"/>
              </p:cNvCxnSpPr>
              <p:nvPr/>
            </p:nvCxnSpPr>
            <p:spPr>
              <a:xfrm rot="16200000" flipH="1">
                <a:off x="2088768" y="3922752"/>
                <a:ext cx="184149" cy="903834"/>
              </a:xfrm>
              <a:prstGeom prst="curvedConnector2">
                <a:avLst/>
              </a:prstGeom>
              <a:ln>
                <a:prstDash val="dash"/>
                <a:tailEnd type="triangle"/>
              </a:ln>
            </p:spPr>
            <p:style>
              <a:lnRef idx="2">
                <a:schemeClr val="accent5"/>
              </a:lnRef>
              <a:fillRef idx="0">
                <a:schemeClr val="accent5"/>
              </a:fillRef>
              <a:effectRef idx="1">
                <a:schemeClr val="accent5"/>
              </a:effectRef>
              <a:fontRef idx="minor">
                <a:schemeClr val="tx1"/>
              </a:fontRef>
            </p:style>
          </p:cxnSp>
          <p:sp>
            <p:nvSpPr>
              <p:cNvPr id="290" name="箭头: 五边形 289">
                <a:extLst>
                  <a:ext uri="{FF2B5EF4-FFF2-40B4-BE49-F238E27FC236}">
                    <a16:creationId xmlns:a16="http://schemas.microsoft.com/office/drawing/2014/main" id="{41BC51AF-BA40-45B0-A1E0-1230DE71250A}"/>
                  </a:ext>
                </a:extLst>
              </p:cNvPr>
              <p:cNvSpPr/>
              <p:nvPr/>
            </p:nvSpPr>
            <p:spPr>
              <a:xfrm>
                <a:off x="2651386" y="4724319"/>
                <a:ext cx="914915" cy="230641"/>
              </a:xfrm>
              <a:prstGeom prst="homePlat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UART</a:t>
                </a:r>
                <a:endParaRPr lang="zh-CN" altLang="en-US" sz="1200" dirty="0"/>
              </a:p>
            </p:txBody>
          </p:sp>
          <p:sp>
            <p:nvSpPr>
              <p:cNvPr id="386" name="箭头: 五边形 385">
                <a:extLst>
                  <a:ext uri="{FF2B5EF4-FFF2-40B4-BE49-F238E27FC236}">
                    <a16:creationId xmlns:a16="http://schemas.microsoft.com/office/drawing/2014/main" id="{5F7D1439-EAC8-4118-83AA-99489148A9C7}"/>
                  </a:ext>
                </a:extLst>
              </p:cNvPr>
              <p:cNvSpPr/>
              <p:nvPr/>
            </p:nvSpPr>
            <p:spPr>
              <a:xfrm flipH="1">
                <a:off x="2642316" y="4987235"/>
                <a:ext cx="911276" cy="231584"/>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dirty="0"/>
                  <a:t>Power</a:t>
                </a:r>
                <a:endParaRPr lang="zh-CN" altLang="en-US" sz="1200" dirty="0"/>
              </a:p>
            </p:txBody>
          </p:sp>
          <p:sp>
            <p:nvSpPr>
              <p:cNvPr id="398" name="箭头: 五边形 397">
                <a:extLst>
                  <a:ext uri="{FF2B5EF4-FFF2-40B4-BE49-F238E27FC236}">
                    <a16:creationId xmlns:a16="http://schemas.microsoft.com/office/drawing/2014/main" id="{C4BFA2D9-9D0A-4E5E-9224-BC83EF26A6CC}"/>
                  </a:ext>
                </a:extLst>
              </p:cNvPr>
              <p:cNvSpPr/>
              <p:nvPr/>
            </p:nvSpPr>
            <p:spPr>
              <a:xfrm flipH="1">
                <a:off x="2439819" y="5251658"/>
                <a:ext cx="1107855" cy="231584"/>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dirty="0" err="1"/>
                  <a:t>DFU_Trigger</a:t>
                </a:r>
                <a:endParaRPr lang="zh-CN" altLang="en-US" sz="1200" dirty="0"/>
              </a:p>
            </p:txBody>
          </p:sp>
          <p:sp>
            <p:nvSpPr>
              <p:cNvPr id="223" name="箭头: 五边形 222">
                <a:extLst>
                  <a:ext uri="{FF2B5EF4-FFF2-40B4-BE49-F238E27FC236}">
                    <a16:creationId xmlns:a16="http://schemas.microsoft.com/office/drawing/2014/main" id="{BD774960-DB7C-479E-BCE4-814A658B4234}"/>
                  </a:ext>
                </a:extLst>
              </p:cNvPr>
              <p:cNvSpPr/>
              <p:nvPr/>
            </p:nvSpPr>
            <p:spPr>
              <a:xfrm>
                <a:off x="2649505" y="3988845"/>
                <a:ext cx="914915" cy="247846"/>
              </a:xfrm>
              <a:prstGeom prst="homePlat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I2S1_SDI</a:t>
                </a:r>
                <a:endParaRPr lang="zh-CN" altLang="en-US" sz="1200" dirty="0"/>
              </a:p>
            </p:txBody>
          </p:sp>
          <p:sp>
            <p:nvSpPr>
              <p:cNvPr id="68" name="矩形 67">
                <a:extLst>
                  <a:ext uri="{FF2B5EF4-FFF2-40B4-BE49-F238E27FC236}">
                    <a16:creationId xmlns:a16="http://schemas.microsoft.com/office/drawing/2014/main" id="{3EA9A2E4-7258-453A-8D9E-17F4A44396B8}"/>
                  </a:ext>
                </a:extLst>
              </p:cNvPr>
              <p:cNvSpPr/>
              <p:nvPr/>
            </p:nvSpPr>
            <p:spPr>
              <a:xfrm>
                <a:off x="2231184" y="2898272"/>
                <a:ext cx="1323321" cy="61159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altLang="zh-CN" sz="1200" dirty="0"/>
                  <a:t>FB Mic </a:t>
                </a:r>
                <a:r>
                  <a:rPr lang="zh-CN" altLang="en-US" sz="1200" dirty="0"/>
                  <a:t>数据</a:t>
                </a:r>
                <a:endParaRPr lang="en-US" altLang="zh-CN" sz="1200" dirty="0"/>
              </a:p>
              <a:p>
                <a:pPr algn="r"/>
                <a:endParaRPr lang="en-US" altLang="zh-CN" sz="1200" dirty="0"/>
              </a:p>
              <a:p>
                <a:pPr algn="r"/>
                <a:endParaRPr lang="zh-CN" altLang="en-US" sz="1200" dirty="0"/>
              </a:p>
            </p:txBody>
          </p:sp>
          <p:sp>
            <p:nvSpPr>
              <p:cNvPr id="70" name="箭头: 五边形 69">
                <a:extLst>
                  <a:ext uri="{FF2B5EF4-FFF2-40B4-BE49-F238E27FC236}">
                    <a16:creationId xmlns:a16="http://schemas.microsoft.com/office/drawing/2014/main" id="{C3F0D629-63AF-4786-B791-4B7AE625F5F5}"/>
                  </a:ext>
                </a:extLst>
              </p:cNvPr>
              <p:cNvSpPr/>
              <p:nvPr/>
            </p:nvSpPr>
            <p:spPr>
              <a:xfrm flipH="1">
                <a:off x="2453511" y="3173959"/>
                <a:ext cx="1090523" cy="274779"/>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a:t>A/DMIC1_IN</a:t>
                </a:r>
                <a:endParaRPr lang="zh-CN" altLang="en-US" sz="1200" dirty="0"/>
              </a:p>
            </p:txBody>
          </p:sp>
          <p:sp>
            <p:nvSpPr>
              <p:cNvPr id="92" name="箭头: 五边形 91">
                <a:extLst>
                  <a:ext uri="{FF2B5EF4-FFF2-40B4-BE49-F238E27FC236}">
                    <a16:creationId xmlns:a16="http://schemas.microsoft.com/office/drawing/2014/main" id="{EFDA7DCA-2740-49D4-A8DD-24E1188DAA38}"/>
                  </a:ext>
                </a:extLst>
              </p:cNvPr>
              <p:cNvSpPr/>
              <p:nvPr/>
            </p:nvSpPr>
            <p:spPr>
              <a:xfrm>
                <a:off x="2633750" y="5619036"/>
                <a:ext cx="914915" cy="247846"/>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a:t>I2S2_SDO</a:t>
                </a:r>
                <a:endParaRPr lang="zh-CN" altLang="en-US" sz="1200" dirty="0"/>
              </a:p>
            </p:txBody>
          </p:sp>
          <p:sp>
            <p:nvSpPr>
              <p:cNvPr id="143" name="箭头: 五边形 142">
                <a:extLst>
                  <a:ext uri="{FF2B5EF4-FFF2-40B4-BE49-F238E27FC236}">
                    <a16:creationId xmlns:a16="http://schemas.microsoft.com/office/drawing/2014/main" id="{B7E32FB7-18B3-4BEC-BED9-D91A5BD72AF2}"/>
                  </a:ext>
                </a:extLst>
              </p:cNvPr>
              <p:cNvSpPr/>
              <p:nvPr/>
            </p:nvSpPr>
            <p:spPr>
              <a:xfrm>
                <a:off x="2625424" y="5961995"/>
                <a:ext cx="914915" cy="247846"/>
              </a:xfrm>
              <a:prstGeom prst="homePlat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a:t>I2S3_SDO</a:t>
                </a:r>
                <a:endParaRPr lang="zh-CN" altLang="en-US" sz="1200" dirty="0"/>
              </a:p>
            </p:txBody>
          </p:sp>
        </p:grpSp>
        <p:cxnSp>
          <p:nvCxnSpPr>
            <p:cNvPr id="126" name="连接符: 肘形 125">
              <a:extLst>
                <a:ext uri="{FF2B5EF4-FFF2-40B4-BE49-F238E27FC236}">
                  <a16:creationId xmlns:a16="http://schemas.microsoft.com/office/drawing/2014/main" id="{BAB28B5C-3F32-44AD-976B-E9C28401E629}"/>
                </a:ext>
              </a:extLst>
            </p:cNvPr>
            <p:cNvCxnSpPr>
              <a:cxnSpLocks/>
              <a:stCxn id="25" idx="2"/>
              <a:endCxn id="70" idx="1"/>
            </p:cNvCxnSpPr>
            <p:nvPr/>
          </p:nvCxnSpPr>
          <p:spPr>
            <a:xfrm rot="10800000" flipV="1">
              <a:off x="4693022" y="2562807"/>
              <a:ext cx="1515224" cy="891823"/>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1" name="连接符: 肘形 180">
              <a:extLst>
                <a:ext uri="{FF2B5EF4-FFF2-40B4-BE49-F238E27FC236}">
                  <a16:creationId xmlns:a16="http://schemas.microsoft.com/office/drawing/2014/main" id="{6DCAA363-B6DC-437E-8DF5-DE32BD08017E}"/>
                </a:ext>
              </a:extLst>
            </p:cNvPr>
            <p:cNvCxnSpPr>
              <a:cxnSpLocks/>
              <a:stCxn id="231" idx="3"/>
              <a:endCxn id="154" idx="4"/>
            </p:cNvCxnSpPr>
            <p:nvPr/>
          </p:nvCxnSpPr>
          <p:spPr>
            <a:xfrm rot="10800000" flipV="1">
              <a:off x="6738887" y="2511365"/>
              <a:ext cx="1167866" cy="188000"/>
            </a:xfrm>
            <a:prstGeom prst="bentConnector4">
              <a:avLst>
                <a:gd name="adj1" fmla="val 41337"/>
                <a:gd name="adj2" fmla="val 221596"/>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6" name="连接符: 肘形 65">
              <a:extLst>
                <a:ext uri="{FF2B5EF4-FFF2-40B4-BE49-F238E27FC236}">
                  <a16:creationId xmlns:a16="http://schemas.microsoft.com/office/drawing/2014/main" id="{10B4E98F-7A75-490E-8A95-BDD8107ECF5E}"/>
                </a:ext>
              </a:extLst>
            </p:cNvPr>
            <p:cNvCxnSpPr>
              <a:cxnSpLocks/>
              <a:stCxn id="225" idx="3"/>
              <a:endCxn id="223" idx="3"/>
            </p:cNvCxnSpPr>
            <p:nvPr/>
          </p:nvCxnSpPr>
          <p:spPr>
            <a:xfrm rot="10800000" flipV="1">
              <a:off x="4713408" y="3168404"/>
              <a:ext cx="3160478" cy="1075943"/>
            </a:xfrm>
            <a:prstGeom prst="bentConnector3">
              <a:avLst>
                <a:gd name="adj1" fmla="val 6902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4" name="连接符: 肘形 73">
              <a:extLst>
                <a:ext uri="{FF2B5EF4-FFF2-40B4-BE49-F238E27FC236}">
                  <a16:creationId xmlns:a16="http://schemas.microsoft.com/office/drawing/2014/main" id="{71E7CC43-6A49-4011-9B3E-9B5505CC8D09}"/>
                </a:ext>
              </a:extLst>
            </p:cNvPr>
            <p:cNvCxnSpPr>
              <a:cxnSpLocks/>
              <a:stCxn id="130" idx="3"/>
              <a:endCxn id="233" idx="3"/>
            </p:cNvCxnSpPr>
            <p:nvPr/>
          </p:nvCxnSpPr>
          <p:spPr>
            <a:xfrm flipV="1">
              <a:off x="4696662" y="3482292"/>
              <a:ext cx="3177224" cy="1110863"/>
            </a:xfrm>
            <a:prstGeom prst="bentConnector3">
              <a:avLst>
                <a:gd name="adj1" fmla="val 36409"/>
              </a:avLst>
            </a:prstGeom>
            <a:ln>
              <a:tailEnd type="triangle"/>
            </a:ln>
          </p:spPr>
          <p:style>
            <a:lnRef idx="2">
              <a:schemeClr val="accent5"/>
            </a:lnRef>
            <a:fillRef idx="0">
              <a:schemeClr val="accent5"/>
            </a:fillRef>
            <a:effectRef idx="1">
              <a:schemeClr val="accent5"/>
            </a:effectRef>
            <a:fontRef idx="minor">
              <a:schemeClr val="tx1"/>
            </a:fontRef>
          </p:style>
        </p:cxnSp>
        <p:sp>
          <p:nvSpPr>
            <p:cNvPr id="119" name="箭头: 五边形 118">
              <a:extLst>
                <a:ext uri="{FF2B5EF4-FFF2-40B4-BE49-F238E27FC236}">
                  <a16:creationId xmlns:a16="http://schemas.microsoft.com/office/drawing/2014/main" id="{5A809110-1806-4449-8E03-8CB7990B80D4}"/>
                </a:ext>
              </a:extLst>
            </p:cNvPr>
            <p:cNvSpPr/>
            <p:nvPr/>
          </p:nvSpPr>
          <p:spPr>
            <a:xfrm flipH="1">
              <a:off x="534308" y="5777947"/>
              <a:ext cx="802398" cy="217496"/>
            </a:xfrm>
            <a:prstGeom prst="homePlate">
              <a:avLst/>
            </a:prstGeom>
            <a:solidFill>
              <a:schemeClr val="bg2"/>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solidFill>
                    <a:schemeClr val="tx1"/>
                  </a:solidFill>
                </a:rPr>
                <a:t>USB-DP</a:t>
              </a:r>
              <a:endParaRPr lang="zh-CN" altLang="en-US" sz="1200" dirty="0">
                <a:solidFill>
                  <a:schemeClr val="tx1"/>
                </a:solidFill>
              </a:endParaRPr>
            </a:p>
          </p:txBody>
        </p:sp>
        <p:sp>
          <p:nvSpPr>
            <p:cNvPr id="120" name="箭头: 五边形 119">
              <a:extLst>
                <a:ext uri="{FF2B5EF4-FFF2-40B4-BE49-F238E27FC236}">
                  <a16:creationId xmlns:a16="http://schemas.microsoft.com/office/drawing/2014/main" id="{19211CD5-921F-43DD-BFB7-2D0F51657D9E}"/>
                </a:ext>
              </a:extLst>
            </p:cNvPr>
            <p:cNvSpPr/>
            <p:nvPr/>
          </p:nvSpPr>
          <p:spPr>
            <a:xfrm flipH="1">
              <a:off x="529450" y="5396498"/>
              <a:ext cx="812745" cy="180231"/>
            </a:xfrm>
            <a:prstGeom prst="homePlate">
              <a:avLst/>
            </a:prstGeom>
            <a:solidFill>
              <a:schemeClr val="bg2"/>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solidFill>
                    <a:schemeClr val="tx1"/>
                  </a:solidFill>
                </a:rPr>
                <a:t>USB-DM</a:t>
              </a:r>
              <a:endParaRPr lang="zh-CN" altLang="en-US" sz="1200" dirty="0">
                <a:solidFill>
                  <a:schemeClr val="tx1"/>
                </a:solidFill>
              </a:endParaRPr>
            </a:p>
          </p:txBody>
        </p:sp>
        <p:sp>
          <p:nvSpPr>
            <p:cNvPr id="69" name="矩形 68">
              <a:extLst>
                <a:ext uri="{FF2B5EF4-FFF2-40B4-BE49-F238E27FC236}">
                  <a16:creationId xmlns:a16="http://schemas.microsoft.com/office/drawing/2014/main" id="{3FD53091-7C90-4227-8699-47F38EF28F9C}"/>
                </a:ext>
              </a:extLst>
            </p:cNvPr>
            <p:cNvSpPr/>
            <p:nvPr/>
          </p:nvSpPr>
          <p:spPr>
            <a:xfrm>
              <a:off x="389427" y="5050305"/>
              <a:ext cx="947279" cy="113838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dirty="0">
                  <a:solidFill>
                    <a:schemeClr val="tx1"/>
                  </a:solidFill>
                </a:rPr>
                <a:t>测试预留</a:t>
              </a:r>
            </a:p>
          </p:txBody>
        </p:sp>
        <p:cxnSp>
          <p:nvCxnSpPr>
            <p:cNvPr id="71" name="连接符: 肘形 70">
              <a:extLst>
                <a:ext uri="{FF2B5EF4-FFF2-40B4-BE49-F238E27FC236}">
                  <a16:creationId xmlns:a16="http://schemas.microsoft.com/office/drawing/2014/main" id="{69CD3A70-A68A-4D8E-A370-1C6ECA578A9B}"/>
                </a:ext>
              </a:extLst>
            </p:cNvPr>
            <p:cNvCxnSpPr>
              <a:cxnSpLocks/>
              <a:stCxn id="290" idx="3"/>
              <a:endCxn id="226" idx="3"/>
            </p:cNvCxnSpPr>
            <p:nvPr/>
          </p:nvCxnSpPr>
          <p:spPr>
            <a:xfrm flipV="1">
              <a:off x="4715289" y="3865378"/>
              <a:ext cx="3148673" cy="1095229"/>
            </a:xfrm>
            <a:prstGeom prst="bentConnector3">
              <a:avLst>
                <a:gd name="adj1" fmla="val 40589"/>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73" name="连接符: 肘形 72">
              <a:extLst>
                <a:ext uri="{FF2B5EF4-FFF2-40B4-BE49-F238E27FC236}">
                  <a16:creationId xmlns:a16="http://schemas.microsoft.com/office/drawing/2014/main" id="{9FBD94A0-AA59-41CF-A8D1-AB681C17BE9A}"/>
                </a:ext>
              </a:extLst>
            </p:cNvPr>
            <p:cNvCxnSpPr>
              <a:cxnSpLocks/>
              <a:stCxn id="230" idx="3"/>
              <a:endCxn id="398" idx="1"/>
            </p:cNvCxnSpPr>
            <p:nvPr/>
          </p:nvCxnSpPr>
          <p:spPr>
            <a:xfrm rot="10800000" flipV="1">
              <a:off x="4696663" y="4411972"/>
              <a:ext cx="3161789" cy="1068737"/>
            </a:xfrm>
            <a:prstGeom prst="bentConnector3">
              <a:avLst>
                <a:gd name="adj1" fmla="val 47858"/>
              </a:avLst>
            </a:prstGeom>
            <a:ln>
              <a:tailEnd type="triangle"/>
            </a:ln>
          </p:spPr>
          <p:style>
            <a:lnRef idx="1">
              <a:schemeClr val="accent3"/>
            </a:lnRef>
            <a:fillRef idx="0">
              <a:schemeClr val="accent3"/>
            </a:fillRef>
            <a:effectRef idx="0">
              <a:schemeClr val="accent3"/>
            </a:effectRef>
            <a:fontRef idx="minor">
              <a:schemeClr val="tx1"/>
            </a:fontRef>
          </p:style>
        </p:cxnSp>
        <p:sp>
          <p:nvSpPr>
            <p:cNvPr id="83" name="文本框 82">
              <a:extLst>
                <a:ext uri="{FF2B5EF4-FFF2-40B4-BE49-F238E27FC236}">
                  <a16:creationId xmlns:a16="http://schemas.microsoft.com/office/drawing/2014/main" id="{6F014C96-1B8B-4A51-ADE7-865CED35378F}"/>
                </a:ext>
              </a:extLst>
            </p:cNvPr>
            <p:cNvSpPr txBox="1"/>
            <p:nvPr/>
          </p:nvSpPr>
          <p:spPr>
            <a:xfrm>
              <a:off x="7845613" y="1291415"/>
              <a:ext cx="3453419" cy="738664"/>
            </a:xfrm>
            <a:prstGeom prst="rect">
              <a:avLst/>
            </a:prstGeom>
            <a:solidFill>
              <a:schemeClr val="accent4">
                <a:lumMod val="20000"/>
                <a:lumOff val="80000"/>
              </a:schemeClr>
            </a:solidFill>
          </p:spPr>
          <p:txBody>
            <a:bodyPr wrap="square" rtlCol="0">
              <a:spAutoFit/>
            </a:bodyPr>
            <a:lstStyle/>
            <a:p>
              <a:r>
                <a:rPr lang="en-US" altLang="zh-CN" sz="1400" b="1" dirty="0"/>
                <a:t>Note</a:t>
              </a:r>
              <a:r>
                <a:rPr lang="zh-CN" altLang="en-US" sz="1400" b="1" dirty="0"/>
                <a:t>：</a:t>
              </a:r>
              <a:endParaRPr lang="en-US" altLang="zh-CN" sz="1400" dirty="0"/>
            </a:p>
            <a:p>
              <a:r>
                <a:rPr lang="zh-CN" altLang="en-US" sz="1400" dirty="0"/>
                <a:t>    该框图适用于蓝牙芯片能支持</a:t>
              </a:r>
              <a:r>
                <a:rPr lang="en-US" altLang="zh-CN" sz="1400" dirty="0"/>
                <a:t>I2S</a:t>
              </a:r>
              <a:r>
                <a:rPr lang="zh-CN" altLang="en-US" sz="1400" dirty="0"/>
                <a:t>的全双工通讯，从而实现数字信号回采方案。</a:t>
              </a:r>
            </a:p>
          </p:txBody>
        </p:sp>
        <p:cxnSp>
          <p:nvCxnSpPr>
            <p:cNvPr id="96" name="连接符: 肘形 95">
              <a:extLst>
                <a:ext uri="{FF2B5EF4-FFF2-40B4-BE49-F238E27FC236}">
                  <a16:creationId xmlns:a16="http://schemas.microsoft.com/office/drawing/2014/main" id="{3A8E2D52-2CA0-41FC-9EC6-90C4BD945101}"/>
                </a:ext>
              </a:extLst>
            </p:cNvPr>
            <p:cNvCxnSpPr>
              <a:cxnSpLocks/>
              <a:stCxn id="229" idx="3"/>
              <a:endCxn id="386" idx="1"/>
            </p:cNvCxnSpPr>
            <p:nvPr/>
          </p:nvCxnSpPr>
          <p:spPr>
            <a:xfrm rot="10800000" flipV="1">
              <a:off x="4702581" y="4149830"/>
              <a:ext cx="3155871" cy="1070318"/>
            </a:xfrm>
            <a:prstGeom prst="bentConnector3">
              <a:avLst>
                <a:gd name="adj1" fmla="val 52951"/>
              </a:avLst>
            </a:prstGeom>
            <a:ln>
              <a:tailEnd type="triangle"/>
            </a:ln>
          </p:spPr>
          <p:style>
            <a:lnRef idx="1">
              <a:schemeClr val="accent3"/>
            </a:lnRef>
            <a:fillRef idx="0">
              <a:schemeClr val="accent3"/>
            </a:fillRef>
            <a:effectRef idx="0">
              <a:schemeClr val="accent3"/>
            </a:effectRef>
            <a:fontRef idx="minor">
              <a:schemeClr val="tx1"/>
            </a:fontRef>
          </p:style>
        </p:cxnSp>
        <p:sp>
          <p:nvSpPr>
            <p:cNvPr id="26" name="矩形 25">
              <a:extLst>
                <a:ext uri="{FF2B5EF4-FFF2-40B4-BE49-F238E27FC236}">
                  <a16:creationId xmlns:a16="http://schemas.microsoft.com/office/drawing/2014/main" id="{C5C94E59-6C91-4AAE-BB8B-7D35A6EDB7E2}"/>
                </a:ext>
              </a:extLst>
            </p:cNvPr>
            <p:cNvSpPr/>
            <p:nvPr/>
          </p:nvSpPr>
          <p:spPr>
            <a:xfrm>
              <a:off x="5196315" y="5088309"/>
              <a:ext cx="914400" cy="231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Switch</a:t>
              </a:r>
              <a:endParaRPr lang="zh-CN" altLang="en-US" dirty="0"/>
            </a:p>
          </p:txBody>
        </p:sp>
        <p:sp>
          <p:nvSpPr>
            <p:cNvPr id="106" name="箭头: 五边形 105">
              <a:extLst>
                <a:ext uri="{FF2B5EF4-FFF2-40B4-BE49-F238E27FC236}">
                  <a16:creationId xmlns:a16="http://schemas.microsoft.com/office/drawing/2014/main" id="{909EBF5A-073A-4BDE-8C4B-AF8101A9550C}"/>
                </a:ext>
              </a:extLst>
            </p:cNvPr>
            <p:cNvSpPr/>
            <p:nvPr/>
          </p:nvSpPr>
          <p:spPr>
            <a:xfrm flipH="1">
              <a:off x="7944535" y="5644572"/>
              <a:ext cx="905764" cy="247845"/>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a:t>I2S2_SDI</a:t>
              </a:r>
              <a:endParaRPr lang="zh-CN" altLang="en-US" sz="1200" dirty="0"/>
            </a:p>
          </p:txBody>
        </p:sp>
        <p:sp>
          <p:nvSpPr>
            <p:cNvPr id="121" name="矩形 120">
              <a:extLst>
                <a:ext uri="{FF2B5EF4-FFF2-40B4-BE49-F238E27FC236}">
                  <a16:creationId xmlns:a16="http://schemas.microsoft.com/office/drawing/2014/main" id="{71C7CC34-81EB-43EB-9DA0-7CD5AF2ED581}"/>
                </a:ext>
              </a:extLst>
            </p:cNvPr>
            <p:cNvSpPr/>
            <p:nvPr/>
          </p:nvSpPr>
          <p:spPr>
            <a:xfrm>
              <a:off x="2089566" y="4671132"/>
              <a:ext cx="1145039" cy="374770"/>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400" dirty="0">
                  <a:solidFill>
                    <a:schemeClr val="accent2"/>
                  </a:solidFill>
                </a:rPr>
                <a:t>FF </a:t>
              </a:r>
              <a:r>
                <a:rPr lang="zh-CN" altLang="en-US" sz="1400" dirty="0">
                  <a:solidFill>
                    <a:schemeClr val="accent2"/>
                  </a:solidFill>
                </a:rPr>
                <a:t>透传</a:t>
              </a:r>
            </a:p>
          </p:txBody>
        </p:sp>
        <p:cxnSp>
          <p:nvCxnSpPr>
            <p:cNvPr id="72" name="连接符: 肘形 71">
              <a:extLst>
                <a:ext uri="{FF2B5EF4-FFF2-40B4-BE49-F238E27FC236}">
                  <a16:creationId xmlns:a16="http://schemas.microsoft.com/office/drawing/2014/main" id="{86F12A31-FF3C-422F-B2C8-5D0F2A874A73}"/>
                </a:ext>
              </a:extLst>
            </p:cNvPr>
            <p:cNvCxnSpPr>
              <a:cxnSpLocks/>
              <a:stCxn id="79" idx="0"/>
              <a:endCxn id="203" idx="1"/>
            </p:cNvCxnSpPr>
            <p:nvPr/>
          </p:nvCxnSpPr>
          <p:spPr>
            <a:xfrm rot="16200000" flipH="1" flipV="1">
              <a:off x="5699351" y="1302791"/>
              <a:ext cx="493955" cy="2503231"/>
            </a:xfrm>
            <a:prstGeom prst="bentConnector4">
              <a:avLst>
                <a:gd name="adj1" fmla="val -46280"/>
                <a:gd name="adj2" fmla="val 7974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7" name="连接符: 肘形 106">
              <a:extLst>
                <a:ext uri="{FF2B5EF4-FFF2-40B4-BE49-F238E27FC236}">
                  <a16:creationId xmlns:a16="http://schemas.microsoft.com/office/drawing/2014/main" id="{B75FC783-716A-484E-8609-69D75F11471C}"/>
                </a:ext>
              </a:extLst>
            </p:cNvPr>
            <p:cNvCxnSpPr>
              <a:cxnSpLocks/>
              <a:stCxn id="92" idx="3"/>
              <a:endCxn id="106" idx="3"/>
            </p:cNvCxnSpPr>
            <p:nvPr/>
          </p:nvCxnSpPr>
          <p:spPr>
            <a:xfrm flipV="1">
              <a:off x="4697653" y="5768495"/>
              <a:ext cx="3246882" cy="82242"/>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6" name="连接符: 肘形 115">
              <a:extLst>
                <a:ext uri="{FF2B5EF4-FFF2-40B4-BE49-F238E27FC236}">
                  <a16:creationId xmlns:a16="http://schemas.microsoft.com/office/drawing/2014/main" id="{E434FEF1-25AE-4065-8706-C13D422B7A6C}"/>
                </a:ext>
              </a:extLst>
            </p:cNvPr>
            <p:cNvCxnSpPr>
              <a:cxnSpLocks/>
              <a:stCxn id="188" idx="1"/>
              <a:endCxn id="143" idx="1"/>
            </p:cNvCxnSpPr>
            <p:nvPr/>
          </p:nvCxnSpPr>
          <p:spPr>
            <a:xfrm rot="10800000" flipH="1" flipV="1">
              <a:off x="3373396" y="2695671"/>
              <a:ext cx="401016" cy="3493015"/>
            </a:xfrm>
            <a:prstGeom prst="bentConnector3">
              <a:avLst>
                <a:gd name="adj1" fmla="val -464486"/>
              </a:avLst>
            </a:prstGeom>
            <a:ln>
              <a:tailEnd type="triangle"/>
            </a:ln>
          </p:spPr>
          <p:style>
            <a:lnRef idx="2">
              <a:schemeClr val="accent2"/>
            </a:lnRef>
            <a:fillRef idx="0">
              <a:schemeClr val="accent2"/>
            </a:fillRef>
            <a:effectRef idx="1">
              <a:schemeClr val="accent2"/>
            </a:effectRef>
            <a:fontRef idx="minor">
              <a:schemeClr val="tx1"/>
            </a:fontRef>
          </p:style>
        </p:cxnSp>
        <p:sp>
          <p:nvSpPr>
            <p:cNvPr id="139" name="矩形 138">
              <a:extLst>
                <a:ext uri="{FF2B5EF4-FFF2-40B4-BE49-F238E27FC236}">
                  <a16:creationId xmlns:a16="http://schemas.microsoft.com/office/drawing/2014/main" id="{7FE2B167-8977-499E-9DD8-0402464ECC75}"/>
                </a:ext>
              </a:extLst>
            </p:cNvPr>
            <p:cNvSpPr/>
            <p:nvPr/>
          </p:nvSpPr>
          <p:spPr>
            <a:xfrm>
              <a:off x="8329981" y="4990278"/>
              <a:ext cx="1145039" cy="374770"/>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sz="1400" dirty="0">
                <a:solidFill>
                  <a:schemeClr val="tx1"/>
                </a:solidFill>
              </a:endParaRPr>
            </a:p>
          </p:txBody>
        </p:sp>
        <p:sp>
          <p:nvSpPr>
            <p:cNvPr id="150" name="箭头: 五边形 149">
              <a:extLst>
                <a:ext uri="{FF2B5EF4-FFF2-40B4-BE49-F238E27FC236}">
                  <a16:creationId xmlns:a16="http://schemas.microsoft.com/office/drawing/2014/main" id="{35716784-561A-4CD1-B335-83EEDD99FD5F}"/>
                </a:ext>
              </a:extLst>
            </p:cNvPr>
            <p:cNvSpPr/>
            <p:nvPr/>
          </p:nvSpPr>
          <p:spPr>
            <a:xfrm flipH="1">
              <a:off x="7944535" y="6000050"/>
              <a:ext cx="905764" cy="247845"/>
            </a:xfrm>
            <a:prstGeom prst="homePlat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a:t>I2S3_SDI</a:t>
              </a:r>
              <a:endParaRPr lang="zh-CN" altLang="en-US" sz="1200" dirty="0"/>
            </a:p>
          </p:txBody>
        </p:sp>
        <p:cxnSp>
          <p:nvCxnSpPr>
            <p:cNvPr id="153" name="连接符: 肘形 152">
              <a:extLst>
                <a:ext uri="{FF2B5EF4-FFF2-40B4-BE49-F238E27FC236}">
                  <a16:creationId xmlns:a16="http://schemas.microsoft.com/office/drawing/2014/main" id="{681BF622-DC8C-4FFB-87E8-A0FD5BACCDFE}"/>
                </a:ext>
              </a:extLst>
            </p:cNvPr>
            <p:cNvCxnSpPr>
              <a:cxnSpLocks/>
              <a:stCxn id="68" idx="1"/>
              <a:endCxn id="92" idx="1"/>
            </p:cNvCxnSpPr>
            <p:nvPr/>
          </p:nvCxnSpPr>
          <p:spPr>
            <a:xfrm rot="10800000" flipH="1" flipV="1">
              <a:off x="3380172" y="3348916"/>
              <a:ext cx="402566" cy="2501819"/>
            </a:xfrm>
            <a:prstGeom prst="bentConnector3">
              <a:avLst>
                <a:gd name="adj1" fmla="val -4017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3" name="连接符: 肘形 162">
              <a:extLst>
                <a:ext uri="{FF2B5EF4-FFF2-40B4-BE49-F238E27FC236}">
                  <a16:creationId xmlns:a16="http://schemas.microsoft.com/office/drawing/2014/main" id="{D5208A57-690E-4247-B36D-6FFC385DD8E0}"/>
                </a:ext>
              </a:extLst>
            </p:cNvPr>
            <p:cNvCxnSpPr>
              <a:cxnSpLocks/>
              <a:stCxn id="143" idx="3"/>
              <a:endCxn id="150" idx="3"/>
            </p:cNvCxnSpPr>
            <p:nvPr/>
          </p:nvCxnSpPr>
          <p:spPr>
            <a:xfrm flipV="1">
              <a:off x="4689327" y="6123973"/>
              <a:ext cx="3255208" cy="64715"/>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sp>
          <p:nvSpPr>
            <p:cNvPr id="168" name="椭圆 167">
              <a:extLst>
                <a:ext uri="{FF2B5EF4-FFF2-40B4-BE49-F238E27FC236}">
                  <a16:creationId xmlns:a16="http://schemas.microsoft.com/office/drawing/2014/main" id="{CA58173F-281C-4529-B873-F89B30D9E217}"/>
                </a:ext>
              </a:extLst>
            </p:cNvPr>
            <p:cNvSpPr/>
            <p:nvPr/>
          </p:nvSpPr>
          <p:spPr>
            <a:xfrm>
              <a:off x="9323040" y="5195892"/>
              <a:ext cx="1034044" cy="95587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a:t>ANC</a:t>
              </a:r>
              <a:endParaRPr lang="zh-CN" altLang="en-US" sz="1200" dirty="0"/>
            </a:p>
          </p:txBody>
        </p:sp>
        <p:cxnSp>
          <p:nvCxnSpPr>
            <p:cNvPr id="171" name="连接符: 曲线 170">
              <a:extLst>
                <a:ext uri="{FF2B5EF4-FFF2-40B4-BE49-F238E27FC236}">
                  <a16:creationId xmlns:a16="http://schemas.microsoft.com/office/drawing/2014/main" id="{A2804DEB-DB01-4AF5-A812-6E0523F0527F}"/>
                </a:ext>
              </a:extLst>
            </p:cNvPr>
            <p:cNvCxnSpPr>
              <a:cxnSpLocks/>
              <a:stCxn id="106" idx="1"/>
              <a:endCxn id="168" idx="2"/>
            </p:cNvCxnSpPr>
            <p:nvPr/>
          </p:nvCxnSpPr>
          <p:spPr>
            <a:xfrm flipV="1">
              <a:off x="8850299" y="5673828"/>
              <a:ext cx="472741" cy="94667"/>
            </a:xfrm>
            <a:prstGeom prst="curvedConnector3">
              <a:avLst>
                <a:gd name="adj1" fmla="val 50000"/>
              </a:avLst>
            </a:prstGeom>
            <a:ln>
              <a:prstDash val="dash"/>
              <a:tailEnd type="triangle"/>
            </a:ln>
          </p:spPr>
          <p:style>
            <a:lnRef idx="2">
              <a:schemeClr val="accent2"/>
            </a:lnRef>
            <a:fillRef idx="0">
              <a:schemeClr val="accent2"/>
            </a:fillRef>
            <a:effectRef idx="1">
              <a:schemeClr val="accent2"/>
            </a:effectRef>
            <a:fontRef idx="minor">
              <a:schemeClr val="tx1"/>
            </a:fontRef>
          </p:style>
        </p:cxnSp>
        <p:cxnSp>
          <p:nvCxnSpPr>
            <p:cNvPr id="174" name="连接符: 曲线 173">
              <a:extLst>
                <a:ext uri="{FF2B5EF4-FFF2-40B4-BE49-F238E27FC236}">
                  <a16:creationId xmlns:a16="http://schemas.microsoft.com/office/drawing/2014/main" id="{035222B7-12B2-4045-A272-D928B97A9C21}"/>
                </a:ext>
              </a:extLst>
            </p:cNvPr>
            <p:cNvCxnSpPr>
              <a:cxnSpLocks/>
              <a:stCxn id="150" idx="1"/>
              <a:endCxn id="168" idx="3"/>
            </p:cNvCxnSpPr>
            <p:nvPr/>
          </p:nvCxnSpPr>
          <p:spPr>
            <a:xfrm flipV="1">
              <a:off x="8850299" y="6011780"/>
              <a:ext cx="624173" cy="112193"/>
            </a:xfrm>
            <a:prstGeom prst="curvedConnector4">
              <a:avLst>
                <a:gd name="adj1" fmla="val 37869"/>
                <a:gd name="adj2" fmla="val -103756"/>
              </a:avLst>
            </a:prstGeom>
            <a:ln>
              <a:prstDash val="dash"/>
              <a:tailEnd type="triangle"/>
            </a:ln>
          </p:spPr>
          <p:style>
            <a:lnRef idx="2">
              <a:schemeClr val="accent2"/>
            </a:lnRef>
            <a:fillRef idx="0">
              <a:schemeClr val="accent2"/>
            </a:fillRef>
            <a:effectRef idx="1">
              <a:schemeClr val="accent2"/>
            </a:effectRef>
            <a:fontRef idx="minor">
              <a:schemeClr val="tx1"/>
            </a:fontRef>
          </p:style>
        </p:cxnSp>
        <p:sp>
          <p:nvSpPr>
            <p:cNvPr id="193" name="矩形 192">
              <a:extLst>
                <a:ext uri="{FF2B5EF4-FFF2-40B4-BE49-F238E27FC236}">
                  <a16:creationId xmlns:a16="http://schemas.microsoft.com/office/drawing/2014/main" id="{5BE4A1EF-2920-43BC-9ACC-95950289DC1A}"/>
                </a:ext>
              </a:extLst>
            </p:cNvPr>
            <p:cNvSpPr/>
            <p:nvPr/>
          </p:nvSpPr>
          <p:spPr>
            <a:xfrm>
              <a:off x="2097791" y="5000940"/>
              <a:ext cx="1145039" cy="374770"/>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400" dirty="0">
                  <a:solidFill>
                    <a:schemeClr val="accent2"/>
                  </a:solidFill>
                </a:rPr>
                <a:t>FB </a:t>
              </a:r>
              <a:r>
                <a:rPr lang="zh-CN" altLang="en-US" sz="1400" dirty="0">
                  <a:solidFill>
                    <a:schemeClr val="accent2"/>
                  </a:solidFill>
                </a:rPr>
                <a:t>透传</a:t>
              </a:r>
            </a:p>
          </p:txBody>
        </p:sp>
        <p:grpSp>
          <p:nvGrpSpPr>
            <p:cNvPr id="132" name="组合 131">
              <a:extLst>
                <a:ext uri="{FF2B5EF4-FFF2-40B4-BE49-F238E27FC236}">
                  <a16:creationId xmlns:a16="http://schemas.microsoft.com/office/drawing/2014/main" id="{07DF37D3-45C5-4E6A-A71C-A1B85A2CDCC2}"/>
                </a:ext>
              </a:extLst>
            </p:cNvPr>
            <p:cNvGrpSpPr/>
            <p:nvPr/>
          </p:nvGrpSpPr>
          <p:grpSpPr>
            <a:xfrm>
              <a:off x="7858451" y="2309010"/>
              <a:ext cx="3834123" cy="2291933"/>
              <a:chOff x="7679077" y="1351191"/>
              <a:chExt cx="3834123" cy="2291933"/>
            </a:xfrm>
          </p:grpSpPr>
          <p:sp>
            <p:nvSpPr>
              <p:cNvPr id="222" name="椭圆 221">
                <a:extLst>
                  <a:ext uri="{FF2B5EF4-FFF2-40B4-BE49-F238E27FC236}">
                    <a16:creationId xmlns:a16="http://schemas.microsoft.com/office/drawing/2014/main" id="{663BD1E3-FCCB-48A9-8BA0-E13A977C29CF}"/>
                  </a:ext>
                </a:extLst>
              </p:cNvPr>
              <p:cNvSpPr/>
              <p:nvPr/>
            </p:nvSpPr>
            <p:spPr>
              <a:xfrm>
                <a:off x="8615302" y="2011425"/>
                <a:ext cx="449480" cy="70816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圆角 223">
                <a:extLst>
                  <a:ext uri="{FF2B5EF4-FFF2-40B4-BE49-F238E27FC236}">
                    <a16:creationId xmlns:a16="http://schemas.microsoft.com/office/drawing/2014/main" id="{966A76BD-7FB6-4123-9936-DAE6328F2247}"/>
                  </a:ext>
                </a:extLst>
              </p:cNvPr>
              <p:cNvSpPr/>
              <p:nvPr/>
            </p:nvSpPr>
            <p:spPr>
              <a:xfrm>
                <a:off x="7684567" y="1351191"/>
                <a:ext cx="2922525" cy="2291933"/>
              </a:xfrm>
              <a:prstGeom prst="roundRect">
                <a:avLst>
                  <a:gd name="adj" fmla="val 7947"/>
                </a:avLst>
              </a:prstGeom>
            </p:spPr>
            <p:style>
              <a:lnRef idx="1">
                <a:schemeClr val="accent3"/>
              </a:lnRef>
              <a:fillRef idx="2">
                <a:schemeClr val="accent3"/>
              </a:fillRef>
              <a:effectRef idx="1">
                <a:schemeClr val="accent3"/>
              </a:effectRef>
              <a:fontRef idx="minor">
                <a:schemeClr val="dk1"/>
              </a:fontRef>
            </p:style>
            <p:txBody>
              <a:bodyPr rtlCol="0" anchor="ctr"/>
              <a:lstStyle/>
              <a:p>
                <a:pPr algn="r"/>
                <a:endParaRPr lang="en-US" altLang="zh-CN" sz="2400" b="1" dirty="0"/>
              </a:p>
              <a:p>
                <a:pPr algn="r"/>
                <a:endParaRPr lang="en-US" altLang="zh-CN" sz="2400" b="1" dirty="0"/>
              </a:p>
              <a:p>
                <a:pPr algn="r"/>
                <a:endParaRPr lang="en-US" altLang="zh-CN" sz="2400" b="1" dirty="0"/>
              </a:p>
              <a:p>
                <a:pPr algn="r"/>
                <a:endParaRPr lang="en-US" altLang="zh-CN" sz="2400" b="1" dirty="0"/>
              </a:p>
              <a:p>
                <a:pPr algn="r"/>
                <a:r>
                  <a:rPr lang="en-US" altLang="zh-CN" sz="2000" b="1" dirty="0"/>
                  <a:t>Bluetooth </a:t>
                </a:r>
              </a:p>
              <a:p>
                <a:pPr algn="r"/>
                <a:r>
                  <a:rPr lang="en-US" altLang="zh-CN" sz="2000" b="1" dirty="0"/>
                  <a:t>Solution</a:t>
                </a:r>
                <a:endParaRPr lang="en-US" altLang="zh-CN" sz="1600" dirty="0"/>
              </a:p>
            </p:txBody>
          </p:sp>
          <p:sp>
            <p:nvSpPr>
              <p:cNvPr id="225" name="箭头: 五边形 224">
                <a:extLst>
                  <a:ext uri="{FF2B5EF4-FFF2-40B4-BE49-F238E27FC236}">
                    <a16:creationId xmlns:a16="http://schemas.microsoft.com/office/drawing/2014/main" id="{DA0A324E-11B1-4456-A5AE-C68DE11347BB}"/>
                  </a:ext>
                </a:extLst>
              </p:cNvPr>
              <p:cNvSpPr/>
              <p:nvPr/>
            </p:nvSpPr>
            <p:spPr>
              <a:xfrm flipH="1">
                <a:off x="7694512" y="2086663"/>
                <a:ext cx="905764" cy="247845"/>
              </a:xfrm>
              <a:prstGeom prst="homePlat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I2S1_SDO</a:t>
                </a:r>
                <a:endParaRPr lang="zh-CN" altLang="en-US" sz="1200" dirty="0"/>
              </a:p>
            </p:txBody>
          </p:sp>
          <p:sp>
            <p:nvSpPr>
              <p:cNvPr id="226" name="箭头: 五边形 225">
                <a:extLst>
                  <a:ext uri="{FF2B5EF4-FFF2-40B4-BE49-F238E27FC236}">
                    <a16:creationId xmlns:a16="http://schemas.microsoft.com/office/drawing/2014/main" id="{6C117BCE-236E-4E0D-B542-2AA793E7FFDF}"/>
                  </a:ext>
                </a:extLst>
              </p:cNvPr>
              <p:cNvSpPr/>
              <p:nvPr/>
            </p:nvSpPr>
            <p:spPr>
              <a:xfrm flipH="1">
                <a:off x="7684588" y="2783636"/>
                <a:ext cx="905764" cy="247845"/>
              </a:xfrm>
              <a:prstGeom prst="homePlat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UART</a:t>
                </a:r>
                <a:endParaRPr lang="zh-CN" altLang="en-US" sz="1200" dirty="0"/>
              </a:p>
            </p:txBody>
          </p:sp>
          <p:sp>
            <p:nvSpPr>
              <p:cNvPr id="227" name="箭头: 五边形 226">
                <a:extLst>
                  <a:ext uri="{FF2B5EF4-FFF2-40B4-BE49-F238E27FC236}">
                    <a16:creationId xmlns:a16="http://schemas.microsoft.com/office/drawing/2014/main" id="{2422238E-DB49-42C1-99AD-925ACE55F5DE}"/>
                  </a:ext>
                </a:extLst>
              </p:cNvPr>
              <p:cNvSpPr/>
              <p:nvPr/>
            </p:nvSpPr>
            <p:spPr>
              <a:xfrm flipH="1">
                <a:off x="7715761" y="1762350"/>
                <a:ext cx="867864" cy="252752"/>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dirty="0"/>
                  <a:t>DAC L</a:t>
                </a:r>
                <a:endParaRPr lang="zh-CN" altLang="en-US" sz="1200" dirty="0"/>
              </a:p>
            </p:txBody>
          </p:sp>
          <p:sp>
            <p:nvSpPr>
              <p:cNvPr id="228" name="箭头: 五边形 227">
                <a:extLst>
                  <a:ext uri="{FF2B5EF4-FFF2-40B4-BE49-F238E27FC236}">
                    <a16:creationId xmlns:a16="http://schemas.microsoft.com/office/drawing/2014/main" id="{40864469-11F7-484C-9258-139DEC2CBC4A}"/>
                  </a:ext>
                </a:extLst>
              </p:cNvPr>
              <p:cNvSpPr/>
              <p:nvPr/>
            </p:nvSpPr>
            <p:spPr>
              <a:xfrm flipH="1">
                <a:off x="10678444" y="1616074"/>
                <a:ext cx="834756" cy="247847"/>
              </a:xfrm>
              <a:prstGeom prst="homePlat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1200" dirty="0"/>
                  <a:t>MIC_IN</a:t>
                </a:r>
                <a:endParaRPr lang="zh-CN" altLang="en-US" sz="1200" dirty="0"/>
              </a:p>
            </p:txBody>
          </p:sp>
          <p:sp>
            <p:nvSpPr>
              <p:cNvPr id="229" name="箭头: 五边形 228">
                <a:extLst>
                  <a:ext uri="{FF2B5EF4-FFF2-40B4-BE49-F238E27FC236}">
                    <a16:creationId xmlns:a16="http://schemas.microsoft.com/office/drawing/2014/main" id="{C3DA284B-CBFC-4BC9-BEC5-4EEACC07BA04}"/>
                  </a:ext>
                </a:extLst>
              </p:cNvPr>
              <p:cNvSpPr/>
              <p:nvPr/>
            </p:nvSpPr>
            <p:spPr>
              <a:xfrm flipH="1">
                <a:off x="7679077" y="3076219"/>
                <a:ext cx="911275" cy="231584"/>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dirty="0"/>
                  <a:t>GPIO1</a:t>
                </a:r>
                <a:endParaRPr lang="zh-CN" altLang="en-US" sz="1200" dirty="0"/>
              </a:p>
            </p:txBody>
          </p:sp>
          <p:sp>
            <p:nvSpPr>
              <p:cNvPr id="230" name="箭头: 五边形 229">
                <a:extLst>
                  <a:ext uri="{FF2B5EF4-FFF2-40B4-BE49-F238E27FC236}">
                    <a16:creationId xmlns:a16="http://schemas.microsoft.com/office/drawing/2014/main" id="{2991EEA4-AF55-4EFA-821D-69AB4ED15D27}"/>
                  </a:ext>
                </a:extLst>
              </p:cNvPr>
              <p:cNvSpPr/>
              <p:nvPr/>
            </p:nvSpPr>
            <p:spPr>
              <a:xfrm flipH="1">
                <a:off x="7679077" y="3338362"/>
                <a:ext cx="911275" cy="231584"/>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dirty="0"/>
                  <a:t>GPIO2</a:t>
                </a:r>
                <a:endParaRPr lang="zh-CN" altLang="en-US" sz="1200" dirty="0"/>
              </a:p>
            </p:txBody>
          </p:sp>
          <p:sp>
            <p:nvSpPr>
              <p:cNvPr id="231" name="箭头: 五边形 230">
                <a:extLst>
                  <a:ext uri="{FF2B5EF4-FFF2-40B4-BE49-F238E27FC236}">
                    <a16:creationId xmlns:a16="http://schemas.microsoft.com/office/drawing/2014/main" id="{E3CF4A71-F50B-4F30-BFF0-142FB8D1A37F}"/>
                  </a:ext>
                </a:extLst>
              </p:cNvPr>
              <p:cNvSpPr/>
              <p:nvPr/>
            </p:nvSpPr>
            <p:spPr>
              <a:xfrm flipH="1">
                <a:off x="7727379" y="1427170"/>
                <a:ext cx="867864" cy="252752"/>
              </a:xfrm>
              <a:prstGeom prst="homePlat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DAC R</a:t>
                </a:r>
                <a:endParaRPr lang="zh-CN" altLang="en-US" sz="1200" dirty="0"/>
              </a:p>
            </p:txBody>
          </p:sp>
          <p:sp>
            <p:nvSpPr>
              <p:cNvPr id="233" name="箭头: 五边形 232">
                <a:extLst>
                  <a:ext uri="{FF2B5EF4-FFF2-40B4-BE49-F238E27FC236}">
                    <a16:creationId xmlns:a16="http://schemas.microsoft.com/office/drawing/2014/main" id="{9ED77156-6279-4179-B61D-1B91ABAAF6C1}"/>
                  </a:ext>
                </a:extLst>
              </p:cNvPr>
              <p:cNvSpPr/>
              <p:nvPr/>
            </p:nvSpPr>
            <p:spPr>
              <a:xfrm flipH="1">
                <a:off x="7694512" y="2400550"/>
                <a:ext cx="905764" cy="247845"/>
              </a:xfrm>
              <a:prstGeom prst="homePlat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a:t>I2S1_SDI</a:t>
                </a:r>
                <a:endParaRPr lang="zh-CN" altLang="en-US" sz="1200" dirty="0"/>
              </a:p>
            </p:txBody>
          </p:sp>
          <p:cxnSp>
            <p:nvCxnSpPr>
              <p:cNvPr id="234" name="连接符: 肘形 233">
                <a:extLst>
                  <a:ext uri="{FF2B5EF4-FFF2-40B4-BE49-F238E27FC236}">
                    <a16:creationId xmlns:a16="http://schemas.microsoft.com/office/drawing/2014/main" id="{EE282897-F4B3-4120-A531-949754150DBD}"/>
                  </a:ext>
                </a:extLst>
              </p:cNvPr>
              <p:cNvCxnSpPr>
                <a:cxnSpLocks/>
                <a:stCxn id="231" idx="1"/>
                <a:endCxn id="225" idx="1"/>
              </p:cNvCxnSpPr>
              <p:nvPr/>
            </p:nvCxnSpPr>
            <p:spPr>
              <a:xfrm>
                <a:off x="8595243" y="1553546"/>
                <a:ext cx="5033" cy="657040"/>
              </a:xfrm>
              <a:prstGeom prst="bentConnector3">
                <a:avLst>
                  <a:gd name="adj1" fmla="val 4642023"/>
                </a:avLst>
              </a:prstGeom>
              <a:ln>
                <a:prstDash val="dash"/>
                <a:tailEnd type="triangle"/>
              </a:ln>
            </p:spPr>
            <p:style>
              <a:lnRef idx="2">
                <a:schemeClr val="accent6"/>
              </a:lnRef>
              <a:fillRef idx="0">
                <a:schemeClr val="accent6"/>
              </a:fillRef>
              <a:effectRef idx="1">
                <a:schemeClr val="accent6"/>
              </a:effectRef>
              <a:fontRef idx="minor">
                <a:schemeClr val="tx1"/>
              </a:fontRef>
            </p:style>
          </p:cxnSp>
          <p:grpSp>
            <p:nvGrpSpPr>
              <p:cNvPr id="236" name="组合 235">
                <a:extLst>
                  <a:ext uri="{FF2B5EF4-FFF2-40B4-BE49-F238E27FC236}">
                    <a16:creationId xmlns:a16="http://schemas.microsoft.com/office/drawing/2014/main" id="{615B464D-3585-4BDC-B265-E35619C61CDF}"/>
                  </a:ext>
                </a:extLst>
              </p:cNvPr>
              <p:cNvGrpSpPr/>
              <p:nvPr/>
            </p:nvGrpSpPr>
            <p:grpSpPr>
              <a:xfrm>
                <a:off x="9749344" y="2282464"/>
                <a:ext cx="860728" cy="246245"/>
                <a:chOff x="7991296" y="4760913"/>
                <a:chExt cx="1003886" cy="247851"/>
              </a:xfrm>
            </p:grpSpPr>
            <p:sp>
              <p:nvSpPr>
                <p:cNvPr id="237" name="箭头: 五边形 236">
                  <a:extLst>
                    <a:ext uri="{FF2B5EF4-FFF2-40B4-BE49-F238E27FC236}">
                      <a16:creationId xmlns:a16="http://schemas.microsoft.com/office/drawing/2014/main" id="{BCAEE1C5-75B6-4556-8BC6-0C89C786B307}"/>
                    </a:ext>
                  </a:extLst>
                </p:cNvPr>
                <p:cNvSpPr/>
                <p:nvPr/>
              </p:nvSpPr>
              <p:spPr>
                <a:xfrm rot="10800000">
                  <a:off x="7991296" y="4760917"/>
                  <a:ext cx="834754" cy="247847"/>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t>RF</a:t>
                  </a:r>
                  <a:endParaRPr lang="zh-CN" altLang="en-US" sz="1200" dirty="0"/>
                </a:p>
              </p:txBody>
            </p:sp>
            <p:sp>
              <p:nvSpPr>
                <p:cNvPr id="238" name="箭头: 五边形 237">
                  <a:extLst>
                    <a:ext uri="{FF2B5EF4-FFF2-40B4-BE49-F238E27FC236}">
                      <a16:creationId xmlns:a16="http://schemas.microsoft.com/office/drawing/2014/main" id="{E514F1F1-4F54-43C7-A59A-963FFB1A95D8}"/>
                    </a:ext>
                  </a:extLst>
                </p:cNvPr>
                <p:cNvSpPr/>
                <p:nvPr/>
              </p:nvSpPr>
              <p:spPr>
                <a:xfrm>
                  <a:off x="8160429" y="4760913"/>
                  <a:ext cx="834753" cy="247848"/>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t>RF</a:t>
                  </a:r>
                  <a:endParaRPr lang="zh-CN" altLang="en-US" sz="1200" dirty="0"/>
                </a:p>
              </p:txBody>
            </p:sp>
          </p:grpSp>
          <p:sp>
            <p:nvSpPr>
              <p:cNvPr id="239" name="矩形 238">
                <a:extLst>
                  <a:ext uri="{FF2B5EF4-FFF2-40B4-BE49-F238E27FC236}">
                    <a16:creationId xmlns:a16="http://schemas.microsoft.com/office/drawing/2014/main" id="{3F3124E6-BCC8-4797-8CCF-6AD956556DAF}"/>
                  </a:ext>
                </a:extLst>
              </p:cNvPr>
              <p:cNvSpPr/>
              <p:nvPr/>
            </p:nvSpPr>
            <p:spPr>
              <a:xfrm>
                <a:off x="8727955" y="2140528"/>
                <a:ext cx="1145039" cy="374770"/>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sz="1400" dirty="0">
                  <a:solidFill>
                    <a:schemeClr val="tx1"/>
                  </a:solidFill>
                </a:endParaRPr>
              </a:p>
            </p:txBody>
          </p:sp>
          <p:cxnSp>
            <p:nvCxnSpPr>
              <p:cNvPr id="247" name="连接符: 曲线 246">
                <a:extLst>
                  <a:ext uri="{FF2B5EF4-FFF2-40B4-BE49-F238E27FC236}">
                    <a16:creationId xmlns:a16="http://schemas.microsoft.com/office/drawing/2014/main" id="{A761AED9-0D87-43C9-9D59-331B120EA110}"/>
                  </a:ext>
                </a:extLst>
              </p:cNvPr>
              <p:cNvCxnSpPr>
                <a:cxnSpLocks/>
                <a:stCxn id="233" idx="1"/>
                <a:endCxn id="238" idx="2"/>
              </p:cNvCxnSpPr>
              <p:nvPr/>
            </p:nvCxnSpPr>
            <p:spPr>
              <a:xfrm>
                <a:off x="8600276" y="2524473"/>
                <a:ext cx="1590378" cy="4230"/>
              </a:xfrm>
              <a:prstGeom prst="curvedConnector4">
                <a:avLst>
                  <a:gd name="adj1" fmla="val 40685"/>
                  <a:gd name="adj2" fmla="val 5504255"/>
                </a:avLst>
              </a:prstGeom>
              <a:ln>
                <a:prstDash val="dash"/>
                <a:tailEnd type="triangle"/>
              </a:ln>
            </p:spPr>
            <p:style>
              <a:lnRef idx="2">
                <a:schemeClr val="accent5"/>
              </a:lnRef>
              <a:fillRef idx="0">
                <a:schemeClr val="accent5"/>
              </a:fillRef>
              <a:effectRef idx="1">
                <a:schemeClr val="accent5"/>
              </a:effectRef>
              <a:fontRef idx="minor">
                <a:schemeClr val="tx1"/>
              </a:fontRef>
            </p:style>
          </p:cxnSp>
          <p:sp>
            <p:nvSpPr>
              <p:cNvPr id="248" name="矩形 247">
                <a:extLst>
                  <a:ext uri="{FF2B5EF4-FFF2-40B4-BE49-F238E27FC236}">
                    <a16:creationId xmlns:a16="http://schemas.microsoft.com/office/drawing/2014/main" id="{B3229AD8-7A1E-4CA1-A979-69DBDBC22F87}"/>
                  </a:ext>
                </a:extLst>
              </p:cNvPr>
              <p:cNvSpPr/>
              <p:nvPr/>
            </p:nvSpPr>
            <p:spPr>
              <a:xfrm>
                <a:off x="9660688" y="1895545"/>
                <a:ext cx="1145039" cy="374770"/>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dirty="0">
                    <a:solidFill>
                      <a:schemeClr val="accent2"/>
                    </a:solidFill>
                  </a:rPr>
                  <a:t>下行音频</a:t>
                </a:r>
              </a:p>
            </p:txBody>
          </p:sp>
          <p:sp>
            <p:nvSpPr>
              <p:cNvPr id="249" name="矩形 248">
                <a:extLst>
                  <a:ext uri="{FF2B5EF4-FFF2-40B4-BE49-F238E27FC236}">
                    <a16:creationId xmlns:a16="http://schemas.microsoft.com/office/drawing/2014/main" id="{D89B33BC-F84F-466E-BC0D-0E3D6B54BBFB}"/>
                  </a:ext>
                </a:extLst>
              </p:cNvPr>
              <p:cNvSpPr/>
              <p:nvPr/>
            </p:nvSpPr>
            <p:spPr>
              <a:xfrm>
                <a:off x="8974609" y="2447728"/>
                <a:ext cx="1145039" cy="374770"/>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dirty="0">
                    <a:solidFill>
                      <a:schemeClr val="accent5">
                        <a:lumMod val="75000"/>
                      </a:schemeClr>
                    </a:solidFill>
                  </a:rPr>
                  <a:t>上行音频</a:t>
                </a:r>
              </a:p>
            </p:txBody>
          </p:sp>
        </p:grpSp>
        <p:cxnSp>
          <p:nvCxnSpPr>
            <p:cNvPr id="299" name="连接符: 曲线 298">
              <a:extLst>
                <a:ext uri="{FF2B5EF4-FFF2-40B4-BE49-F238E27FC236}">
                  <a16:creationId xmlns:a16="http://schemas.microsoft.com/office/drawing/2014/main" id="{F428B30E-BE76-440D-A9CC-6227D322F117}"/>
                </a:ext>
              </a:extLst>
            </p:cNvPr>
            <p:cNvCxnSpPr>
              <a:cxnSpLocks/>
              <a:stCxn id="238" idx="0"/>
              <a:endCxn id="231" idx="1"/>
            </p:cNvCxnSpPr>
            <p:nvPr/>
          </p:nvCxnSpPr>
          <p:spPr>
            <a:xfrm rot="16200000" flipV="1">
              <a:off x="9207864" y="2078118"/>
              <a:ext cx="728918" cy="1595412"/>
            </a:xfrm>
            <a:prstGeom prst="curvedConnector2">
              <a:avLst/>
            </a:prstGeom>
            <a:ln>
              <a:solidFill>
                <a:schemeClr val="accent6"/>
              </a:solidFill>
              <a:prstDash val="dash"/>
              <a:tailEnd type="triangle"/>
            </a:ln>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226039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11E2A-8975-4F17-BC5B-E9D70B4F4E0D}"/>
              </a:ext>
            </a:extLst>
          </p:cNvPr>
          <p:cNvSpPr>
            <a:spLocks noGrp="1"/>
          </p:cNvSpPr>
          <p:nvPr>
            <p:ph type="title"/>
          </p:nvPr>
        </p:nvSpPr>
        <p:spPr/>
        <p:txBody>
          <a:bodyPr/>
          <a:lstStyle/>
          <a:p>
            <a:r>
              <a:rPr lang="en-US" altLang="zh-CN" dirty="0"/>
              <a:t>AB1565 </a:t>
            </a:r>
            <a:r>
              <a:rPr lang="zh-CN" altLang="en-US" dirty="0"/>
              <a:t>框图</a:t>
            </a:r>
          </a:p>
        </p:txBody>
      </p:sp>
      <p:sp>
        <p:nvSpPr>
          <p:cNvPr id="3" name="内容占位符 2">
            <a:extLst>
              <a:ext uri="{FF2B5EF4-FFF2-40B4-BE49-F238E27FC236}">
                <a16:creationId xmlns:a16="http://schemas.microsoft.com/office/drawing/2014/main" id="{86FBE5E0-0499-4904-AEAE-2AF2573FD37E}"/>
              </a:ext>
            </a:extLst>
          </p:cNvPr>
          <p:cNvSpPr>
            <a:spLocks noGrp="1"/>
          </p:cNvSpPr>
          <p:nvPr>
            <p:ph idx="1"/>
          </p:nvPr>
        </p:nvSpPr>
        <p:spPr>
          <a:xfrm>
            <a:off x="838200" y="1825625"/>
            <a:ext cx="4879019" cy="4351338"/>
          </a:xfrm>
        </p:spPr>
        <p:txBody>
          <a:bodyPr/>
          <a:lstStyle/>
          <a:p>
            <a:r>
              <a:rPr lang="zh-CN" altLang="en-US" dirty="0"/>
              <a:t>根据方案框图，需要</a:t>
            </a:r>
            <a:endParaRPr lang="en-US" altLang="zh-CN" dirty="0"/>
          </a:p>
          <a:p>
            <a:pPr lvl="1"/>
            <a:r>
              <a:rPr lang="en-US" altLang="zh-CN" dirty="0"/>
              <a:t>3</a:t>
            </a:r>
            <a:r>
              <a:rPr lang="zh-CN" altLang="en-US" dirty="0"/>
              <a:t>路</a:t>
            </a:r>
            <a:r>
              <a:rPr lang="en-US" altLang="zh-CN" dirty="0"/>
              <a:t>I2S Out</a:t>
            </a:r>
          </a:p>
          <a:p>
            <a:pPr lvl="2"/>
            <a:r>
              <a:rPr lang="en-US" altLang="zh-CN" dirty="0"/>
              <a:t>1</a:t>
            </a:r>
            <a:r>
              <a:rPr lang="zh-CN" altLang="en-US" dirty="0"/>
              <a:t>）透传</a:t>
            </a:r>
            <a:r>
              <a:rPr lang="en-US" altLang="zh-CN" dirty="0"/>
              <a:t>FB</a:t>
            </a:r>
            <a:r>
              <a:rPr lang="zh-CN" altLang="en-US" dirty="0"/>
              <a:t>数据</a:t>
            </a:r>
            <a:endParaRPr lang="en-US" altLang="zh-CN" dirty="0"/>
          </a:p>
          <a:p>
            <a:pPr lvl="2"/>
            <a:r>
              <a:rPr lang="en-US" altLang="zh-CN" dirty="0"/>
              <a:t>2</a:t>
            </a:r>
            <a:r>
              <a:rPr lang="zh-CN" altLang="en-US" dirty="0"/>
              <a:t>）透传</a:t>
            </a:r>
            <a:r>
              <a:rPr lang="en-US" altLang="zh-CN" dirty="0"/>
              <a:t>FF</a:t>
            </a:r>
            <a:r>
              <a:rPr lang="zh-CN" altLang="en-US" dirty="0"/>
              <a:t>数据</a:t>
            </a:r>
            <a:endParaRPr lang="en-US" altLang="zh-CN" dirty="0"/>
          </a:p>
          <a:p>
            <a:pPr lvl="2"/>
            <a:r>
              <a:rPr lang="en-US" altLang="zh-CN" dirty="0"/>
              <a:t>3</a:t>
            </a:r>
            <a:r>
              <a:rPr lang="zh-CN" altLang="en-US" dirty="0"/>
              <a:t>）传送</a:t>
            </a:r>
            <a:r>
              <a:rPr lang="en-US" altLang="zh-CN" dirty="0"/>
              <a:t>ENC</a:t>
            </a:r>
            <a:r>
              <a:rPr lang="zh-CN" altLang="en-US" dirty="0"/>
              <a:t>结果</a:t>
            </a:r>
            <a:endParaRPr lang="en-US" altLang="zh-CN" dirty="0"/>
          </a:p>
          <a:p>
            <a:pPr lvl="1"/>
            <a:r>
              <a:rPr lang="en-US" altLang="zh-CN" dirty="0"/>
              <a:t>1</a:t>
            </a:r>
            <a:r>
              <a:rPr lang="zh-CN" altLang="en-US" dirty="0"/>
              <a:t>路</a:t>
            </a:r>
            <a:r>
              <a:rPr lang="en-US" altLang="zh-CN" dirty="0"/>
              <a:t>I2S In</a:t>
            </a:r>
          </a:p>
          <a:p>
            <a:pPr lvl="2"/>
            <a:r>
              <a:rPr lang="en-US" altLang="zh-CN" dirty="0"/>
              <a:t>1</a:t>
            </a:r>
            <a:r>
              <a:rPr lang="zh-CN" altLang="en-US" dirty="0"/>
              <a:t>）</a:t>
            </a:r>
            <a:r>
              <a:rPr lang="en-US" altLang="zh-CN" dirty="0"/>
              <a:t>Speaker</a:t>
            </a:r>
            <a:r>
              <a:rPr lang="zh-CN" altLang="en-US" dirty="0"/>
              <a:t>数据回采</a:t>
            </a:r>
            <a:endParaRPr lang="en-US" altLang="zh-CN" dirty="0"/>
          </a:p>
          <a:p>
            <a:pPr lvl="1"/>
            <a:r>
              <a:rPr lang="en-US" altLang="zh-CN" dirty="0"/>
              <a:t>1</a:t>
            </a:r>
            <a:r>
              <a:rPr lang="zh-CN" altLang="en-US" dirty="0"/>
              <a:t>路麦克风输入</a:t>
            </a:r>
            <a:endParaRPr lang="en-US" altLang="zh-CN" dirty="0"/>
          </a:p>
          <a:p>
            <a:pPr lvl="2"/>
            <a:r>
              <a:rPr lang="zh-CN" altLang="en-US" dirty="0"/>
              <a:t>如果需要接</a:t>
            </a:r>
            <a:r>
              <a:rPr lang="en-US" altLang="zh-CN" dirty="0"/>
              <a:t>talk mic</a:t>
            </a:r>
            <a:endParaRPr lang="zh-CN" altLang="en-US" dirty="0"/>
          </a:p>
        </p:txBody>
      </p:sp>
      <p:pic>
        <p:nvPicPr>
          <p:cNvPr id="5" name="图片 4">
            <a:extLst>
              <a:ext uri="{FF2B5EF4-FFF2-40B4-BE49-F238E27FC236}">
                <a16:creationId xmlns:a16="http://schemas.microsoft.com/office/drawing/2014/main" id="{498E2C97-DAAE-4F51-8A50-D7CCFE57E4D9}"/>
              </a:ext>
            </a:extLst>
          </p:cNvPr>
          <p:cNvPicPr>
            <a:picLocks noChangeAspect="1"/>
          </p:cNvPicPr>
          <p:nvPr/>
        </p:nvPicPr>
        <p:blipFill>
          <a:blip r:embed="rId2"/>
          <a:stretch>
            <a:fillRect/>
          </a:stretch>
        </p:blipFill>
        <p:spPr>
          <a:xfrm>
            <a:off x="5549847" y="91179"/>
            <a:ext cx="6642153" cy="6521287"/>
          </a:xfrm>
          <a:prstGeom prst="rect">
            <a:avLst/>
          </a:prstGeom>
        </p:spPr>
      </p:pic>
      <p:sp>
        <p:nvSpPr>
          <p:cNvPr id="6" name="矩形 5">
            <a:extLst>
              <a:ext uri="{FF2B5EF4-FFF2-40B4-BE49-F238E27FC236}">
                <a16:creationId xmlns:a16="http://schemas.microsoft.com/office/drawing/2014/main" id="{0D2F3EC3-9EF9-4D8B-A35D-838BF0C07F57}"/>
              </a:ext>
            </a:extLst>
          </p:cNvPr>
          <p:cNvSpPr/>
          <p:nvPr/>
        </p:nvSpPr>
        <p:spPr>
          <a:xfrm>
            <a:off x="10346267" y="5096933"/>
            <a:ext cx="1236133" cy="366040"/>
          </a:xfrm>
          <a:prstGeom prst="rect">
            <a:avLst/>
          </a:prstGeom>
          <a:solidFill>
            <a:srgbClr val="FFFF0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645750F6-8807-4CBD-91D4-0813C3FE3878}"/>
              </a:ext>
            </a:extLst>
          </p:cNvPr>
          <p:cNvSpPr/>
          <p:nvPr/>
        </p:nvSpPr>
        <p:spPr>
          <a:xfrm>
            <a:off x="10346267" y="5528733"/>
            <a:ext cx="1236133" cy="366040"/>
          </a:xfrm>
          <a:prstGeom prst="rect">
            <a:avLst/>
          </a:prstGeom>
          <a:solidFill>
            <a:srgbClr val="FFFF0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a:extLst>
              <a:ext uri="{FF2B5EF4-FFF2-40B4-BE49-F238E27FC236}">
                <a16:creationId xmlns:a16="http://schemas.microsoft.com/office/drawing/2014/main" id="{AAE14849-222B-4E5D-889F-5DE6D4FDC3EE}"/>
              </a:ext>
            </a:extLst>
          </p:cNvPr>
          <p:cNvCxnSpPr>
            <a:stCxn id="6" idx="1"/>
          </p:cNvCxnSpPr>
          <p:nvPr/>
        </p:nvCxnSpPr>
        <p:spPr>
          <a:xfrm flipH="1" flipV="1">
            <a:off x="3089429" y="2467992"/>
            <a:ext cx="7256838" cy="2811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4AB59690-AEA5-4997-9A6B-AA1E790A6CC4}"/>
              </a:ext>
            </a:extLst>
          </p:cNvPr>
          <p:cNvCxnSpPr>
            <a:cxnSpLocks/>
            <a:stCxn id="6" idx="1"/>
          </p:cNvCxnSpPr>
          <p:nvPr/>
        </p:nvCxnSpPr>
        <p:spPr>
          <a:xfrm flipH="1" flipV="1">
            <a:off x="2831977" y="3873973"/>
            <a:ext cx="7514290" cy="1405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1D610F68-BDF2-4A3D-9480-FDAC1CF1CFD5}"/>
              </a:ext>
            </a:extLst>
          </p:cNvPr>
          <p:cNvCxnSpPr>
            <a:cxnSpLocks/>
            <a:stCxn id="7" idx="1"/>
          </p:cNvCxnSpPr>
          <p:nvPr/>
        </p:nvCxnSpPr>
        <p:spPr>
          <a:xfrm flipH="1" flipV="1">
            <a:off x="3586579" y="4668473"/>
            <a:ext cx="6759688" cy="1043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77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9E146-B1D0-48D2-B06D-D2E3DC95AF3A}"/>
              </a:ext>
            </a:extLst>
          </p:cNvPr>
          <p:cNvSpPr>
            <a:spLocks noGrp="1"/>
          </p:cNvSpPr>
          <p:nvPr>
            <p:ph type="title"/>
          </p:nvPr>
        </p:nvSpPr>
        <p:spPr/>
        <p:txBody>
          <a:bodyPr/>
          <a:lstStyle/>
          <a:p>
            <a:r>
              <a:rPr lang="zh-CN" altLang="en-US" dirty="0"/>
              <a:t>方案说明</a:t>
            </a:r>
          </a:p>
        </p:txBody>
      </p:sp>
      <p:sp>
        <p:nvSpPr>
          <p:cNvPr id="6" name="内容占位符 2">
            <a:extLst>
              <a:ext uri="{FF2B5EF4-FFF2-40B4-BE49-F238E27FC236}">
                <a16:creationId xmlns:a16="http://schemas.microsoft.com/office/drawing/2014/main" id="{AABD36CD-FEA7-45FF-91C3-F8EC2429A563}"/>
              </a:ext>
            </a:extLst>
          </p:cNvPr>
          <p:cNvSpPr txBox="1">
            <a:spLocks/>
          </p:cNvSpPr>
          <p:nvPr/>
        </p:nvSpPr>
        <p:spPr>
          <a:xfrm>
            <a:off x="838200" y="1690688"/>
            <a:ext cx="10515600" cy="45671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背景及实现目标：</a:t>
            </a:r>
            <a:endParaRPr lang="en-US" altLang="zh-CN" sz="2400" dirty="0"/>
          </a:p>
          <a:p>
            <a:pPr lvl="1"/>
            <a:r>
              <a:rPr lang="zh-CN" altLang="en-US" sz="2000" dirty="0"/>
              <a:t>外挂</a:t>
            </a:r>
            <a:r>
              <a:rPr lang="en-US" altLang="zh-CN" sz="2000" dirty="0"/>
              <a:t>ENC</a:t>
            </a:r>
            <a:r>
              <a:rPr lang="zh-CN" altLang="en-US" sz="2000" dirty="0"/>
              <a:t>通话降噪芯片会相对增加功耗，考虑到便携式耳机电池电量的需求，选择由蓝牙芯片做主控</a:t>
            </a:r>
            <a:endParaRPr lang="en-US" altLang="zh-CN" sz="2000" dirty="0"/>
          </a:p>
          <a:p>
            <a:pPr lvl="1"/>
            <a:r>
              <a:rPr lang="zh-CN" altLang="en-US" sz="2000" dirty="0"/>
              <a:t>根据不同通话环境进行不同降噪模式的切换，从而达到系统功耗和降噪性能的最大平衡。</a:t>
            </a:r>
            <a:endParaRPr lang="en-US" altLang="zh-CN" sz="2000" dirty="0"/>
          </a:p>
          <a:p>
            <a:pPr lvl="1"/>
            <a:r>
              <a:rPr lang="en-US" altLang="zh-CN" sz="2000" dirty="0"/>
              <a:t>SNC86**</a:t>
            </a:r>
            <a:r>
              <a:rPr lang="zh-CN" altLang="en-US" sz="2000" dirty="0"/>
              <a:t>工作在降噪模式；非降噪模式时关闭</a:t>
            </a:r>
            <a:r>
              <a:rPr lang="en-US" altLang="zh-CN" sz="2000" dirty="0"/>
              <a:t>SNC86**</a:t>
            </a:r>
            <a:r>
              <a:rPr lang="zh-CN" altLang="en-US" sz="2000" dirty="0"/>
              <a:t>从而节省功耗，不影响设备正常运行</a:t>
            </a:r>
            <a:endParaRPr lang="en-US" altLang="zh-CN" sz="2000" dirty="0"/>
          </a:p>
          <a:p>
            <a:r>
              <a:rPr lang="zh-CN" altLang="en-US" sz="2400" dirty="0"/>
              <a:t>降噪模式：</a:t>
            </a:r>
            <a:endParaRPr lang="en-US" altLang="zh-CN" sz="2400" dirty="0"/>
          </a:p>
          <a:p>
            <a:pPr lvl="1"/>
            <a:r>
              <a:rPr lang="zh-CN" altLang="en-US" sz="2000" dirty="0"/>
              <a:t>模式</a:t>
            </a:r>
            <a:r>
              <a:rPr lang="en-US" altLang="zh-CN" sz="2000" dirty="0"/>
              <a:t>1</a:t>
            </a:r>
            <a:r>
              <a:rPr lang="zh-CN" altLang="en-US" sz="2000" dirty="0"/>
              <a:t>：当外界通话条件相对简单时，仅使用</a:t>
            </a:r>
            <a:r>
              <a:rPr lang="en-US" altLang="zh-CN" sz="2000" dirty="0"/>
              <a:t>Talk </a:t>
            </a:r>
            <a:r>
              <a:rPr lang="zh-CN" altLang="en-US" sz="2000" dirty="0"/>
              <a:t>麦克风通话；只有蓝牙芯片工作；</a:t>
            </a:r>
            <a:endParaRPr lang="en-US" altLang="zh-CN" sz="2000" dirty="0"/>
          </a:p>
          <a:p>
            <a:pPr lvl="1"/>
            <a:r>
              <a:rPr lang="zh-CN" altLang="en-US" sz="2000" dirty="0"/>
              <a:t>模式</a:t>
            </a:r>
            <a:r>
              <a:rPr lang="en-US" altLang="zh-CN" sz="2000" dirty="0"/>
              <a:t>2</a:t>
            </a:r>
            <a:r>
              <a:rPr lang="zh-CN" altLang="en-US" sz="2000" dirty="0"/>
              <a:t>：当外界通话条件相对复杂时，由蓝牙主控开启</a:t>
            </a:r>
            <a:r>
              <a:rPr lang="en-US" altLang="zh-CN" sz="2000" dirty="0"/>
              <a:t>ENC</a:t>
            </a:r>
            <a:r>
              <a:rPr lang="zh-CN" altLang="en-US" sz="2000" dirty="0"/>
              <a:t>降噪芯片，实现嘈杂环境下</a:t>
            </a:r>
            <a:r>
              <a:rPr lang="en-US" altLang="zh-CN" sz="2000" dirty="0"/>
              <a:t>	          </a:t>
            </a:r>
            <a:r>
              <a:rPr lang="zh-CN" altLang="en-US" sz="2000" dirty="0"/>
              <a:t>的清晰通话；</a:t>
            </a:r>
            <a:endParaRPr lang="en-US" altLang="zh-CN" sz="2000" dirty="0"/>
          </a:p>
        </p:txBody>
      </p:sp>
      <p:pic>
        <p:nvPicPr>
          <p:cNvPr id="8" name="图片 7">
            <a:extLst>
              <a:ext uri="{FF2B5EF4-FFF2-40B4-BE49-F238E27FC236}">
                <a16:creationId xmlns:a16="http://schemas.microsoft.com/office/drawing/2014/main" id="{7D4BA95B-EA0E-4A68-8BF5-9CA6D3525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179" y="176926"/>
            <a:ext cx="3251367" cy="1054154"/>
          </a:xfrm>
          <a:prstGeom prst="rect">
            <a:avLst/>
          </a:prstGeom>
        </p:spPr>
      </p:pic>
    </p:spTree>
    <p:extLst>
      <p:ext uri="{BB962C8B-B14F-4D97-AF65-F5344CB8AC3E}">
        <p14:creationId xmlns:p14="http://schemas.microsoft.com/office/powerpoint/2010/main" val="84589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8A5A9-61BB-4169-BE50-0B75EA75C0A7}"/>
              </a:ext>
            </a:extLst>
          </p:cNvPr>
          <p:cNvSpPr>
            <a:spLocks noGrp="1"/>
          </p:cNvSpPr>
          <p:nvPr>
            <p:ph type="title"/>
          </p:nvPr>
        </p:nvSpPr>
        <p:spPr/>
        <p:txBody>
          <a:bodyPr/>
          <a:lstStyle/>
          <a:p>
            <a:r>
              <a:rPr lang="zh-CN" altLang="en-US" dirty="0"/>
              <a:t>设计资料提供</a:t>
            </a:r>
          </a:p>
        </p:txBody>
      </p:sp>
      <p:sp>
        <p:nvSpPr>
          <p:cNvPr id="3" name="内容占位符 2">
            <a:extLst>
              <a:ext uri="{FF2B5EF4-FFF2-40B4-BE49-F238E27FC236}">
                <a16:creationId xmlns:a16="http://schemas.microsoft.com/office/drawing/2014/main" id="{30A88CA4-81A5-4DE3-BFC5-62488F6BA9AD}"/>
              </a:ext>
            </a:extLst>
          </p:cNvPr>
          <p:cNvSpPr>
            <a:spLocks noGrp="1"/>
          </p:cNvSpPr>
          <p:nvPr>
            <p:ph idx="1"/>
          </p:nvPr>
        </p:nvSpPr>
        <p:spPr>
          <a:xfrm>
            <a:off x="1678172" y="2102071"/>
            <a:ext cx="7412665" cy="2331705"/>
          </a:xfrm>
        </p:spPr>
        <p:txBody>
          <a:bodyPr/>
          <a:lstStyle/>
          <a:p>
            <a:r>
              <a:rPr lang="en-US" altLang="zh-CN" dirty="0"/>
              <a:t>2021-8-12 </a:t>
            </a:r>
            <a:r>
              <a:rPr lang="zh-CN" altLang="en-US" dirty="0"/>
              <a:t>提供规格书</a:t>
            </a:r>
            <a:endParaRPr lang="en-US" altLang="zh-CN" dirty="0"/>
          </a:p>
          <a:p>
            <a:r>
              <a:rPr lang="en-US" altLang="zh-CN" dirty="0"/>
              <a:t>2021-8-13 </a:t>
            </a:r>
            <a:r>
              <a:rPr lang="zh-CN" altLang="en-US" dirty="0"/>
              <a:t>提供参考原理图</a:t>
            </a:r>
            <a:endParaRPr lang="en-US" altLang="zh-CN" dirty="0"/>
          </a:p>
          <a:p>
            <a:endParaRPr lang="zh-CN" altLang="en-US" dirty="0"/>
          </a:p>
        </p:txBody>
      </p:sp>
      <p:pic>
        <p:nvPicPr>
          <p:cNvPr id="4" name="图片 3">
            <a:extLst>
              <a:ext uri="{FF2B5EF4-FFF2-40B4-BE49-F238E27FC236}">
                <a16:creationId xmlns:a16="http://schemas.microsoft.com/office/drawing/2014/main" id="{FE9C4D60-E9F0-4368-8E51-A438AFE73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179" y="176926"/>
            <a:ext cx="3251367" cy="1054154"/>
          </a:xfrm>
          <a:prstGeom prst="rect">
            <a:avLst/>
          </a:prstGeom>
        </p:spPr>
      </p:pic>
    </p:spTree>
    <p:extLst>
      <p:ext uri="{BB962C8B-B14F-4D97-AF65-F5344CB8AC3E}">
        <p14:creationId xmlns:p14="http://schemas.microsoft.com/office/powerpoint/2010/main" val="277162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6799E-DEBE-4A1F-9990-DF9F38673361}"/>
              </a:ext>
            </a:extLst>
          </p:cNvPr>
          <p:cNvSpPr>
            <a:spLocks noGrp="1"/>
          </p:cNvSpPr>
          <p:nvPr>
            <p:ph type="title"/>
          </p:nvPr>
        </p:nvSpPr>
        <p:spPr>
          <a:xfrm>
            <a:off x="1126958" y="2973572"/>
            <a:ext cx="10515600" cy="1325563"/>
          </a:xfrm>
        </p:spPr>
        <p:txBody>
          <a:bodyPr>
            <a:normAutofit/>
          </a:bodyPr>
          <a:lstStyle/>
          <a:p>
            <a:pPr algn="ctr"/>
            <a:r>
              <a:rPr lang="zh-CN" altLang="en-US" sz="6000" dirty="0"/>
              <a:t>谢谢！</a:t>
            </a:r>
          </a:p>
        </p:txBody>
      </p:sp>
      <p:pic>
        <p:nvPicPr>
          <p:cNvPr id="12" name="图片 11">
            <a:extLst>
              <a:ext uri="{FF2B5EF4-FFF2-40B4-BE49-F238E27FC236}">
                <a16:creationId xmlns:a16="http://schemas.microsoft.com/office/drawing/2014/main" id="{84C5B1F6-2479-4BDC-8A7A-2F0673EB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179" y="176926"/>
            <a:ext cx="3251367" cy="1054154"/>
          </a:xfrm>
          <a:prstGeom prst="rect">
            <a:avLst/>
          </a:prstGeom>
        </p:spPr>
      </p:pic>
    </p:spTree>
    <p:extLst>
      <p:ext uri="{BB962C8B-B14F-4D97-AF65-F5344CB8AC3E}">
        <p14:creationId xmlns:p14="http://schemas.microsoft.com/office/powerpoint/2010/main" val="30688728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3394</TotalTime>
  <Words>435</Words>
  <Application>Microsoft Office PowerPoint</Application>
  <PresentationFormat>宽屏</PresentationFormat>
  <Paragraphs>104</Paragraphs>
  <Slides>8</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SNC86xx FB+FF TWS ENC耳机解决方案参考设计</vt:lpstr>
      <vt:lpstr>方案说明</vt:lpstr>
      <vt:lpstr>TWS 蓝牙耳机麦克风拓扑</vt:lpstr>
      <vt:lpstr>方案框图（右耳）</vt:lpstr>
      <vt:lpstr>AB1565 框图</vt:lpstr>
      <vt:lpstr>方案说明</vt:lpstr>
      <vt:lpstr>设计资料提供</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Bai Rong</dc:creator>
  <cp:lastModifiedBy>Bai Rong</cp:lastModifiedBy>
  <cp:revision>451</cp:revision>
  <cp:lastPrinted>2021-06-25T07:13:41Z</cp:lastPrinted>
  <dcterms:created xsi:type="dcterms:W3CDTF">2021-06-10T03:38:30Z</dcterms:created>
  <dcterms:modified xsi:type="dcterms:W3CDTF">2022-10-20T10:25:18Z</dcterms:modified>
</cp:coreProperties>
</file>