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2" r:id="rId4"/>
    <p:sldId id="261" r:id="rId5"/>
    <p:sldId id="257" r:id="rId6"/>
    <p:sldId id="268" r:id="rId7"/>
    <p:sldId id="264" r:id="rId8"/>
    <p:sldId id="263" r:id="rId9"/>
    <p:sldId id="258" r:id="rId10"/>
    <p:sldId id="265" r:id="rId11"/>
    <p:sldId id="266" r:id="rId12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11C33-4274-4B32-A41B-0E898CDA3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D628AD-2EE8-4675-8149-0FA6432FE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56884-E330-4A2A-8D82-E0D7B3BE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453EB-4FB6-42F2-8C8D-658B4134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B451A-F97F-4084-AB64-0C0B27C1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4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E0380-0B3A-41D2-B003-A1675FB1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1D1224-BD97-4B07-83DA-DECF7CB26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64E5F-A902-427E-BF0F-A567D0E1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5302D-9056-4794-98CE-DCA118CD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F0E27-4193-4FDD-887C-061D2F97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4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AF6F17-DAAD-4384-A731-52E950F3F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1FC319-CE92-4B55-BDA7-9C1C6123C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8FC61-CA51-461B-8165-DECD5FCC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DE4B0-7ECA-46E6-A1A6-2F8208BC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E0DE3-4E3C-434A-8D1C-767302BE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68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86122-924B-4AE3-A396-D52F61EA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4E474-CD0B-4BB1-A599-9A854590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7194B-7E82-4EF0-819E-5267F545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66591-632F-4EC0-9C57-53915DA4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C1F1D-004C-4608-A01C-A0A2695C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25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34E2F-D239-4F59-94A0-5F091135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8D5364-B734-40F8-9D56-2EBD935E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13D1B-7079-4D84-AE4D-AE62DE3F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09A877-6530-4D55-9EA0-68BC8904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D9F28-693B-49DE-ACB2-CFC8FA66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02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69916-2EA8-413A-AE27-D5F20D14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1C0D7-1444-49AB-84B0-D4E7C5AFD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4C81ED-DA7D-4526-A047-B2C350509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CF18E2-B399-475A-801C-129F211A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21D64-1CBE-4474-A59E-F9DF4ED0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276E0B-FF01-46F6-8807-B4F604E5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15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485BF-C577-40A6-BDFC-242A01F8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F6DA5C-4FED-42B7-AE6F-AB79BC586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0CBCD5-5509-4F5B-AC5D-A27C6E957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C36991-61A0-40D8-8AD9-CB689A63B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C77DC8-B277-4B60-9C61-F5BE72A86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000724-5111-44DE-9A54-DE39AA88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683C6F-331C-4E6F-8643-41A661BA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E5D04A-A831-46E1-91F8-D69E7AB0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5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092F7-163E-41FF-A45F-D405F2DC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51D755-5D48-4AA0-8D84-A853F96E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50B6DF-DB19-4C4E-B86E-DDBA049A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CA2CE8-1D58-4D11-8210-525285C5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87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F2A747-7280-465C-A8FE-CCFB4EB4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DC05F4-FA2B-4B7F-B533-052890D0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03B470-8A76-4A3B-8918-70B38233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6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A940B-570C-4BA3-B6B8-A9C8A7B5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281B2-B076-44A4-9CFE-DD5CD43E2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86095B-869A-4309-A8D3-797E7F4A5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DFD4DC-3ECE-4025-B4BD-4B11FBA9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494747-5152-44C9-99EA-B713B863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112968-23A0-4C2A-8989-6B584AE3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1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819D4-01BC-4CBD-B59D-4777B427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098063-F0A4-4CD8-82D0-7C766305E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763715-7F7D-4266-B520-7B8379296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0F0D8-8DF0-4BCB-AF4C-EBC1CA43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63C64A-6EC0-4FE8-8E2E-2EBADD84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D54C6-78B1-4F6F-9872-52D6C23A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2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ACDB7B-C80E-493F-8F0D-562E5788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843FB8-8363-4600-B3DE-DF2BA486C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8A4AF-F4D1-4FEB-9EC0-56F15DCBB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0E9E-7058-4153-B589-BB533707F3EF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177D0-8FB5-49C1-97EF-AD55FF180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5E5AE-36FC-4AE3-9B85-8F76E7643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8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EC07-7364-4DD4-84F3-956A4A7F5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SNC8600 </a:t>
            </a:r>
            <a:r>
              <a:rPr lang="zh-CN" altLang="en-US" dirty="0"/>
              <a:t>蓝牙耳机</a:t>
            </a:r>
            <a:r>
              <a:rPr lang="en-US" altLang="zh-CN" dirty="0"/>
              <a:t>ENC</a:t>
            </a:r>
            <a:r>
              <a:rPr lang="zh-CN" altLang="en-US" dirty="0"/>
              <a:t>解决方案 参考设计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DF1F42-3400-4AFA-9C4C-484FB7197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深圳市九音科技</a:t>
            </a:r>
            <a:endParaRPr lang="en-US" altLang="zh-CN" dirty="0"/>
          </a:p>
          <a:p>
            <a:r>
              <a:rPr lang="en-US" altLang="zh-CN" dirty="0"/>
              <a:t>V1.1x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EC46EB-5274-4646-AE2F-F55E313FA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19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A0F0D-C633-40C2-92CD-FE9865BF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结构设计建议</a:t>
            </a:r>
            <a:r>
              <a:rPr lang="en-US" altLang="zh-CN" dirty="0"/>
              <a:t>—</a:t>
            </a:r>
            <a:r>
              <a:rPr lang="zh-CN" altLang="en-US" dirty="0"/>
              <a:t>线材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509F0-F87D-4B64-83C9-C20B0C7FE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线材需求：屏蔽线</a:t>
            </a:r>
            <a:endParaRPr lang="en-US" altLang="zh-CN" dirty="0"/>
          </a:p>
          <a:p>
            <a:r>
              <a:rPr lang="zh-CN" altLang="en-US" u="sng" dirty="0">
                <a:solidFill>
                  <a:srgbClr val="FF0000"/>
                </a:solidFill>
              </a:rPr>
              <a:t>屏蔽线的具体需求？线材规格是什么？几芯？直径多少？</a:t>
            </a:r>
            <a:endParaRPr lang="en-US" altLang="zh-CN" u="sng" dirty="0">
              <a:solidFill>
                <a:srgbClr val="FF0000"/>
              </a:solidFill>
            </a:endParaRPr>
          </a:p>
          <a:p>
            <a:r>
              <a:rPr lang="zh-CN" altLang="en-US" u="sng" dirty="0">
                <a:solidFill>
                  <a:srgbClr val="FF0000"/>
                </a:solidFill>
              </a:rPr>
              <a:t>明细列在此处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395465-93FD-4907-9FB1-842FC552F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DC8AD-759D-4560-A46F-6BF3C1E5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结构设计建议</a:t>
            </a:r>
            <a:r>
              <a:rPr lang="en-US" altLang="zh-CN" dirty="0"/>
              <a:t>—</a:t>
            </a:r>
            <a:r>
              <a:rPr lang="zh-CN" altLang="en-US" dirty="0"/>
              <a:t>声学器件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DE9432-3EFE-43A3-9F43-4FB473428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E6F1E0-1304-4F82-BAA6-AAA507AF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关于麦克风和</a:t>
            </a:r>
            <a:r>
              <a:rPr lang="en-US" altLang="zh-CN" dirty="0"/>
              <a:t>speaker</a:t>
            </a:r>
            <a:r>
              <a:rPr lang="zh-CN" altLang="en-US" dirty="0"/>
              <a:t>在同一腔体，算法对该腔体的具体需求是哪些？</a:t>
            </a:r>
            <a:endParaRPr lang="en-US" altLang="zh-CN" dirty="0"/>
          </a:p>
          <a:p>
            <a:r>
              <a:rPr lang="zh-CN" altLang="en-US" dirty="0"/>
              <a:t>麦克风和</a:t>
            </a:r>
            <a:r>
              <a:rPr lang="en-US" altLang="zh-CN" dirty="0"/>
              <a:t>Speaker</a:t>
            </a:r>
            <a:r>
              <a:rPr lang="zh-CN" altLang="en-US" dirty="0"/>
              <a:t>的安装建议或规避问题有哪些？</a:t>
            </a:r>
            <a:endParaRPr lang="en-US" altLang="zh-CN" dirty="0"/>
          </a:p>
          <a:p>
            <a:r>
              <a:rPr lang="zh-CN" altLang="en-US" dirty="0"/>
              <a:t>麦克风的详细规格建议？</a:t>
            </a:r>
            <a:endParaRPr lang="en-US" altLang="zh-CN" dirty="0"/>
          </a:p>
          <a:p>
            <a:r>
              <a:rPr lang="en-US" altLang="zh-CN" dirty="0"/>
              <a:t>Speaker</a:t>
            </a:r>
            <a:r>
              <a:rPr lang="zh-CN" altLang="en-US" dirty="0"/>
              <a:t>的详细规格建议？</a:t>
            </a:r>
          </a:p>
        </p:txBody>
      </p:sp>
    </p:spTree>
    <p:extLst>
      <p:ext uri="{BB962C8B-B14F-4D97-AF65-F5344CB8AC3E}">
        <p14:creationId xmlns:p14="http://schemas.microsoft.com/office/powerpoint/2010/main" val="57513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2EDFC-F1E1-406F-8966-F36C2DFD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3EC48A2-7422-491C-AE00-DB6F454DC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405319"/>
              </p:ext>
            </p:extLst>
          </p:nvPr>
        </p:nvGraphicFramePr>
        <p:xfrm>
          <a:off x="838199" y="1825624"/>
          <a:ext cx="10515600" cy="1705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718">
                  <a:extLst>
                    <a:ext uri="{9D8B030D-6E8A-4147-A177-3AD203B41FA5}">
                      <a16:colId xmlns:a16="http://schemas.microsoft.com/office/drawing/2014/main" val="2762776336"/>
                    </a:ext>
                  </a:extLst>
                </a:gridCol>
                <a:gridCol w="1395249">
                  <a:extLst>
                    <a:ext uri="{9D8B030D-6E8A-4147-A177-3AD203B41FA5}">
                      <a16:colId xmlns:a16="http://schemas.microsoft.com/office/drawing/2014/main" val="1082174184"/>
                    </a:ext>
                  </a:extLst>
                </a:gridCol>
                <a:gridCol w="6921062">
                  <a:extLst>
                    <a:ext uri="{9D8B030D-6E8A-4147-A177-3AD203B41FA5}">
                      <a16:colId xmlns:a16="http://schemas.microsoft.com/office/drawing/2014/main" val="4002729505"/>
                    </a:ext>
                  </a:extLst>
                </a:gridCol>
                <a:gridCol w="1216571">
                  <a:extLst>
                    <a:ext uri="{9D8B030D-6E8A-4147-A177-3AD203B41FA5}">
                      <a16:colId xmlns:a16="http://schemas.microsoft.com/office/drawing/2014/main" val="1296874162"/>
                    </a:ext>
                  </a:extLst>
                </a:gridCol>
              </a:tblGrid>
              <a:tr h="426463">
                <a:tc>
                  <a:txBody>
                    <a:bodyPr/>
                    <a:lstStyle/>
                    <a:p>
                      <a:r>
                        <a:rPr lang="en-US" altLang="zh-CN" dirty="0"/>
                        <a:t>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Brief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Author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362687"/>
                  </a:ext>
                </a:extLst>
              </a:tr>
              <a:tr h="426463">
                <a:tc>
                  <a:txBody>
                    <a:bodyPr/>
                    <a:lstStyle/>
                    <a:p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‎</a:t>
                      </a:r>
                      <a:r>
                        <a:rPr lang="en-US" altLang="zh-CN" dirty="0"/>
                        <a:t>2021‎-</a:t>
                      </a:r>
                      <a:r>
                        <a:rPr lang="zh-CN" altLang="en-US" dirty="0"/>
                        <a:t>‎</a:t>
                      </a:r>
                      <a:r>
                        <a:rPr lang="en-US" altLang="zh-CN" dirty="0"/>
                        <a:t>6-</a:t>
                      </a:r>
                      <a:r>
                        <a:rPr lang="zh-CN" altLang="en-US" dirty="0"/>
                        <a:t>‎</a:t>
                      </a:r>
                      <a:r>
                        <a:rPr lang="en-US" altLang="zh-CN" dirty="0"/>
                        <a:t>10‎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初始版本建立，包含系统框图，软硬件设计建议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40956"/>
                  </a:ext>
                </a:extLst>
              </a:tr>
              <a:tr h="426463">
                <a:tc>
                  <a:txBody>
                    <a:bodyPr/>
                    <a:lstStyle/>
                    <a:p>
                      <a:r>
                        <a:rPr lang="en-US" altLang="zh-CN" dirty="0"/>
                        <a:t>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2021-6-29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增加“结构设计建议</a:t>
                      </a:r>
                      <a:r>
                        <a:rPr lang="en-US" altLang="zh-CN" dirty="0"/>
                        <a:t>—</a:t>
                      </a:r>
                      <a:r>
                        <a:rPr lang="zh-CN" altLang="en-US" dirty="0"/>
                        <a:t>外壳”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533300"/>
                  </a:ext>
                </a:extLst>
              </a:tr>
              <a:tr h="426463">
                <a:tc>
                  <a:txBody>
                    <a:bodyPr/>
                    <a:lstStyle/>
                    <a:p>
                      <a:r>
                        <a:rPr lang="en-US" altLang="zh-CN" dirty="0"/>
                        <a:t>1.1x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2021-7-17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增加“结构设计建议</a:t>
                      </a:r>
                      <a:r>
                        <a:rPr lang="en-US" altLang="zh-CN" dirty="0"/>
                        <a:t>—</a:t>
                      </a:r>
                      <a:r>
                        <a:rPr lang="zh-CN" altLang="en-US" dirty="0"/>
                        <a:t>线材”，“结构设计建议</a:t>
                      </a:r>
                      <a:r>
                        <a:rPr lang="en-US" altLang="zh-CN" dirty="0"/>
                        <a:t>—</a:t>
                      </a:r>
                      <a:r>
                        <a:rPr lang="zh-CN" altLang="en-US" dirty="0"/>
                        <a:t>声学器件”页，待补充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8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1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998C2-8AFF-427A-A1B2-31B485EC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77754-767C-40BF-936E-3DB0F07A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pPr lvl="1"/>
            <a:r>
              <a:rPr lang="en-US" altLang="zh-CN" dirty="0" err="1"/>
              <a:t>Soundec</a:t>
            </a:r>
            <a:r>
              <a:rPr lang="en-US" altLang="zh-CN" dirty="0"/>
              <a:t> SNC8600</a:t>
            </a:r>
            <a:r>
              <a:rPr lang="zh-CN" altLang="en-US" dirty="0"/>
              <a:t>系列耳内拾音算法可以实现嘈杂环境下的麦克风降噪，从而解决消费类耳机在诸如地铁、机场、户外运动、骑行等场景下的超强通话降噪需求。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耳内拾音消耗算力，考虑到便携式耳机电池电量的需求，通过和主控芯片（如蓝牙</a:t>
            </a:r>
            <a:r>
              <a:rPr lang="en-US" altLang="zh-CN" dirty="0"/>
              <a:t>IC</a:t>
            </a:r>
            <a:r>
              <a:rPr lang="zh-CN" altLang="en-US" dirty="0"/>
              <a:t>）的通讯和开关控制，使</a:t>
            </a:r>
            <a:r>
              <a:rPr lang="en-US" altLang="zh-CN" dirty="0"/>
              <a:t>SNC8600</a:t>
            </a:r>
            <a:r>
              <a:rPr lang="zh-CN" altLang="en-US" dirty="0"/>
              <a:t>工作在降噪模式；非降噪模式时关闭</a:t>
            </a:r>
            <a:r>
              <a:rPr lang="en-US" altLang="zh-CN" dirty="0"/>
              <a:t>SNC8600</a:t>
            </a:r>
            <a:r>
              <a:rPr lang="zh-CN" altLang="en-US" dirty="0"/>
              <a:t>从而节省功耗，不影响设备正常运行。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20F888-090E-4B2E-AE98-0318D01BF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3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408FE-9858-4D21-9B5A-DC3EA852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颈挂蓝牙耳机麦克风拓扑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F158A-E8C6-49D3-A644-434B5204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440" y="2772589"/>
            <a:ext cx="2909828" cy="3357239"/>
          </a:xfrm>
        </p:spPr>
        <p:txBody>
          <a:bodyPr/>
          <a:lstStyle/>
          <a:p>
            <a:r>
              <a:rPr lang="en-US" altLang="zh-CN" dirty="0"/>
              <a:t>FB Mic x 2</a:t>
            </a:r>
          </a:p>
          <a:p>
            <a:pPr lvl="1"/>
            <a:r>
              <a:rPr lang="zh-CN" altLang="en-US" dirty="0"/>
              <a:t>左声道</a:t>
            </a:r>
            <a:endParaRPr lang="en-US" altLang="zh-CN" dirty="0"/>
          </a:p>
          <a:p>
            <a:pPr lvl="1"/>
            <a:r>
              <a:rPr lang="zh-CN" altLang="en-US" dirty="0"/>
              <a:t>右声道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Talk Mic x 1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E1EEB9C-9657-4A78-A9D9-5D4E5DE44992}"/>
              </a:ext>
            </a:extLst>
          </p:cNvPr>
          <p:cNvGrpSpPr/>
          <p:nvPr/>
        </p:nvGrpSpPr>
        <p:grpSpPr>
          <a:xfrm>
            <a:off x="1347248" y="1978556"/>
            <a:ext cx="6027219" cy="4071182"/>
            <a:chOff x="1347248" y="1902353"/>
            <a:chExt cx="6027219" cy="4071182"/>
          </a:xfrm>
        </p:grpSpPr>
        <p:pic>
          <p:nvPicPr>
            <p:cNvPr id="8" name="内容占位符 4">
              <a:extLst>
                <a:ext uri="{FF2B5EF4-FFF2-40B4-BE49-F238E27FC236}">
                  <a16:creationId xmlns:a16="http://schemas.microsoft.com/office/drawing/2014/main" id="{2A5204BC-EC15-4506-8591-FDEC23FA4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9201" y="2148858"/>
              <a:ext cx="3925326" cy="3824677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E9193CC-DBCA-4561-85B9-6795196CD03D}"/>
                </a:ext>
              </a:extLst>
            </p:cNvPr>
            <p:cNvSpPr/>
            <p:nvPr/>
          </p:nvSpPr>
          <p:spPr>
            <a:xfrm>
              <a:off x="1347248" y="1902353"/>
              <a:ext cx="4581427" cy="26362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77FAF0D-B377-47B4-A64D-5A95D52B94AE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 flipV="1">
              <a:off x="5928675" y="2937592"/>
              <a:ext cx="1445792" cy="2828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828B538B-58F4-429A-B84A-B2DD01ECA6EA}"/>
                </a:ext>
              </a:extLst>
            </p:cNvPr>
            <p:cNvSpPr/>
            <p:nvPr/>
          </p:nvSpPr>
          <p:spPr>
            <a:xfrm>
              <a:off x="3022074" y="5141884"/>
              <a:ext cx="920685" cy="6092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6F1F5E5F-F667-4F1B-9A62-061A72FAB6BC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 flipV="1">
              <a:off x="3942759" y="4785073"/>
              <a:ext cx="3355508" cy="6614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DEA6C07-BE52-48C6-8F79-791148181000}"/>
                </a:ext>
              </a:extLst>
            </p:cNvPr>
            <p:cNvSpPr/>
            <p:nvPr/>
          </p:nvSpPr>
          <p:spPr>
            <a:xfrm>
              <a:off x="1835744" y="2320103"/>
              <a:ext cx="1084083" cy="452486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左声道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440AE26-2412-4934-A820-AE28BDDFF045}"/>
                </a:ext>
              </a:extLst>
            </p:cNvPr>
            <p:cNvSpPr/>
            <p:nvPr/>
          </p:nvSpPr>
          <p:spPr>
            <a:xfrm>
              <a:off x="4247955" y="2276137"/>
              <a:ext cx="1084083" cy="452486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右声道</a:t>
              </a: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B3B213D5-321C-4634-AD5D-31192ABEC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1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4BAC0DEF-F7AA-4C4D-ACE6-7D0347E8D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426" y="795151"/>
            <a:ext cx="3468243" cy="2706983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37F11E-6500-4D3F-A877-3E848120C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82506" y="1827628"/>
            <a:ext cx="2673527" cy="2526711"/>
          </a:xfr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4FF2FBF6-C51D-440C-BED6-4CA2DE5459B4}"/>
              </a:ext>
            </a:extLst>
          </p:cNvPr>
          <p:cNvSpPr/>
          <p:nvPr/>
        </p:nvSpPr>
        <p:spPr>
          <a:xfrm>
            <a:off x="9307533" y="1700382"/>
            <a:ext cx="1697146" cy="888145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9671EBF-1D84-40B6-80F1-31B33E7D734D}"/>
              </a:ext>
            </a:extLst>
          </p:cNvPr>
          <p:cNvSpPr/>
          <p:nvPr/>
        </p:nvSpPr>
        <p:spPr>
          <a:xfrm>
            <a:off x="7131627" y="4369693"/>
            <a:ext cx="449480" cy="7081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矩形: 圆角 265">
            <a:extLst>
              <a:ext uri="{FF2B5EF4-FFF2-40B4-BE49-F238E27FC236}">
                <a16:creationId xmlns:a16="http://schemas.microsoft.com/office/drawing/2014/main" id="{C80D97DE-0A4A-40BE-B76E-1F1F66F62982}"/>
              </a:ext>
            </a:extLst>
          </p:cNvPr>
          <p:cNvSpPr/>
          <p:nvPr/>
        </p:nvSpPr>
        <p:spPr>
          <a:xfrm>
            <a:off x="6219063" y="3962866"/>
            <a:ext cx="2837833" cy="26010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CN" sz="2400" b="1" dirty="0"/>
          </a:p>
          <a:p>
            <a:pPr algn="r"/>
            <a:endParaRPr lang="en-US" altLang="zh-CN" sz="2400" b="1" dirty="0"/>
          </a:p>
          <a:p>
            <a:pPr algn="r"/>
            <a:endParaRPr lang="en-US" altLang="zh-CN" sz="2400" b="1" dirty="0"/>
          </a:p>
          <a:p>
            <a:pPr algn="r"/>
            <a:endParaRPr lang="en-US" altLang="zh-CN" sz="2400" b="1" dirty="0"/>
          </a:p>
          <a:p>
            <a:pPr algn="r"/>
            <a:endParaRPr lang="en-US" altLang="zh-CN" sz="2400" b="1" dirty="0"/>
          </a:p>
          <a:p>
            <a:pPr algn="r"/>
            <a:endParaRPr lang="en-US" altLang="zh-CN" sz="2400" b="1" dirty="0"/>
          </a:p>
          <a:p>
            <a:pPr algn="r"/>
            <a:endParaRPr lang="en-US" altLang="zh-CN" sz="2400" b="1" dirty="0"/>
          </a:p>
          <a:p>
            <a:pPr algn="r"/>
            <a:endParaRPr lang="en-US" altLang="zh-CN" sz="2400" b="1" dirty="0"/>
          </a:p>
          <a:p>
            <a:pPr algn="r"/>
            <a:endParaRPr lang="en-US" altLang="zh-CN" sz="2000" b="1" dirty="0"/>
          </a:p>
          <a:p>
            <a:pPr algn="r"/>
            <a:r>
              <a:rPr lang="en-US" altLang="zh-CN" sz="2000" b="1" dirty="0"/>
              <a:t>Bluetooth </a:t>
            </a:r>
          </a:p>
          <a:p>
            <a:pPr algn="r"/>
            <a:r>
              <a:rPr lang="en-US" altLang="zh-CN" sz="2000" b="1" dirty="0"/>
              <a:t>Solution</a:t>
            </a:r>
            <a:endParaRPr lang="en-US" altLang="zh-CN" sz="1600" dirty="0"/>
          </a:p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endParaRPr lang="zh-CN" altLang="en-US" dirty="0"/>
          </a:p>
        </p:txBody>
      </p:sp>
      <p:sp>
        <p:nvSpPr>
          <p:cNvPr id="267" name="箭头: 五边形 266">
            <a:extLst>
              <a:ext uri="{FF2B5EF4-FFF2-40B4-BE49-F238E27FC236}">
                <a16:creationId xmlns:a16="http://schemas.microsoft.com/office/drawing/2014/main" id="{802E7941-BFF6-410A-9ACA-00308EDA6CAE}"/>
              </a:ext>
            </a:extLst>
          </p:cNvPr>
          <p:cNvSpPr/>
          <p:nvPr/>
        </p:nvSpPr>
        <p:spPr>
          <a:xfrm flipH="1">
            <a:off x="6202412" y="4874820"/>
            <a:ext cx="905764" cy="247845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I2S_SDO</a:t>
            </a:r>
            <a:endParaRPr lang="zh-CN" altLang="en-US" sz="1200" dirty="0"/>
          </a:p>
        </p:txBody>
      </p:sp>
      <p:cxnSp>
        <p:nvCxnSpPr>
          <p:cNvPr id="268" name="连接符: 曲线 267">
            <a:extLst>
              <a:ext uri="{FF2B5EF4-FFF2-40B4-BE49-F238E27FC236}">
                <a16:creationId xmlns:a16="http://schemas.microsoft.com/office/drawing/2014/main" id="{C3F6B555-69F4-42B5-BE6B-8B85C5237B03}"/>
              </a:ext>
            </a:extLst>
          </p:cNvPr>
          <p:cNvCxnSpPr>
            <a:cxnSpLocks/>
            <a:stCxn id="267" idx="3"/>
            <a:endCxn id="223" idx="3"/>
          </p:cNvCxnSpPr>
          <p:nvPr/>
        </p:nvCxnSpPr>
        <p:spPr>
          <a:xfrm rot="10800000">
            <a:off x="3550174" y="4983515"/>
            <a:ext cx="2652238" cy="152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3" name="椭圆 272">
            <a:extLst>
              <a:ext uri="{FF2B5EF4-FFF2-40B4-BE49-F238E27FC236}">
                <a16:creationId xmlns:a16="http://schemas.microsoft.com/office/drawing/2014/main" id="{D01A1E72-FCCD-4DE5-808A-0FDE49F07C2A}"/>
              </a:ext>
            </a:extLst>
          </p:cNvPr>
          <p:cNvSpPr/>
          <p:nvPr/>
        </p:nvSpPr>
        <p:spPr>
          <a:xfrm>
            <a:off x="10695053" y="3362498"/>
            <a:ext cx="1137693" cy="446101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4" name="连接符: 曲线 273">
            <a:extLst>
              <a:ext uri="{FF2B5EF4-FFF2-40B4-BE49-F238E27FC236}">
                <a16:creationId xmlns:a16="http://schemas.microsoft.com/office/drawing/2014/main" id="{CE808FE0-6824-4457-AB1C-E884AFC702BB}"/>
              </a:ext>
            </a:extLst>
          </p:cNvPr>
          <p:cNvCxnSpPr>
            <a:cxnSpLocks/>
            <a:stCxn id="273" idx="2"/>
            <a:endCxn id="266" idx="0"/>
          </p:cNvCxnSpPr>
          <p:nvPr/>
        </p:nvCxnSpPr>
        <p:spPr>
          <a:xfrm rot="10800000" flipV="1">
            <a:off x="7637981" y="3585548"/>
            <a:ext cx="3057073" cy="377317"/>
          </a:xfrm>
          <a:prstGeom prst="curvedConnector2">
            <a:avLst/>
          </a:prstGeom>
          <a:ln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4" name="箭头: 五边形 283">
            <a:extLst>
              <a:ext uri="{FF2B5EF4-FFF2-40B4-BE49-F238E27FC236}">
                <a16:creationId xmlns:a16="http://schemas.microsoft.com/office/drawing/2014/main" id="{BA91CDB3-394F-4AD6-A1E2-BF287A95F2EF}"/>
              </a:ext>
            </a:extLst>
          </p:cNvPr>
          <p:cNvSpPr/>
          <p:nvPr/>
        </p:nvSpPr>
        <p:spPr>
          <a:xfrm flipH="1">
            <a:off x="6202412" y="5490560"/>
            <a:ext cx="905764" cy="247845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UART</a:t>
            </a:r>
            <a:endParaRPr lang="zh-CN" altLang="en-US" sz="1200" dirty="0"/>
          </a:p>
        </p:txBody>
      </p:sp>
      <p:grpSp>
        <p:nvGrpSpPr>
          <p:cNvPr id="1055" name="组合 1054">
            <a:extLst>
              <a:ext uri="{FF2B5EF4-FFF2-40B4-BE49-F238E27FC236}">
                <a16:creationId xmlns:a16="http://schemas.microsoft.com/office/drawing/2014/main" id="{A9BC5875-D022-4485-8DB4-B67A5BEEB0A6}"/>
              </a:ext>
            </a:extLst>
          </p:cNvPr>
          <p:cNvGrpSpPr/>
          <p:nvPr/>
        </p:nvGrpSpPr>
        <p:grpSpPr>
          <a:xfrm>
            <a:off x="486052" y="1700230"/>
            <a:ext cx="3066749" cy="4863663"/>
            <a:chOff x="486052" y="1700230"/>
            <a:chExt cx="3066749" cy="4863663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0474C48-C682-4976-9C85-99AA32425C26}"/>
                </a:ext>
              </a:extLst>
            </p:cNvPr>
            <p:cNvSpPr/>
            <p:nvPr/>
          </p:nvSpPr>
          <p:spPr>
            <a:xfrm>
              <a:off x="486052" y="1700230"/>
              <a:ext cx="3066749" cy="4863663"/>
            </a:xfrm>
            <a:prstGeom prst="roundRect">
              <a:avLst>
                <a:gd name="adj" fmla="val 11698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SNC8600</a:t>
              </a:r>
            </a:p>
            <a:p>
              <a:pPr algn="ctr"/>
              <a:endParaRPr lang="en-US" altLang="zh-CN" sz="2400" b="1" dirty="0"/>
            </a:p>
            <a:p>
              <a:pPr algn="ctr"/>
              <a:endParaRPr lang="en-US" altLang="zh-CN" sz="2400" b="1" dirty="0"/>
            </a:p>
            <a:p>
              <a:pPr algn="ctr"/>
              <a:endParaRPr lang="en-US" altLang="zh-CN" sz="2400" b="1" dirty="0"/>
            </a:p>
            <a:p>
              <a:pPr algn="ctr"/>
              <a:endParaRPr lang="en-US" altLang="zh-CN" b="1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D809997B-8A5F-495A-84FA-630AC64B14D5}"/>
                </a:ext>
              </a:extLst>
            </p:cNvPr>
            <p:cNvSpPr/>
            <p:nvPr/>
          </p:nvSpPr>
          <p:spPr>
            <a:xfrm>
              <a:off x="2222662" y="3644577"/>
              <a:ext cx="1323321" cy="113210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/>
                <a:t>参考信号</a:t>
              </a:r>
              <a:r>
                <a:rPr lang="en-US" altLang="zh-CN" sz="1200" dirty="0"/>
                <a:t>(AEC Reference signal)</a:t>
              </a:r>
            </a:p>
            <a:p>
              <a:endParaRPr lang="en-US" altLang="zh-CN" sz="1200" dirty="0"/>
            </a:p>
            <a:p>
              <a:endParaRPr lang="en-US" altLang="zh-CN" sz="1200" dirty="0"/>
            </a:p>
            <a:p>
              <a:endParaRPr lang="zh-CN" altLang="en-US" sz="1200" dirty="0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3F515321-E965-4B6C-ADD0-ED6B65D3BC99}"/>
                </a:ext>
              </a:extLst>
            </p:cNvPr>
            <p:cNvSpPr/>
            <p:nvPr/>
          </p:nvSpPr>
          <p:spPr>
            <a:xfrm>
              <a:off x="2225428" y="2596506"/>
              <a:ext cx="1323473" cy="96828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200" dirty="0"/>
                <a:t>FB Mic PDM</a:t>
              </a:r>
              <a:r>
                <a:rPr lang="zh-CN" altLang="en-US" sz="1200" dirty="0"/>
                <a:t>数据</a:t>
              </a:r>
              <a:endParaRPr lang="en-US" altLang="zh-CN" sz="1200" dirty="0"/>
            </a:p>
            <a:p>
              <a:pPr algn="r"/>
              <a:endParaRPr lang="en-US" altLang="zh-CN" sz="1200" dirty="0"/>
            </a:p>
            <a:p>
              <a:pPr algn="r"/>
              <a:endParaRPr lang="en-US" altLang="zh-CN" sz="1200" dirty="0"/>
            </a:p>
            <a:p>
              <a:pPr algn="r"/>
              <a:endParaRPr lang="en-US" altLang="zh-CN" sz="1200" dirty="0"/>
            </a:p>
            <a:p>
              <a:pPr algn="r"/>
              <a:endParaRPr lang="zh-CN" altLang="en-US" sz="1200" dirty="0"/>
            </a:p>
          </p:txBody>
        </p:sp>
        <p:sp>
          <p:nvSpPr>
            <p:cNvPr id="1083" name="椭圆 1082">
              <a:extLst>
                <a:ext uri="{FF2B5EF4-FFF2-40B4-BE49-F238E27FC236}">
                  <a16:creationId xmlns:a16="http://schemas.microsoft.com/office/drawing/2014/main" id="{32C715B8-479E-4412-8F36-382483ECDF07}"/>
                </a:ext>
              </a:extLst>
            </p:cNvPr>
            <p:cNvSpPr/>
            <p:nvPr/>
          </p:nvSpPr>
          <p:spPr>
            <a:xfrm>
              <a:off x="626858" y="3581562"/>
              <a:ext cx="1145039" cy="105191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AEC</a:t>
              </a:r>
            </a:p>
            <a:p>
              <a:pPr algn="ctr"/>
              <a:r>
                <a:rPr lang="en-US" altLang="zh-CN" sz="1600" dirty="0"/>
                <a:t>&amp;</a:t>
              </a:r>
            </a:p>
            <a:p>
              <a:pPr algn="ctr"/>
              <a:r>
                <a:rPr lang="en-US" altLang="zh-CN" sz="1600" dirty="0"/>
                <a:t>ENC</a:t>
              </a:r>
              <a:endParaRPr lang="zh-CN" altLang="en-US" sz="1600" dirty="0"/>
            </a:p>
          </p:txBody>
        </p:sp>
        <p:cxnSp>
          <p:nvCxnSpPr>
            <p:cNvPr id="1085" name="连接符: 曲线 1084">
              <a:extLst>
                <a:ext uri="{FF2B5EF4-FFF2-40B4-BE49-F238E27FC236}">
                  <a16:creationId xmlns:a16="http://schemas.microsoft.com/office/drawing/2014/main" id="{DE547417-B325-4120-A14B-A3520A6B8FE0}"/>
                </a:ext>
              </a:extLst>
            </p:cNvPr>
            <p:cNvCxnSpPr>
              <a:cxnSpLocks/>
              <a:stCxn id="186" idx="1"/>
              <a:endCxn id="1083" idx="6"/>
            </p:cNvCxnSpPr>
            <p:nvPr/>
          </p:nvCxnSpPr>
          <p:spPr>
            <a:xfrm rot="10800000">
              <a:off x="1771898" y="4107519"/>
              <a:ext cx="450765" cy="103111"/>
            </a:xfrm>
            <a:prstGeom prst="curvedConnector3">
              <a:avLst>
                <a:gd name="adj1" fmla="val 50000"/>
              </a:avLst>
            </a:prstGeom>
            <a:ln>
              <a:prstDash val="dash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4" name="连接符: 曲线 193">
              <a:extLst>
                <a:ext uri="{FF2B5EF4-FFF2-40B4-BE49-F238E27FC236}">
                  <a16:creationId xmlns:a16="http://schemas.microsoft.com/office/drawing/2014/main" id="{9757F577-2025-44F5-9CB8-3BB0155FE582}"/>
                </a:ext>
              </a:extLst>
            </p:cNvPr>
            <p:cNvCxnSpPr>
              <a:cxnSpLocks/>
              <a:stCxn id="188" idx="1"/>
              <a:endCxn id="1083" idx="0"/>
            </p:cNvCxnSpPr>
            <p:nvPr/>
          </p:nvCxnSpPr>
          <p:spPr>
            <a:xfrm rot="10800000" flipV="1">
              <a:off x="1199378" y="3080648"/>
              <a:ext cx="1026051" cy="500913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30" name="箭头: 五边形 129">
              <a:extLst>
                <a:ext uri="{FF2B5EF4-FFF2-40B4-BE49-F238E27FC236}">
                  <a16:creationId xmlns:a16="http://schemas.microsoft.com/office/drawing/2014/main" id="{7715FFA5-B323-488C-A3E1-9C2BD7B4069C}"/>
                </a:ext>
              </a:extLst>
            </p:cNvPr>
            <p:cNvSpPr/>
            <p:nvPr/>
          </p:nvSpPr>
          <p:spPr>
            <a:xfrm>
              <a:off x="2624243" y="5173414"/>
              <a:ext cx="914915" cy="247846"/>
            </a:xfrm>
            <a:prstGeom prst="homePlat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I2S_SDO</a:t>
              </a:r>
              <a:endParaRPr lang="zh-CN" altLang="en-US" sz="1200" dirty="0"/>
            </a:p>
          </p:txBody>
        </p:sp>
        <p:sp>
          <p:nvSpPr>
            <p:cNvPr id="201" name="箭头: 五边形 200">
              <a:extLst>
                <a:ext uri="{FF2B5EF4-FFF2-40B4-BE49-F238E27FC236}">
                  <a16:creationId xmlns:a16="http://schemas.microsoft.com/office/drawing/2014/main" id="{D26A3467-447E-49AC-BE4E-EC5F900CD8CC}"/>
                </a:ext>
              </a:extLst>
            </p:cNvPr>
            <p:cNvSpPr/>
            <p:nvPr/>
          </p:nvSpPr>
          <p:spPr>
            <a:xfrm flipH="1">
              <a:off x="2632577" y="3220064"/>
              <a:ext cx="911276" cy="231584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DMIC1_IN</a:t>
              </a:r>
              <a:endParaRPr lang="zh-CN" altLang="en-US" sz="1200" dirty="0"/>
            </a:p>
          </p:txBody>
        </p:sp>
        <p:sp>
          <p:nvSpPr>
            <p:cNvPr id="203" name="箭头: 五边形 202">
              <a:extLst>
                <a:ext uri="{FF2B5EF4-FFF2-40B4-BE49-F238E27FC236}">
                  <a16:creationId xmlns:a16="http://schemas.microsoft.com/office/drawing/2014/main" id="{29C0E01D-7177-49D4-BE4E-014EE35D4E0B}"/>
                </a:ext>
              </a:extLst>
            </p:cNvPr>
            <p:cNvSpPr/>
            <p:nvPr/>
          </p:nvSpPr>
          <p:spPr>
            <a:xfrm flipH="1">
              <a:off x="2629733" y="2853437"/>
              <a:ext cx="911276" cy="231584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DMIC2_IN</a:t>
              </a:r>
              <a:endParaRPr lang="zh-CN" altLang="en-US" sz="1200" dirty="0"/>
            </a:p>
          </p:txBody>
        </p:sp>
        <p:sp>
          <p:nvSpPr>
            <p:cNvPr id="205" name="箭头: 五边形 204">
              <a:extLst>
                <a:ext uri="{FF2B5EF4-FFF2-40B4-BE49-F238E27FC236}">
                  <a16:creationId xmlns:a16="http://schemas.microsoft.com/office/drawing/2014/main" id="{25F34BFF-C2C1-4A17-A694-59B5AD641EC2}"/>
                </a:ext>
              </a:extLst>
            </p:cNvPr>
            <p:cNvSpPr/>
            <p:nvPr/>
          </p:nvSpPr>
          <p:spPr>
            <a:xfrm flipH="1">
              <a:off x="2621939" y="4499493"/>
              <a:ext cx="911276" cy="231584"/>
            </a:xfrm>
            <a:prstGeom prst="homePlat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AMIC1_IN</a:t>
              </a:r>
              <a:endParaRPr lang="zh-CN" altLang="en-US" sz="1200" dirty="0"/>
            </a:p>
          </p:txBody>
        </p:sp>
        <p:sp>
          <p:nvSpPr>
            <p:cNvPr id="206" name="箭头: 五边形 205">
              <a:extLst>
                <a:ext uri="{FF2B5EF4-FFF2-40B4-BE49-F238E27FC236}">
                  <a16:creationId xmlns:a16="http://schemas.microsoft.com/office/drawing/2014/main" id="{E8DCB887-A384-47E8-8D3D-B9217F913FA8}"/>
                </a:ext>
              </a:extLst>
            </p:cNvPr>
            <p:cNvSpPr/>
            <p:nvPr/>
          </p:nvSpPr>
          <p:spPr>
            <a:xfrm flipH="1">
              <a:off x="2626977" y="4158568"/>
              <a:ext cx="911276" cy="231584"/>
            </a:xfrm>
            <a:prstGeom prst="homePlat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AMIC2_IN</a:t>
              </a:r>
              <a:endParaRPr lang="zh-CN" altLang="en-US" sz="1200" dirty="0"/>
            </a:p>
          </p:txBody>
        </p:sp>
        <p:cxnSp>
          <p:nvCxnSpPr>
            <p:cNvPr id="219" name="连接符: 曲线 218">
              <a:extLst>
                <a:ext uri="{FF2B5EF4-FFF2-40B4-BE49-F238E27FC236}">
                  <a16:creationId xmlns:a16="http://schemas.microsoft.com/office/drawing/2014/main" id="{B24D551C-5F0C-4567-B9CD-788328CE63E9}"/>
                </a:ext>
              </a:extLst>
            </p:cNvPr>
            <p:cNvCxnSpPr>
              <a:cxnSpLocks/>
              <a:stCxn id="1083" idx="4"/>
              <a:endCxn id="130" idx="1"/>
            </p:cNvCxnSpPr>
            <p:nvPr/>
          </p:nvCxnSpPr>
          <p:spPr>
            <a:xfrm rot="16200000" flipH="1">
              <a:off x="1579878" y="4252972"/>
              <a:ext cx="663864" cy="1424865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90" name="箭头: 五边形 289">
              <a:extLst>
                <a:ext uri="{FF2B5EF4-FFF2-40B4-BE49-F238E27FC236}">
                  <a16:creationId xmlns:a16="http://schemas.microsoft.com/office/drawing/2014/main" id="{41BC51AF-BA40-45B0-A1E0-1230DE71250A}"/>
                </a:ext>
              </a:extLst>
            </p:cNvPr>
            <p:cNvSpPr/>
            <p:nvPr/>
          </p:nvSpPr>
          <p:spPr>
            <a:xfrm>
              <a:off x="2635259" y="5466165"/>
              <a:ext cx="914915" cy="230641"/>
            </a:xfrm>
            <a:prstGeom prst="homePlat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UART</a:t>
              </a:r>
              <a:endParaRPr lang="zh-CN" altLang="en-US" sz="1200" dirty="0"/>
            </a:p>
          </p:txBody>
        </p:sp>
        <p:sp>
          <p:nvSpPr>
            <p:cNvPr id="386" name="箭头: 五边形 385">
              <a:extLst>
                <a:ext uri="{FF2B5EF4-FFF2-40B4-BE49-F238E27FC236}">
                  <a16:creationId xmlns:a16="http://schemas.microsoft.com/office/drawing/2014/main" id="{5F7D1439-EAC8-4118-83AA-99489148A9C7}"/>
                </a:ext>
              </a:extLst>
            </p:cNvPr>
            <p:cNvSpPr/>
            <p:nvPr/>
          </p:nvSpPr>
          <p:spPr>
            <a:xfrm flipH="1">
              <a:off x="2633418" y="5751596"/>
              <a:ext cx="911276" cy="231584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Power</a:t>
              </a:r>
              <a:endParaRPr lang="zh-CN" altLang="en-US" sz="1200" dirty="0"/>
            </a:p>
          </p:txBody>
        </p:sp>
        <p:sp>
          <p:nvSpPr>
            <p:cNvPr id="398" name="箭头: 五边形 397">
              <a:extLst>
                <a:ext uri="{FF2B5EF4-FFF2-40B4-BE49-F238E27FC236}">
                  <a16:creationId xmlns:a16="http://schemas.microsoft.com/office/drawing/2014/main" id="{C4BFA2D9-9D0A-4E5E-9224-BC83EF26A6CC}"/>
                </a:ext>
              </a:extLst>
            </p:cNvPr>
            <p:cNvSpPr/>
            <p:nvPr/>
          </p:nvSpPr>
          <p:spPr>
            <a:xfrm flipH="1">
              <a:off x="2422836" y="6071839"/>
              <a:ext cx="1107855" cy="231584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DFU_Trigger</a:t>
              </a:r>
              <a:endParaRPr lang="zh-CN" altLang="en-US" sz="1200" dirty="0"/>
            </a:p>
          </p:txBody>
        </p:sp>
        <p:sp>
          <p:nvSpPr>
            <p:cNvPr id="223" name="箭头: 五边形 222">
              <a:extLst>
                <a:ext uri="{FF2B5EF4-FFF2-40B4-BE49-F238E27FC236}">
                  <a16:creationId xmlns:a16="http://schemas.microsoft.com/office/drawing/2014/main" id="{BD774960-DB7C-479E-BCE4-814A658B4234}"/>
                </a:ext>
              </a:extLst>
            </p:cNvPr>
            <p:cNvSpPr/>
            <p:nvPr/>
          </p:nvSpPr>
          <p:spPr>
            <a:xfrm>
              <a:off x="2635259" y="4859591"/>
              <a:ext cx="914915" cy="247846"/>
            </a:xfrm>
            <a:prstGeom prst="homePlat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I2S_SDI</a:t>
              </a:r>
              <a:endParaRPr lang="zh-CN" altLang="en-US" sz="1200" dirty="0"/>
            </a:p>
          </p:txBody>
        </p:sp>
      </p:grpSp>
      <p:cxnSp>
        <p:nvCxnSpPr>
          <p:cNvPr id="220" name="连接符: 曲线 219">
            <a:extLst>
              <a:ext uri="{FF2B5EF4-FFF2-40B4-BE49-F238E27FC236}">
                <a16:creationId xmlns:a16="http://schemas.microsoft.com/office/drawing/2014/main" id="{C6C5E6A1-0D25-4EDE-A109-D661E84CBC5E}"/>
              </a:ext>
            </a:extLst>
          </p:cNvPr>
          <p:cNvCxnSpPr>
            <a:cxnSpLocks/>
            <a:stCxn id="290" idx="3"/>
            <a:endCxn id="284" idx="3"/>
          </p:cNvCxnSpPr>
          <p:nvPr/>
        </p:nvCxnSpPr>
        <p:spPr>
          <a:xfrm>
            <a:off x="3550174" y="5581486"/>
            <a:ext cx="2652238" cy="32997"/>
          </a:xfrm>
          <a:prstGeom prst="curvedConnector3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0" name="箭头: 五边形 329">
            <a:extLst>
              <a:ext uri="{FF2B5EF4-FFF2-40B4-BE49-F238E27FC236}">
                <a16:creationId xmlns:a16="http://schemas.microsoft.com/office/drawing/2014/main" id="{09A88449-6DF0-4CE2-84F7-EB1A1852BA58}"/>
              </a:ext>
            </a:extLst>
          </p:cNvPr>
          <p:cNvSpPr/>
          <p:nvPr/>
        </p:nvSpPr>
        <p:spPr>
          <a:xfrm flipH="1">
            <a:off x="6223661" y="4550507"/>
            <a:ext cx="867864" cy="252752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DAC L</a:t>
            </a:r>
            <a:endParaRPr lang="zh-CN" altLang="en-US" sz="1200" dirty="0"/>
          </a:p>
        </p:txBody>
      </p:sp>
      <p:sp>
        <p:nvSpPr>
          <p:cNvPr id="370" name="箭头: 五边形 369">
            <a:extLst>
              <a:ext uri="{FF2B5EF4-FFF2-40B4-BE49-F238E27FC236}">
                <a16:creationId xmlns:a16="http://schemas.microsoft.com/office/drawing/2014/main" id="{2D01E26A-0202-4215-BB5C-49E62C76EA2F}"/>
              </a:ext>
            </a:extLst>
          </p:cNvPr>
          <p:cNvSpPr/>
          <p:nvPr/>
        </p:nvSpPr>
        <p:spPr>
          <a:xfrm flipH="1">
            <a:off x="8222142" y="5337559"/>
            <a:ext cx="834756" cy="247847"/>
          </a:xfrm>
          <a:prstGeom prst="homePlat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MIC_IN</a:t>
            </a:r>
            <a:endParaRPr lang="zh-CN" altLang="en-US" sz="1200" dirty="0"/>
          </a:p>
        </p:txBody>
      </p:sp>
      <p:pic>
        <p:nvPicPr>
          <p:cNvPr id="302" name="图片 301">
            <a:extLst>
              <a:ext uri="{FF2B5EF4-FFF2-40B4-BE49-F238E27FC236}">
                <a16:creationId xmlns:a16="http://schemas.microsoft.com/office/drawing/2014/main" id="{484DBB1D-0B9E-422D-BED3-EDCEA15D7E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27" r="8373" b="6890"/>
          <a:stretch/>
        </p:blipFill>
        <p:spPr>
          <a:xfrm>
            <a:off x="9522042" y="4982401"/>
            <a:ext cx="518452" cy="762358"/>
          </a:xfrm>
          <a:prstGeom prst="rect">
            <a:avLst/>
          </a:prstGeom>
        </p:spPr>
      </p:pic>
      <p:cxnSp>
        <p:nvCxnSpPr>
          <p:cNvPr id="304" name="连接符: 曲线 303">
            <a:extLst>
              <a:ext uri="{FF2B5EF4-FFF2-40B4-BE49-F238E27FC236}">
                <a16:creationId xmlns:a16="http://schemas.microsoft.com/office/drawing/2014/main" id="{DA1CD4C5-5C0F-4898-8AE5-F9676C853E4D}"/>
              </a:ext>
            </a:extLst>
          </p:cNvPr>
          <p:cNvCxnSpPr>
            <a:cxnSpLocks/>
            <a:endCxn id="370" idx="1"/>
          </p:cNvCxnSpPr>
          <p:nvPr/>
        </p:nvCxnSpPr>
        <p:spPr>
          <a:xfrm rot="10800000" flipV="1">
            <a:off x="9056898" y="5461481"/>
            <a:ext cx="44169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连接符: 曲线 387">
            <a:extLst>
              <a:ext uri="{FF2B5EF4-FFF2-40B4-BE49-F238E27FC236}">
                <a16:creationId xmlns:a16="http://schemas.microsoft.com/office/drawing/2014/main" id="{A2010A5D-4465-4F29-A714-5DC5AE98A7CC}"/>
              </a:ext>
            </a:extLst>
          </p:cNvPr>
          <p:cNvCxnSpPr>
            <a:cxnSpLocks/>
            <a:stCxn id="427" idx="3"/>
          </p:cNvCxnSpPr>
          <p:nvPr/>
        </p:nvCxnSpPr>
        <p:spPr>
          <a:xfrm rot="10800000">
            <a:off x="3548187" y="5872128"/>
            <a:ext cx="2658019" cy="613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9" name="连接符: 曲线 398">
            <a:extLst>
              <a:ext uri="{FF2B5EF4-FFF2-40B4-BE49-F238E27FC236}">
                <a16:creationId xmlns:a16="http://schemas.microsoft.com/office/drawing/2014/main" id="{B48AE318-6D12-4510-AD14-A24B63535F55}"/>
              </a:ext>
            </a:extLst>
          </p:cNvPr>
          <p:cNvCxnSpPr>
            <a:cxnSpLocks/>
            <a:stCxn id="428" idx="3"/>
            <a:endCxn id="398" idx="1"/>
          </p:cNvCxnSpPr>
          <p:nvPr/>
        </p:nvCxnSpPr>
        <p:spPr>
          <a:xfrm rot="10800000">
            <a:off x="3530692" y="6187631"/>
            <a:ext cx="2666209" cy="701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7" name="箭头: 五边形 426">
            <a:extLst>
              <a:ext uri="{FF2B5EF4-FFF2-40B4-BE49-F238E27FC236}">
                <a16:creationId xmlns:a16="http://schemas.microsoft.com/office/drawing/2014/main" id="{608AA6E5-2342-4D8B-B20C-C2230363D52C}"/>
              </a:ext>
            </a:extLst>
          </p:cNvPr>
          <p:cNvSpPr/>
          <p:nvPr/>
        </p:nvSpPr>
        <p:spPr>
          <a:xfrm flipH="1">
            <a:off x="6206205" y="5817654"/>
            <a:ext cx="911275" cy="231584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GPIO1</a:t>
            </a:r>
            <a:endParaRPr lang="zh-CN" altLang="en-US" sz="1200" dirty="0"/>
          </a:p>
        </p:txBody>
      </p:sp>
      <p:sp>
        <p:nvSpPr>
          <p:cNvPr id="428" name="箭头: 五边形 427">
            <a:extLst>
              <a:ext uri="{FF2B5EF4-FFF2-40B4-BE49-F238E27FC236}">
                <a16:creationId xmlns:a16="http://schemas.microsoft.com/office/drawing/2014/main" id="{B78A7708-092B-4953-A35E-E067C9E0051E}"/>
              </a:ext>
            </a:extLst>
          </p:cNvPr>
          <p:cNvSpPr/>
          <p:nvPr/>
        </p:nvSpPr>
        <p:spPr>
          <a:xfrm flipH="1">
            <a:off x="6196900" y="6141967"/>
            <a:ext cx="911275" cy="231584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GPIO2</a:t>
            </a:r>
            <a:endParaRPr lang="zh-CN" altLang="en-US" sz="1200" dirty="0"/>
          </a:p>
        </p:txBody>
      </p:sp>
      <p:sp>
        <p:nvSpPr>
          <p:cNvPr id="439" name="箭头: 五边形 438">
            <a:extLst>
              <a:ext uri="{FF2B5EF4-FFF2-40B4-BE49-F238E27FC236}">
                <a16:creationId xmlns:a16="http://schemas.microsoft.com/office/drawing/2014/main" id="{DDFF1044-F767-4339-A28E-E1CF6B666E3A}"/>
              </a:ext>
            </a:extLst>
          </p:cNvPr>
          <p:cNvSpPr/>
          <p:nvPr/>
        </p:nvSpPr>
        <p:spPr>
          <a:xfrm>
            <a:off x="8244305" y="4882502"/>
            <a:ext cx="834754" cy="247847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RF</a:t>
            </a:r>
            <a:endParaRPr lang="zh-CN" altLang="en-US" sz="1200" dirty="0"/>
          </a:p>
        </p:txBody>
      </p:sp>
      <p:sp>
        <p:nvSpPr>
          <p:cNvPr id="442" name="椭圆 441">
            <a:extLst>
              <a:ext uri="{FF2B5EF4-FFF2-40B4-BE49-F238E27FC236}">
                <a16:creationId xmlns:a16="http://schemas.microsoft.com/office/drawing/2014/main" id="{6C72108B-A5AA-4983-823B-4724E3520D85}"/>
              </a:ext>
            </a:extLst>
          </p:cNvPr>
          <p:cNvSpPr/>
          <p:nvPr/>
        </p:nvSpPr>
        <p:spPr>
          <a:xfrm>
            <a:off x="5098764" y="721885"/>
            <a:ext cx="3342438" cy="2807768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97BEACF-C180-44A0-8C13-BBBFF3D7F1FF}"/>
              </a:ext>
            </a:extLst>
          </p:cNvPr>
          <p:cNvSpPr txBox="1"/>
          <p:nvPr/>
        </p:nvSpPr>
        <p:spPr>
          <a:xfrm>
            <a:off x="3957115" y="3653329"/>
            <a:ext cx="133721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Π(</a:t>
            </a:r>
            <a:r>
              <a:rPr lang="zh-CN" altLang="en-US" sz="1200" dirty="0"/>
              <a:t>派</a:t>
            </a:r>
            <a:r>
              <a:rPr lang="en-US" altLang="zh-CN" sz="1200" dirty="0"/>
              <a:t>)</a:t>
            </a:r>
            <a:r>
              <a:rPr lang="zh-CN" altLang="en-US" sz="1200" dirty="0"/>
              <a:t>型衰减电路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2B7E391-1B2A-4A22-9DEB-013E3C0873F3}"/>
              </a:ext>
            </a:extLst>
          </p:cNvPr>
          <p:cNvSpPr txBox="1"/>
          <p:nvPr/>
        </p:nvSpPr>
        <p:spPr>
          <a:xfrm>
            <a:off x="3970857" y="3994648"/>
            <a:ext cx="132347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Π(</a:t>
            </a:r>
            <a:r>
              <a:rPr lang="zh-CN" altLang="en-US" sz="1200" dirty="0"/>
              <a:t>派</a:t>
            </a:r>
            <a:r>
              <a:rPr lang="en-US" altLang="zh-CN" sz="1200" dirty="0"/>
              <a:t>)</a:t>
            </a:r>
            <a:r>
              <a:rPr lang="zh-CN" altLang="en-US" sz="1200" dirty="0"/>
              <a:t>型衰减电路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BC8FF003-9AAD-410C-8DE7-6F4059884E8D}"/>
              </a:ext>
            </a:extLst>
          </p:cNvPr>
          <p:cNvCxnSpPr>
            <a:cxnSpLocks/>
            <a:stCxn id="7" idx="2"/>
            <a:endCxn id="442" idx="6"/>
          </p:cNvCxnSpPr>
          <p:nvPr/>
        </p:nvCxnSpPr>
        <p:spPr>
          <a:xfrm flipH="1" flipV="1">
            <a:off x="8441202" y="2125769"/>
            <a:ext cx="866331" cy="18686"/>
          </a:xfrm>
          <a:prstGeom prst="straightConnector1">
            <a:avLst/>
          </a:prstGeom>
          <a:ln>
            <a:solidFill>
              <a:schemeClr val="accent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2AD16FFC-4FC1-4965-9B4B-B76E1921BD32}"/>
              </a:ext>
            </a:extLst>
          </p:cNvPr>
          <p:cNvSpPr/>
          <p:nvPr/>
        </p:nvSpPr>
        <p:spPr>
          <a:xfrm>
            <a:off x="5999709" y="2119562"/>
            <a:ext cx="404683" cy="39193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D1E081BD-47F7-4932-968D-576C2E4C955A}"/>
              </a:ext>
            </a:extLst>
          </p:cNvPr>
          <p:cNvSpPr/>
          <p:nvPr/>
        </p:nvSpPr>
        <p:spPr>
          <a:xfrm>
            <a:off x="7151839" y="2089799"/>
            <a:ext cx="404683" cy="39193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箭头: 五边形 90">
            <a:extLst>
              <a:ext uri="{FF2B5EF4-FFF2-40B4-BE49-F238E27FC236}">
                <a16:creationId xmlns:a16="http://schemas.microsoft.com/office/drawing/2014/main" id="{9332C829-11CA-474C-A095-436D385B130D}"/>
              </a:ext>
            </a:extLst>
          </p:cNvPr>
          <p:cNvSpPr/>
          <p:nvPr/>
        </p:nvSpPr>
        <p:spPr>
          <a:xfrm flipH="1">
            <a:off x="6235279" y="4215327"/>
            <a:ext cx="867864" cy="252752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DAC R</a:t>
            </a:r>
            <a:endParaRPr lang="zh-CN" altLang="en-US" sz="1200" dirty="0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A002E486-5B15-4309-8474-632617F7E3BB}"/>
              </a:ext>
            </a:extLst>
          </p:cNvPr>
          <p:cNvSpPr/>
          <p:nvPr/>
        </p:nvSpPr>
        <p:spPr>
          <a:xfrm>
            <a:off x="5569645" y="1933190"/>
            <a:ext cx="404683" cy="39193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90394324-458D-4603-A955-8208F4FB153D}"/>
              </a:ext>
            </a:extLst>
          </p:cNvPr>
          <p:cNvSpPr/>
          <p:nvPr/>
        </p:nvSpPr>
        <p:spPr>
          <a:xfrm>
            <a:off x="7595758" y="1941974"/>
            <a:ext cx="404683" cy="39193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BAB28B5C-3F32-44AD-976B-E9C28401E629}"/>
              </a:ext>
            </a:extLst>
          </p:cNvPr>
          <p:cNvCxnSpPr>
            <a:cxnSpLocks/>
            <a:stCxn id="25" idx="0"/>
            <a:endCxn id="201" idx="1"/>
          </p:cNvCxnSpPr>
          <p:nvPr/>
        </p:nvCxnSpPr>
        <p:spPr>
          <a:xfrm rot="16200000" flipH="1" flipV="1">
            <a:off x="4264805" y="1398610"/>
            <a:ext cx="1216294" cy="2658198"/>
          </a:xfrm>
          <a:prstGeom prst="bentConnector4">
            <a:avLst>
              <a:gd name="adj1" fmla="val -18795"/>
              <a:gd name="adj2" fmla="val 5380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7A83E123-73D5-4A26-A025-C5A645CEB60E}"/>
              </a:ext>
            </a:extLst>
          </p:cNvPr>
          <p:cNvCxnSpPr>
            <a:cxnSpLocks/>
            <a:stCxn id="79" idx="0"/>
            <a:endCxn id="203" idx="1"/>
          </p:cNvCxnSpPr>
          <p:nvPr/>
        </p:nvCxnSpPr>
        <p:spPr>
          <a:xfrm rot="16200000" flipH="1" flipV="1">
            <a:off x="5007880" y="622928"/>
            <a:ext cx="879430" cy="3813172"/>
          </a:xfrm>
          <a:prstGeom prst="bentConnector4">
            <a:avLst>
              <a:gd name="adj1" fmla="val -47174"/>
              <a:gd name="adj2" fmla="val 7352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10D79F98-3539-4A84-B965-53EF310A785B}"/>
              </a:ext>
            </a:extLst>
          </p:cNvPr>
          <p:cNvCxnSpPr>
            <a:cxnSpLocks/>
            <a:stCxn id="91" idx="3"/>
            <a:endCxn id="156" idx="4"/>
          </p:cNvCxnSpPr>
          <p:nvPr/>
        </p:nvCxnSpPr>
        <p:spPr>
          <a:xfrm rot="10800000" flipH="1">
            <a:off x="6235278" y="2333909"/>
            <a:ext cx="1562821" cy="2007794"/>
          </a:xfrm>
          <a:prstGeom prst="bentConnector4">
            <a:avLst>
              <a:gd name="adj1" fmla="val -14627"/>
              <a:gd name="adj2" fmla="val 3417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1" name="连接符: 肘形 180">
            <a:extLst>
              <a:ext uri="{FF2B5EF4-FFF2-40B4-BE49-F238E27FC236}">
                <a16:creationId xmlns:a16="http://schemas.microsoft.com/office/drawing/2014/main" id="{6DCAA363-B6DC-437E-8DF5-DE32BD08017E}"/>
              </a:ext>
            </a:extLst>
          </p:cNvPr>
          <p:cNvCxnSpPr>
            <a:cxnSpLocks/>
            <a:stCxn id="330" idx="3"/>
            <a:endCxn id="154" idx="3"/>
          </p:cNvCxnSpPr>
          <p:nvPr/>
        </p:nvCxnSpPr>
        <p:spPr>
          <a:xfrm rot="10800000">
            <a:off x="5628909" y="2267727"/>
            <a:ext cx="594752" cy="24091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54E89E04-EFF9-44F8-9F21-46E72A0683E5}"/>
              </a:ext>
            </a:extLst>
          </p:cNvPr>
          <p:cNvCxnSpPr>
            <a:cxnSpLocks/>
            <a:stCxn id="330" idx="3"/>
            <a:endCxn id="78" idx="3"/>
          </p:cNvCxnSpPr>
          <p:nvPr/>
        </p:nvCxnSpPr>
        <p:spPr>
          <a:xfrm rot="10800000">
            <a:off x="5294331" y="4133149"/>
            <a:ext cx="929331" cy="543735"/>
          </a:xfrm>
          <a:prstGeom prst="bentConnector3">
            <a:avLst>
              <a:gd name="adj1" fmla="val 6275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4" name="连接符: 肘形 203">
            <a:extLst>
              <a:ext uri="{FF2B5EF4-FFF2-40B4-BE49-F238E27FC236}">
                <a16:creationId xmlns:a16="http://schemas.microsoft.com/office/drawing/2014/main" id="{283758F0-1EAD-4DAE-AAEB-525F8B797535}"/>
              </a:ext>
            </a:extLst>
          </p:cNvPr>
          <p:cNvCxnSpPr>
            <a:cxnSpLocks/>
            <a:stCxn id="91" idx="3"/>
            <a:endCxn id="30" idx="3"/>
          </p:cNvCxnSpPr>
          <p:nvPr/>
        </p:nvCxnSpPr>
        <p:spPr>
          <a:xfrm rot="10800000">
            <a:off x="5294331" y="3791829"/>
            <a:ext cx="940949" cy="549874"/>
          </a:xfrm>
          <a:prstGeom prst="bentConnector3">
            <a:avLst>
              <a:gd name="adj1" fmla="val 2570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9" name="连接符: 肘形 208">
            <a:extLst>
              <a:ext uri="{FF2B5EF4-FFF2-40B4-BE49-F238E27FC236}">
                <a16:creationId xmlns:a16="http://schemas.microsoft.com/office/drawing/2014/main" id="{87211522-2B2C-47CB-8238-3E797096DD64}"/>
              </a:ext>
            </a:extLst>
          </p:cNvPr>
          <p:cNvCxnSpPr>
            <a:cxnSpLocks/>
            <a:stCxn id="30" idx="1"/>
            <a:endCxn id="206" idx="1"/>
          </p:cNvCxnSpPr>
          <p:nvPr/>
        </p:nvCxnSpPr>
        <p:spPr>
          <a:xfrm rot="10800000" flipV="1">
            <a:off x="3538253" y="3791828"/>
            <a:ext cx="418862" cy="4825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2" name="连接符: 肘形 211">
            <a:extLst>
              <a:ext uri="{FF2B5EF4-FFF2-40B4-BE49-F238E27FC236}">
                <a16:creationId xmlns:a16="http://schemas.microsoft.com/office/drawing/2014/main" id="{6625D1D5-D992-4892-9C94-E087142EDA74}"/>
              </a:ext>
            </a:extLst>
          </p:cNvPr>
          <p:cNvCxnSpPr>
            <a:cxnSpLocks/>
            <a:stCxn id="78" idx="1"/>
            <a:endCxn id="205" idx="1"/>
          </p:cNvCxnSpPr>
          <p:nvPr/>
        </p:nvCxnSpPr>
        <p:spPr>
          <a:xfrm rot="10800000" flipV="1">
            <a:off x="3533215" y="4133147"/>
            <a:ext cx="437642" cy="482137"/>
          </a:xfrm>
          <a:prstGeom prst="bentConnector3">
            <a:avLst>
              <a:gd name="adj1" fmla="val 30654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2" name="箭头: 五边形 231">
            <a:extLst>
              <a:ext uri="{FF2B5EF4-FFF2-40B4-BE49-F238E27FC236}">
                <a16:creationId xmlns:a16="http://schemas.microsoft.com/office/drawing/2014/main" id="{AC06B9B8-DD3B-4F36-8944-04478F043B60}"/>
              </a:ext>
            </a:extLst>
          </p:cNvPr>
          <p:cNvSpPr/>
          <p:nvPr/>
        </p:nvSpPr>
        <p:spPr>
          <a:xfrm flipH="1">
            <a:off x="6202412" y="5188707"/>
            <a:ext cx="905764" cy="247845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I2S_SDI</a:t>
            </a:r>
            <a:endParaRPr lang="zh-CN" altLang="en-US" sz="1200" dirty="0"/>
          </a:p>
        </p:txBody>
      </p:sp>
      <p:cxnSp>
        <p:nvCxnSpPr>
          <p:cNvPr id="235" name="连接符: 曲线 234">
            <a:extLst>
              <a:ext uri="{FF2B5EF4-FFF2-40B4-BE49-F238E27FC236}">
                <a16:creationId xmlns:a16="http://schemas.microsoft.com/office/drawing/2014/main" id="{55EDA91C-398F-46D8-9E81-383214EFB336}"/>
              </a:ext>
            </a:extLst>
          </p:cNvPr>
          <p:cNvCxnSpPr>
            <a:cxnSpLocks/>
            <a:stCxn id="130" idx="3"/>
            <a:endCxn id="232" idx="3"/>
          </p:cNvCxnSpPr>
          <p:nvPr/>
        </p:nvCxnSpPr>
        <p:spPr>
          <a:xfrm>
            <a:off x="3539158" y="5297337"/>
            <a:ext cx="2663254" cy="152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4" name="标题 1">
            <a:extLst>
              <a:ext uri="{FF2B5EF4-FFF2-40B4-BE49-F238E27FC236}">
                <a16:creationId xmlns:a16="http://schemas.microsoft.com/office/drawing/2014/main" id="{FF77BDE1-9C7B-440C-B2BC-516909D5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方案框图</a:t>
            </a:r>
          </a:p>
        </p:txBody>
      </p: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943EAE80-4CBE-4306-A2D7-5B0C12AFF590}"/>
              </a:ext>
            </a:extLst>
          </p:cNvPr>
          <p:cNvCxnSpPr>
            <a:cxnSpLocks/>
            <a:stCxn id="232" idx="1"/>
            <a:endCxn id="439" idx="1"/>
          </p:cNvCxnSpPr>
          <p:nvPr/>
        </p:nvCxnSpPr>
        <p:spPr>
          <a:xfrm flipV="1">
            <a:off x="7108176" y="5006426"/>
            <a:ext cx="1136129" cy="306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2AEE7789-741D-4960-AD77-72FB1E38CA02}"/>
              </a:ext>
            </a:extLst>
          </p:cNvPr>
          <p:cNvCxnSpPr>
            <a:cxnSpLocks/>
            <a:stCxn id="330" idx="1"/>
            <a:endCxn id="267" idx="1"/>
          </p:cNvCxnSpPr>
          <p:nvPr/>
        </p:nvCxnSpPr>
        <p:spPr>
          <a:xfrm>
            <a:off x="7091525" y="4676883"/>
            <a:ext cx="16651" cy="321860"/>
          </a:xfrm>
          <a:prstGeom prst="bentConnector3">
            <a:avLst>
              <a:gd name="adj1" fmla="val 1472891"/>
            </a:avLst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83" name="图片 282">
            <a:extLst>
              <a:ext uri="{FF2B5EF4-FFF2-40B4-BE49-F238E27FC236}">
                <a16:creationId xmlns:a16="http://schemas.microsoft.com/office/drawing/2014/main" id="{29688F8D-E42B-46CE-B2BC-EAEA1B606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5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9E146-B1D0-48D2-B06D-D2E3DC95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5361C-3F48-499F-AE46-F0568038A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背景及实现目标：</a:t>
            </a:r>
            <a:endParaRPr lang="en-US" altLang="zh-CN" sz="2000" dirty="0"/>
          </a:p>
          <a:p>
            <a:pPr lvl="1"/>
            <a:r>
              <a:rPr lang="zh-CN" altLang="en-US" sz="1800" dirty="0"/>
              <a:t>外挂</a:t>
            </a:r>
            <a:r>
              <a:rPr lang="en-US" altLang="zh-CN" sz="1800" dirty="0"/>
              <a:t>ENC</a:t>
            </a:r>
            <a:r>
              <a:rPr lang="zh-CN" altLang="en-US" sz="1800" dirty="0"/>
              <a:t>通话降噪芯片会相对增加功耗，考虑到便携式耳机电池电量的需求，选择由蓝牙芯片做主控</a:t>
            </a:r>
            <a:endParaRPr lang="en-US" altLang="zh-CN" sz="1800" dirty="0"/>
          </a:p>
          <a:p>
            <a:pPr lvl="1"/>
            <a:r>
              <a:rPr lang="zh-CN" altLang="en-US" sz="1800" dirty="0"/>
              <a:t>根据不同通话环境进行不同降噪模式的切换，从而达到系统功耗和降噪性能的最大平衡。</a:t>
            </a:r>
            <a:endParaRPr lang="en-US" altLang="zh-CN" sz="1800" dirty="0"/>
          </a:p>
          <a:p>
            <a:pPr lvl="1"/>
            <a:r>
              <a:rPr lang="en-US" altLang="zh-CN" sz="1800" dirty="0"/>
              <a:t>SNC8600</a:t>
            </a:r>
            <a:r>
              <a:rPr lang="zh-CN" altLang="en-US" sz="1800" dirty="0"/>
              <a:t>工作在降噪模式；非降噪模式时关闭</a:t>
            </a:r>
            <a:r>
              <a:rPr lang="en-US" altLang="zh-CN" sz="1800" dirty="0"/>
              <a:t>SNC8600</a:t>
            </a:r>
            <a:r>
              <a:rPr lang="zh-CN" altLang="en-US" sz="1800" dirty="0"/>
              <a:t>从而节省功耗，不影响设备正常运行</a:t>
            </a:r>
            <a:endParaRPr lang="en-US" altLang="zh-CN" sz="1800" dirty="0"/>
          </a:p>
          <a:p>
            <a:r>
              <a:rPr lang="zh-CN" altLang="en-US" sz="2000" dirty="0"/>
              <a:t>降噪模式：</a:t>
            </a:r>
            <a:endParaRPr lang="en-US" altLang="zh-CN" sz="2000" dirty="0"/>
          </a:p>
          <a:p>
            <a:pPr lvl="1"/>
            <a:r>
              <a:rPr lang="zh-CN" altLang="en-US" sz="1800" dirty="0"/>
              <a:t>模式</a:t>
            </a:r>
            <a:r>
              <a:rPr lang="en-US" altLang="zh-CN" sz="1800" dirty="0"/>
              <a:t>1</a:t>
            </a:r>
            <a:r>
              <a:rPr lang="zh-CN" altLang="en-US" sz="1800" dirty="0"/>
              <a:t>：当外界通话条件相对简单时，仅使用</a:t>
            </a:r>
            <a:r>
              <a:rPr lang="en-US" altLang="zh-CN" sz="1800" dirty="0"/>
              <a:t>Talk </a:t>
            </a:r>
            <a:r>
              <a:rPr lang="zh-CN" altLang="en-US" sz="1800" dirty="0"/>
              <a:t>麦克风通话；只有蓝牙芯片工作；</a:t>
            </a:r>
            <a:endParaRPr lang="en-US" altLang="zh-CN" sz="1800" dirty="0"/>
          </a:p>
          <a:p>
            <a:pPr lvl="1"/>
            <a:r>
              <a:rPr lang="zh-CN" altLang="en-US" sz="1800" dirty="0"/>
              <a:t>模式</a:t>
            </a:r>
            <a:r>
              <a:rPr lang="en-US" altLang="zh-CN" sz="1800" dirty="0"/>
              <a:t>2</a:t>
            </a:r>
            <a:r>
              <a:rPr lang="zh-CN" altLang="en-US" sz="1800" dirty="0"/>
              <a:t>：当外界通话条件相对复杂时，开启</a:t>
            </a:r>
            <a:r>
              <a:rPr lang="en-US" altLang="zh-CN" sz="1800" dirty="0"/>
              <a:t>ENC</a:t>
            </a:r>
            <a:r>
              <a:rPr lang="zh-CN" altLang="en-US" sz="1800" dirty="0"/>
              <a:t>降噪芯片，完成嘈杂环境下的降噪</a:t>
            </a:r>
            <a:endParaRPr lang="en-US" altLang="zh-CN" sz="1800" dirty="0"/>
          </a:p>
          <a:p>
            <a:pPr lvl="1"/>
            <a:r>
              <a:rPr lang="zh-CN" altLang="en-US" sz="1800" dirty="0"/>
              <a:t>模式</a:t>
            </a:r>
            <a:r>
              <a:rPr lang="en-US" altLang="zh-CN" sz="1800" dirty="0"/>
              <a:t>3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r>
              <a:rPr lang="zh-CN" altLang="en-US" sz="2000" dirty="0"/>
              <a:t>自动降噪：</a:t>
            </a:r>
            <a:endParaRPr lang="en-US" altLang="zh-CN" sz="2000" dirty="0"/>
          </a:p>
          <a:p>
            <a:pPr lvl="1"/>
            <a:r>
              <a:rPr lang="zh-CN" altLang="en-US" sz="1800" dirty="0"/>
              <a:t>根据外界环境声音的变化，主控自动切换降噪模式（</a:t>
            </a:r>
            <a:r>
              <a:rPr lang="zh-CN" altLang="en-US" sz="1800" dirty="0">
                <a:hlinkClick r:id="rId2" action="ppaction://hlinksldjump"/>
              </a:rPr>
              <a:t>见软件功能扩展建议</a:t>
            </a:r>
            <a:r>
              <a:rPr lang="zh-CN" altLang="en-US" sz="1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4589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BA406-CA06-4850-8581-4CFE8A17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软件扩展功能建议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80AE7-3A01-40A2-88E7-9E62344A2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867"/>
            <a:ext cx="10515600" cy="3984096"/>
          </a:xfrm>
        </p:spPr>
        <p:txBody>
          <a:bodyPr/>
          <a:lstStyle/>
          <a:p>
            <a:r>
              <a:rPr lang="zh-CN" altLang="en-US" dirty="0"/>
              <a:t>为了更好的用户体验，可以选择通过检测</a:t>
            </a:r>
            <a:r>
              <a:rPr lang="en-US" altLang="zh-CN" dirty="0"/>
              <a:t>Talk</a:t>
            </a:r>
            <a:r>
              <a:rPr lang="zh-CN" altLang="en-US" dirty="0"/>
              <a:t>麦克风的能量，自动切换降噪场景，在降噪模式下选择开启</a:t>
            </a:r>
            <a:r>
              <a:rPr lang="en-US" altLang="zh-CN" dirty="0"/>
              <a:t>SNC8600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B51B523-FC33-4EA7-82A3-48FB2F937464}"/>
              </a:ext>
            </a:extLst>
          </p:cNvPr>
          <p:cNvGrpSpPr/>
          <p:nvPr/>
        </p:nvGrpSpPr>
        <p:grpSpPr>
          <a:xfrm>
            <a:off x="2831108" y="3615266"/>
            <a:ext cx="5903252" cy="1837266"/>
            <a:chOff x="1251081" y="3369733"/>
            <a:chExt cx="5903252" cy="183726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DB8E933-7F19-4981-AE46-BEE4C774768F}"/>
                </a:ext>
              </a:extLst>
            </p:cNvPr>
            <p:cNvSpPr/>
            <p:nvPr/>
          </p:nvSpPr>
          <p:spPr>
            <a:xfrm>
              <a:off x="2700866" y="3369733"/>
              <a:ext cx="1371600" cy="1837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Bluetooth</a:t>
              </a:r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能量检测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8A5C8F5-2BB3-4251-8CB8-6F62C43EE1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927" r="8373" b="6890"/>
            <a:stretch/>
          </p:blipFill>
          <p:spPr>
            <a:xfrm>
              <a:off x="1251081" y="3908157"/>
              <a:ext cx="518452" cy="762358"/>
            </a:xfrm>
            <a:prstGeom prst="rect">
              <a:avLst/>
            </a:prstGeom>
          </p:spPr>
        </p:pic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20E75CDE-F377-45B6-8D8F-5D2F681754A6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>
            <a:xfrm flipV="1">
              <a:off x="1769533" y="4288366"/>
              <a:ext cx="931333" cy="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1B1C8B6-CF84-479F-B9ED-0D80E0CF7CF0}"/>
                </a:ext>
              </a:extLst>
            </p:cNvPr>
            <p:cNvSpPr/>
            <p:nvPr/>
          </p:nvSpPr>
          <p:spPr>
            <a:xfrm>
              <a:off x="5782733" y="3369733"/>
              <a:ext cx="1371600" cy="1837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SNC8600</a:t>
              </a:r>
            </a:p>
            <a:p>
              <a:pPr algn="ctr"/>
              <a:endParaRPr lang="zh-CN" altLang="en-US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B020CB9-31F0-493C-83A4-A7DAEE52C7C9}"/>
                </a:ext>
              </a:extLst>
            </p:cNvPr>
            <p:cNvCxnSpPr>
              <a:cxnSpLocks/>
              <a:stCxn id="4" idx="3"/>
              <a:endCxn id="12" idx="1"/>
            </p:cNvCxnSpPr>
            <p:nvPr/>
          </p:nvCxnSpPr>
          <p:spPr>
            <a:xfrm>
              <a:off x="4072466" y="4288366"/>
              <a:ext cx="17102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C3B633A-C9A7-4388-8ADA-02125DC4D810}"/>
                </a:ext>
              </a:extLst>
            </p:cNvPr>
            <p:cNvSpPr txBox="1"/>
            <p:nvPr/>
          </p:nvSpPr>
          <p:spPr>
            <a:xfrm>
              <a:off x="4368799" y="3924058"/>
              <a:ext cx="1202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开关控制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E75D57EB-9258-44D8-99CA-241B5A2FA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8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B9A0C-28AD-4817-9C9A-99715EBC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硬件设计建议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AD202EC-9A48-42D8-8052-620E551BA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ED45871A-EBFF-4278-B525-995C55D37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982" y="1503946"/>
            <a:ext cx="8538036" cy="5248454"/>
          </a:xfrm>
        </p:spPr>
      </p:pic>
    </p:spTree>
    <p:extLst>
      <p:ext uri="{BB962C8B-B14F-4D97-AF65-F5344CB8AC3E}">
        <p14:creationId xmlns:p14="http://schemas.microsoft.com/office/powerpoint/2010/main" val="40650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DC8AD-759D-4560-A46F-6BF3C1E5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结构设计建议</a:t>
            </a:r>
            <a:r>
              <a:rPr lang="en-US" altLang="zh-CN" dirty="0"/>
              <a:t>—</a:t>
            </a:r>
            <a:r>
              <a:rPr lang="zh-CN" altLang="en-US" dirty="0"/>
              <a:t>外壳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AADABD1-5FA7-4304-8ABD-256DBC1B0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2100450"/>
            <a:ext cx="8432800" cy="4225429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DE9432-3EFE-43A3-9F43-4FB473428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8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559</Words>
  <Application>Microsoft Office PowerPoint</Application>
  <PresentationFormat>宽屏</PresentationFormat>
  <Paragraphs>121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SNC8600 蓝牙耳机ENC解决方案 参考设计</vt:lpstr>
      <vt:lpstr>PowerPoint 演示文稿</vt:lpstr>
      <vt:lpstr>方案说明</vt:lpstr>
      <vt:lpstr>颈挂蓝牙耳机麦克风拓扑</vt:lpstr>
      <vt:lpstr>方案框图</vt:lpstr>
      <vt:lpstr>方案说明</vt:lpstr>
      <vt:lpstr>软件扩展功能建议</vt:lpstr>
      <vt:lpstr>硬件设计建议</vt:lpstr>
      <vt:lpstr>结构设计建议—外壳</vt:lpstr>
      <vt:lpstr>结构设计建议—线材</vt:lpstr>
      <vt:lpstr>结构设计建议—声学器件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257</cp:revision>
  <cp:lastPrinted>2021-06-25T07:13:41Z</cp:lastPrinted>
  <dcterms:created xsi:type="dcterms:W3CDTF">2021-06-10T03:38:30Z</dcterms:created>
  <dcterms:modified xsi:type="dcterms:W3CDTF">2021-09-10T13:26:39Z</dcterms:modified>
</cp:coreProperties>
</file>