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B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A63F-16B0-BB6C-A8AA-08F7B0065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CCAE6-7EB1-AD46-AA10-11CE82FF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A2441-47AE-C2F6-9AA3-CEEC45D9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2F3EA-BF76-7535-7436-D1EF2E9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59B8-A8B3-0B10-AC29-909154C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8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2AA98-2A4F-4460-8CF4-EE290147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E19AC-5545-253E-A1E1-E8E381253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6DE25-41F3-8784-CED5-658AB6E5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68172-DAD6-99DC-2C55-0E69C796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35E5-4136-CDCF-899B-ACAABB6D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C7D93-CA1C-396B-A645-187B369C3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DF625-3970-48A2-C5CA-72F0A666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8570D-6F04-9969-1D4E-F7E67EA6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F44A6-E31C-AD19-6DD5-DB4BD740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2F0CB-2433-7840-9381-FB61348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5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D6ADD-C549-20A6-B560-9B6297D8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15F65-2AE3-0720-68C9-F848F675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4037-3C53-53D4-A077-A77701CE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56AA1-2BA8-C452-E708-4594C24D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66A2-D864-D8E6-C4EB-79CEE90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4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07B85-ECCF-6E70-A76A-F54B83F1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197C3-185D-E86F-714F-655DC0EB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4C76D-4EB4-CD87-F167-40AE64C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90837-6618-6BC9-55E2-0D3FDD91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3FA3C-1AE1-3974-39AF-2CCFD0F1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E96B8-F2F9-17B4-9BB2-7CEF0ED0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ADD5B-9D0B-18C7-6858-84B7CA3B2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05471-AF56-815E-8497-83EE35CE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AEC58-5DAB-B77E-EC8F-D959E91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256CE-E3A3-F047-2A5A-17FAD79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9F6B2-5C96-1B15-4494-F396E4AB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6897-9CFA-4AE0-63E5-A6317D4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87511-029D-4DAC-D5F9-E2915006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965CF-797E-D9A5-2069-130A88CCD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D2869-8EB8-2BD3-672F-003D353F2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F7537-0E61-F71D-A8C4-002F8E3F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50CFD-C367-C266-8346-C44861B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3C318-8547-7EF5-133C-A644F293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98BA3-949F-6439-73DD-14141460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6F383-57EB-756F-C2B2-DD505BCB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715D1-FF08-C37B-C913-2EF3DB17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1A628-5028-E047-FC05-423CAF0E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5A6C5-C373-17EA-B75C-FA79E1A4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8F9EB-4FF8-CEEE-0BFC-D18A663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2500B-5C44-F5BF-1404-7FFBB3A6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6EA1E-5386-BD57-5752-1E5C785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97C2-A4D0-107A-A8BF-40253B8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E8DBB-2272-B251-2CE8-82929909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93A8A-9B92-4B0C-2F68-BC190908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710E0-24A8-4EC0-101F-D4E0A0BF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EA993-99D7-9278-E3BF-8A9DA302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36628-EA4C-3975-C376-CC2C9FD3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950C-B424-79EC-030B-1BF18B97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E7703-CBE3-4412-798D-1A6E2E6B1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05F467-66E1-8C34-B107-EB0CE6B7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50A09-53BB-9FE7-0E5A-F66158FF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3A9D5-06CD-4879-1AEB-F558436D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283BD-702C-B30E-489F-BAE98983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8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A7680E-6C8F-F903-656D-F98E109F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D821D-0F35-8D8C-9342-80AC37BF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B86F3-5348-13A4-ECFE-8BB925996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5865-8FA4-486A-80F9-AA5D16A89E92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0BBA1-0B57-529B-A867-0825C3473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A2CFF-6F8C-A48F-4E82-89D48D25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68B6-D308-42C9-B1B1-CF86BCC3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7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1C21-4828-97CD-1A46-6D3FCDEE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br>
              <a:rPr lang="en-US" altLang="zh-CN" dirty="0"/>
            </a:br>
            <a:r>
              <a:rPr lang="en-US" altLang="zh-CN" dirty="0"/>
              <a:t>26M</a:t>
            </a:r>
            <a:r>
              <a:rPr lang="zh-CN" altLang="en-US" dirty="0"/>
              <a:t>晶振</a:t>
            </a:r>
            <a:r>
              <a:rPr lang="en-US" altLang="zh-CN" dirty="0"/>
              <a:t> </a:t>
            </a:r>
            <a:r>
              <a:rPr lang="zh-CN" altLang="en-US" dirty="0"/>
              <a:t>升级解决方案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9E5A1-0887-C37F-2C61-E596ACABF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2023-3-9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4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1A63181-122D-6D50-ADA8-4A9EDC14B37C}"/>
              </a:ext>
            </a:extLst>
          </p:cNvPr>
          <p:cNvSpPr/>
          <p:nvPr/>
        </p:nvSpPr>
        <p:spPr>
          <a:xfrm>
            <a:off x="561110" y="1890577"/>
            <a:ext cx="5722207" cy="44608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SNC8600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36CD8F1-F61C-8AA3-A0FC-642A650AA21D}"/>
              </a:ext>
            </a:extLst>
          </p:cNvPr>
          <p:cNvGrpSpPr/>
          <p:nvPr/>
        </p:nvGrpSpPr>
        <p:grpSpPr>
          <a:xfrm>
            <a:off x="699203" y="2422812"/>
            <a:ext cx="5507612" cy="3778707"/>
            <a:chOff x="699203" y="2422812"/>
            <a:chExt cx="6783382" cy="37787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B1DCE34-E279-4506-4993-33F86BA1CC32}"/>
                </a:ext>
              </a:extLst>
            </p:cNvPr>
            <p:cNvGrpSpPr/>
            <p:nvPr/>
          </p:nvGrpSpPr>
          <p:grpSpPr>
            <a:xfrm>
              <a:off x="699203" y="2422812"/>
              <a:ext cx="6783382" cy="3778707"/>
              <a:chOff x="3183750" y="2265673"/>
              <a:chExt cx="7696696" cy="377870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C5160523-7193-B581-19D7-5E71A54814CB}"/>
                  </a:ext>
                </a:extLst>
              </p:cNvPr>
              <p:cNvSpPr/>
              <p:nvPr/>
            </p:nvSpPr>
            <p:spPr>
              <a:xfrm>
                <a:off x="3183750" y="2265673"/>
                <a:ext cx="963368" cy="60959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ROM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D4A1CB7-A598-0D77-C641-C8E6876D2DED}"/>
                  </a:ext>
                </a:extLst>
              </p:cNvPr>
              <p:cNvSpPr/>
              <p:nvPr/>
            </p:nvSpPr>
            <p:spPr>
              <a:xfrm>
                <a:off x="3183750" y="2875272"/>
                <a:ext cx="963368" cy="3167395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Flash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3226AB4-74A2-F2B1-963E-8EDEF27C20B4}"/>
                  </a:ext>
                </a:extLst>
              </p:cNvPr>
              <p:cNvSpPr/>
              <p:nvPr/>
            </p:nvSpPr>
            <p:spPr>
              <a:xfrm>
                <a:off x="5846628" y="2267385"/>
                <a:ext cx="5033818" cy="609599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USB 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只支持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24M)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UART 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同时支持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24M &amp; 26M)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CE795AA-5F73-A8EA-A961-7210A4B4840C}"/>
                  </a:ext>
                </a:extLst>
              </p:cNvPr>
              <p:cNvSpPr/>
              <p:nvPr/>
            </p:nvSpPr>
            <p:spPr>
              <a:xfrm>
                <a:off x="5846628" y="3895780"/>
                <a:ext cx="5033818" cy="108709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最新应用程序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B5142BE-2449-1291-19D2-BF73E5BE6E1D}"/>
                  </a:ext>
                </a:extLst>
              </p:cNvPr>
              <p:cNvSpPr/>
              <p:nvPr/>
            </p:nvSpPr>
            <p:spPr>
              <a:xfrm>
                <a:off x="5846627" y="2875272"/>
                <a:ext cx="5033818" cy="1024183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更新</a:t>
                </a:r>
                <a:r>
                  <a:rPr lang="en-US" altLang="zh-CN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USB</a:t>
                </a:r>
                <a:r>
                  <a:rPr lang="zh-CN" altLang="en-US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驱动，同时支持</a:t>
                </a:r>
                <a:r>
                  <a:rPr lang="en-US" altLang="zh-CN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24M</a:t>
                </a:r>
                <a:r>
                  <a:rPr lang="zh-CN" altLang="en-US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和</a:t>
                </a:r>
                <a:r>
                  <a:rPr lang="en-US" altLang="zh-CN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26M</a:t>
                </a:r>
                <a:r>
                  <a:rPr lang="zh-CN" altLang="en-US" sz="12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晶振</a:t>
                </a:r>
                <a:endParaRPr lang="en-US" altLang="zh-CN" sz="12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algn="ctr"/>
                <a:endParaRPr lang="en-US" altLang="zh-CN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使用新 </a:t>
                </a:r>
                <a:r>
                  <a:rPr lang="en-US" altLang="zh-CN" sz="12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Bootloader</a:t>
                </a:r>
                <a:r>
                  <a:rPr lang="zh-CN" altLang="en-US" sz="12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完成应用程序的交替升级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62BF99B-5CDD-9987-E0BB-5FDB05A74A3E}"/>
                  </a:ext>
                </a:extLst>
              </p:cNvPr>
              <p:cNvSpPr/>
              <p:nvPr/>
            </p:nvSpPr>
            <p:spPr>
              <a:xfrm>
                <a:off x="5846626" y="4977452"/>
                <a:ext cx="5033818" cy="106692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备份程序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B0CADF5-C7A2-9936-FAE5-21B13B668381}"/>
                  </a:ext>
                </a:extLst>
              </p:cNvPr>
              <p:cNvSpPr/>
              <p:nvPr/>
            </p:nvSpPr>
            <p:spPr>
              <a:xfrm>
                <a:off x="4147129" y="2874609"/>
                <a:ext cx="1699490" cy="1026949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200" dirty="0">
                    <a:highlight>
                      <a:srgbClr val="FFFF00"/>
                    </a:highlight>
                  </a:rPr>
                  <a:t>新 </a:t>
                </a:r>
                <a:r>
                  <a:rPr lang="en-US" altLang="zh-CN" sz="1200" dirty="0">
                    <a:highlight>
                      <a:srgbClr val="FFFF00"/>
                    </a:highlight>
                  </a:rPr>
                  <a:t>Bootloader</a:t>
                </a:r>
                <a:endParaRPr lang="zh-CN" altLang="en-US" sz="12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5D1658E-6DF8-A45C-C1DC-00BD30D5B812}"/>
                  </a:ext>
                </a:extLst>
              </p:cNvPr>
              <p:cNvSpPr/>
              <p:nvPr/>
            </p:nvSpPr>
            <p:spPr>
              <a:xfrm>
                <a:off x="4147128" y="3895780"/>
                <a:ext cx="1699490" cy="1070725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200" dirty="0"/>
                  <a:t>应用程序</a:t>
                </a:r>
                <a:r>
                  <a:rPr lang="en-US" altLang="zh-CN" sz="1200" dirty="0"/>
                  <a:t> 1</a:t>
                </a:r>
                <a:endParaRPr lang="zh-CN" altLang="en-US" sz="1200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EEA9FCA-3837-161A-8AD6-6035DFDAE252}"/>
                  </a:ext>
                </a:extLst>
              </p:cNvPr>
              <p:cNvSpPr/>
              <p:nvPr/>
            </p:nvSpPr>
            <p:spPr>
              <a:xfrm>
                <a:off x="4147118" y="4973655"/>
                <a:ext cx="1699490" cy="1070725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200" dirty="0"/>
                  <a:t>应用程序 </a:t>
                </a:r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sp>
          <p:nvSpPr>
            <p:cNvPr id="74" name="箭头: V 形 73">
              <a:extLst>
                <a:ext uri="{FF2B5EF4-FFF2-40B4-BE49-F238E27FC236}">
                  <a16:creationId xmlns:a16="http://schemas.microsoft.com/office/drawing/2014/main" id="{71B72ECC-980D-8A97-E333-17CE5D7AE0AF}"/>
                </a:ext>
              </a:extLst>
            </p:cNvPr>
            <p:cNvSpPr/>
            <p:nvPr/>
          </p:nvSpPr>
          <p:spPr>
            <a:xfrm>
              <a:off x="2845974" y="3378875"/>
              <a:ext cx="395394" cy="395394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3447691B-4947-0A64-FB82-E2A22C5CA29A}"/>
                </a:ext>
              </a:extLst>
            </p:cNvPr>
            <p:cNvSpPr/>
            <p:nvPr/>
          </p:nvSpPr>
          <p:spPr>
            <a:xfrm>
              <a:off x="2838081" y="4413148"/>
              <a:ext cx="395394" cy="395394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9B833757-2330-62E2-8C28-534C22C6BE87}"/>
                </a:ext>
              </a:extLst>
            </p:cNvPr>
            <p:cNvSpPr/>
            <p:nvPr/>
          </p:nvSpPr>
          <p:spPr>
            <a:xfrm>
              <a:off x="2832295" y="5466062"/>
              <a:ext cx="395394" cy="395394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FF5DDFD5-7535-75C8-0A9F-612430D0576A}"/>
                </a:ext>
              </a:extLst>
            </p:cNvPr>
            <p:cNvSpPr/>
            <p:nvPr/>
          </p:nvSpPr>
          <p:spPr>
            <a:xfrm>
              <a:off x="1548263" y="2422812"/>
              <a:ext cx="1497823" cy="609599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/>
                <a:t>Bootloader</a:t>
              </a:r>
              <a:endParaRPr lang="zh-CN" altLang="en-US" sz="1600" dirty="0"/>
            </a:p>
          </p:txBody>
        </p:sp>
        <p:sp>
          <p:nvSpPr>
            <p:cNvPr id="73" name="箭头: V 形 72">
              <a:extLst>
                <a:ext uri="{FF2B5EF4-FFF2-40B4-BE49-F238E27FC236}">
                  <a16:creationId xmlns:a16="http://schemas.microsoft.com/office/drawing/2014/main" id="{9A6BF366-9FE8-002B-B526-1B546C1A7A60}"/>
                </a:ext>
              </a:extLst>
            </p:cNvPr>
            <p:cNvSpPr/>
            <p:nvPr/>
          </p:nvSpPr>
          <p:spPr>
            <a:xfrm>
              <a:off x="2847585" y="2561270"/>
              <a:ext cx="395394" cy="395394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4085E1FF-FD94-5CE3-3155-A46C747CD4F4}"/>
              </a:ext>
            </a:extLst>
          </p:cNvPr>
          <p:cNvSpPr/>
          <p:nvPr/>
        </p:nvSpPr>
        <p:spPr>
          <a:xfrm>
            <a:off x="6035589" y="3031748"/>
            <a:ext cx="5528337" cy="3149211"/>
          </a:xfrm>
          <a:prstGeom prst="rect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/>
              <a:t>整机方案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FDEA73D-623B-76A6-937D-E10E0615C5F2}"/>
              </a:ext>
            </a:extLst>
          </p:cNvPr>
          <p:cNvSpPr/>
          <p:nvPr/>
        </p:nvSpPr>
        <p:spPr>
          <a:xfrm>
            <a:off x="5823781" y="2486104"/>
            <a:ext cx="5315273" cy="1530521"/>
          </a:xfrm>
          <a:prstGeom prst="rect">
            <a:avLst/>
          </a:prstGeom>
          <a:solidFill>
            <a:srgbClr val="70AD47">
              <a:alpha val="2392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/>
              <a:t>生产端方案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8BABC0-8599-0469-BE89-6FF2F7B023B3}"/>
              </a:ext>
            </a:extLst>
          </p:cNvPr>
          <p:cNvSpPr/>
          <p:nvPr/>
        </p:nvSpPr>
        <p:spPr>
          <a:xfrm>
            <a:off x="7414699" y="2486105"/>
            <a:ext cx="2079474" cy="15305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 </a:t>
            </a:r>
            <a:r>
              <a:rPr lang="zh-CN" altLang="en-US" b="1" dirty="0">
                <a:solidFill>
                  <a:schemeClr val="tx1"/>
                </a:solidFill>
              </a:rPr>
              <a:t>升级工具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D478540-3440-B292-8D74-6C434342AA09}"/>
              </a:ext>
            </a:extLst>
          </p:cNvPr>
          <p:cNvCxnSpPr>
            <a:cxnSpLocks/>
            <a:stCxn id="109" idx="4"/>
            <a:endCxn id="48" idx="1"/>
          </p:cNvCxnSpPr>
          <p:nvPr/>
        </p:nvCxnSpPr>
        <p:spPr>
          <a:xfrm>
            <a:off x="6750463" y="4172992"/>
            <a:ext cx="643561" cy="79065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708AC4E-0BA0-53DC-68AF-8340FCD0AEA5}"/>
              </a:ext>
            </a:extLst>
          </p:cNvPr>
          <p:cNvGrpSpPr/>
          <p:nvPr/>
        </p:nvGrpSpPr>
        <p:grpSpPr>
          <a:xfrm>
            <a:off x="7394024" y="4282936"/>
            <a:ext cx="2183367" cy="1804196"/>
            <a:chOff x="9040479" y="4255227"/>
            <a:chExt cx="2183367" cy="180419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8EF4009A-879B-D08F-7ACB-522C7B5E1669}"/>
                </a:ext>
              </a:extLst>
            </p:cNvPr>
            <p:cNvSpPr/>
            <p:nvPr/>
          </p:nvSpPr>
          <p:spPr>
            <a:xfrm>
              <a:off x="9049245" y="4255227"/>
              <a:ext cx="2174601" cy="18041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PC </a:t>
              </a:r>
              <a:r>
                <a:rPr lang="zh-CN" altLang="en-US" b="1" dirty="0">
                  <a:solidFill>
                    <a:schemeClr val="tx1"/>
                  </a:solidFill>
                </a:rPr>
                <a:t>升级工具</a:t>
              </a: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B414D729-61A0-DB05-B8E0-4DAE1ED2D473}"/>
                </a:ext>
              </a:extLst>
            </p:cNvPr>
            <p:cNvSpPr/>
            <p:nvPr/>
          </p:nvSpPr>
          <p:spPr>
            <a:xfrm>
              <a:off x="9363348" y="5269129"/>
              <a:ext cx="773197" cy="63734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26M/24M</a:t>
              </a:r>
              <a:endParaRPr lang="zh-CN" altLang="en-US" sz="1400" b="1" dirty="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B7E95BE4-E40A-1615-C506-BA245E9FC1AA}"/>
                </a:ext>
              </a:extLst>
            </p:cNvPr>
            <p:cNvSpPr/>
            <p:nvPr/>
          </p:nvSpPr>
          <p:spPr>
            <a:xfrm>
              <a:off x="10259244" y="5267209"/>
              <a:ext cx="773197" cy="63734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串口</a:t>
              </a:r>
              <a:r>
                <a:rPr lang="en-US" altLang="zh-CN" sz="1400" b="1" dirty="0"/>
                <a:t>/USB</a:t>
              </a:r>
              <a:endParaRPr lang="zh-CN" altLang="en-US" sz="1400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161C1E-C6BC-059D-5EC0-44FE05B0D342}"/>
                </a:ext>
              </a:extLst>
            </p:cNvPr>
            <p:cNvSpPr/>
            <p:nvPr/>
          </p:nvSpPr>
          <p:spPr>
            <a:xfrm>
              <a:off x="9040479" y="4678287"/>
              <a:ext cx="2087137" cy="51530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发送升级命令</a:t>
              </a:r>
              <a:endParaRPr lang="en-US" altLang="zh-CN" sz="1200" dirty="0"/>
            </a:p>
            <a:p>
              <a:r>
                <a:rPr lang="zh-CN" altLang="en-US" sz="1200" dirty="0"/>
                <a:t>启动新</a:t>
              </a:r>
              <a:r>
                <a:rPr lang="en-US" altLang="zh-CN" sz="1200" dirty="0"/>
                <a:t>Boot</a:t>
              </a:r>
              <a:r>
                <a:rPr lang="zh-CN" altLang="en-US" sz="1200" dirty="0"/>
                <a:t>，烧录应用程序</a:t>
              </a:r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26DAF74-4F81-F1AF-9015-04C82884EE7C}"/>
              </a:ext>
            </a:extLst>
          </p:cNvPr>
          <p:cNvSpPr/>
          <p:nvPr/>
        </p:nvSpPr>
        <p:spPr>
          <a:xfrm>
            <a:off x="7665700" y="3504789"/>
            <a:ext cx="773197" cy="446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26M</a:t>
            </a:r>
            <a:endParaRPr lang="zh-CN" altLang="en-US" sz="1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0C91C8E-2A0B-F673-B752-C730406AFEDD}"/>
              </a:ext>
            </a:extLst>
          </p:cNvPr>
          <p:cNvSpPr/>
          <p:nvPr/>
        </p:nvSpPr>
        <p:spPr>
          <a:xfrm>
            <a:off x="8620243" y="3498709"/>
            <a:ext cx="773197" cy="446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串口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36FE53-9B48-5057-E710-82C0E5FF8284}"/>
              </a:ext>
            </a:extLst>
          </p:cNvPr>
          <p:cNvSpPr/>
          <p:nvPr/>
        </p:nvSpPr>
        <p:spPr>
          <a:xfrm>
            <a:off x="7418632" y="2891964"/>
            <a:ext cx="1809110" cy="521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启动</a:t>
            </a:r>
            <a:r>
              <a:rPr lang="en-US" altLang="zh-CN" sz="1200" dirty="0"/>
              <a:t>Rom Boot</a:t>
            </a:r>
          </a:p>
          <a:p>
            <a:r>
              <a:rPr lang="zh-CN" altLang="en-US" sz="1200" dirty="0"/>
              <a:t>烧录新</a:t>
            </a:r>
            <a:r>
              <a:rPr lang="en-US" altLang="zh-CN" sz="1200" dirty="0"/>
              <a:t>Boot</a:t>
            </a:r>
            <a:r>
              <a:rPr lang="zh-CN" altLang="en-US" sz="1200" dirty="0"/>
              <a:t>到</a:t>
            </a:r>
            <a:r>
              <a:rPr lang="en-US" altLang="zh-CN" sz="1200" dirty="0"/>
              <a:t>Flash</a:t>
            </a:r>
            <a:endParaRPr lang="zh-CN" altLang="en-US" sz="1200" dirty="0"/>
          </a:p>
        </p:txBody>
      </p:sp>
      <p:sp>
        <p:nvSpPr>
          <p:cNvPr id="85" name="箭头: 右弧形 84">
            <a:extLst>
              <a:ext uri="{FF2B5EF4-FFF2-40B4-BE49-F238E27FC236}">
                <a16:creationId xmlns:a16="http://schemas.microsoft.com/office/drawing/2014/main" id="{D5482508-3182-B1D0-9F41-74396B594280}"/>
              </a:ext>
            </a:extLst>
          </p:cNvPr>
          <p:cNvSpPr/>
          <p:nvPr/>
        </p:nvSpPr>
        <p:spPr>
          <a:xfrm>
            <a:off x="5851614" y="2562988"/>
            <a:ext cx="507003" cy="935721"/>
          </a:xfrm>
          <a:prstGeom prst="curvedLeftArrow">
            <a:avLst>
              <a:gd name="adj1" fmla="val 32405"/>
              <a:gd name="adj2" fmla="val 53673"/>
              <a:gd name="adj3" fmla="val 304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0DC9B10-2663-F2D0-70E1-64BD9C55CCB1}"/>
              </a:ext>
            </a:extLst>
          </p:cNvPr>
          <p:cNvCxnSpPr>
            <a:cxnSpLocks/>
            <a:stCxn id="85" idx="4"/>
            <a:endCxn id="84" idx="1"/>
          </p:cNvCxnSpPr>
          <p:nvPr/>
        </p:nvCxnSpPr>
        <p:spPr>
          <a:xfrm>
            <a:off x="6358617" y="3003891"/>
            <a:ext cx="1060015" cy="1485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箭头: 右弧形 108">
            <a:extLst>
              <a:ext uri="{FF2B5EF4-FFF2-40B4-BE49-F238E27FC236}">
                <a16:creationId xmlns:a16="http://schemas.microsoft.com/office/drawing/2014/main" id="{12913158-EEB9-533A-BE70-3491816963F5}"/>
              </a:ext>
            </a:extLst>
          </p:cNvPr>
          <p:cNvSpPr/>
          <p:nvPr/>
        </p:nvSpPr>
        <p:spPr>
          <a:xfrm>
            <a:off x="6018943" y="3610636"/>
            <a:ext cx="731520" cy="1216152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箭头: 右弧形 111">
            <a:extLst>
              <a:ext uri="{FF2B5EF4-FFF2-40B4-BE49-F238E27FC236}">
                <a16:creationId xmlns:a16="http://schemas.microsoft.com/office/drawing/2014/main" id="{8640BEB7-179C-290A-A579-83E96AFF00FC}"/>
              </a:ext>
            </a:extLst>
          </p:cNvPr>
          <p:cNvSpPr/>
          <p:nvPr/>
        </p:nvSpPr>
        <p:spPr>
          <a:xfrm>
            <a:off x="6018943" y="3609050"/>
            <a:ext cx="731520" cy="2228117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CE110C-0E0F-99C8-ADFC-495E97CAC9EF}"/>
              </a:ext>
            </a:extLst>
          </p:cNvPr>
          <p:cNvSpPr txBox="1">
            <a:spLocks/>
          </p:cNvSpPr>
          <p:nvPr/>
        </p:nvSpPr>
        <p:spPr>
          <a:xfrm>
            <a:off x="677228" y="166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n-lt"/>
              </a:rPr>
              <a:t>26M</a:t>
            </a:r>
            <a:r>
              <a:rPr lang="zh-CN" altLang="en-US" sz="4000" b="1" dirty="0">
                <a:latin typeface="+mn-lt"/>
              </a:rPr>
              <a:t>晶振</a:t>
            </a:r>
            <a:r>
              <a:rPr lang="en-US" altLang="zh-CN" sz="4000" b="1" dirty="0">
                <a:latin typeface="+mn-lt"/>
              </a:rPr>
              <a:t> </a:t>
            </a:r>
            <a:r>
              <a:rPr lang="zh-CN" altLang="en-US" sz="4000" b="1" dirty="0">
                <a:latin typeface="+mn-lt"/>
              </a:rPr>
              <a:t>升级解决方案模型</a:t>
            </a:r>
          </a:p>
        </p:txBody>
      </p:sp>
    </p:spTree>
    <p:extLst>
      <p:ext uri="{BB962C8B-B14F-4D97-AF65-F5344CB8AC3E}">
        <p14:creationId xmlns:p14="http://schemas.microsoft.com/office/powerpoint/2010/main" val="182023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D156D-3EE0-A9A8-B901-953B08C8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ROM Bootloader</a:t>
            </a:r>
          </a:p>
          <a:p>
            <a:pPr lvl="1"/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现状：当前支持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USB 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升级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(24M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晶振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、支持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升级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(24M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26M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晶振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kern="100" dirty="0">
                <a:ea typeface="等线" panose="02010600030101010101" pitchFamily="2" charset="-122"/>
                <a:cs typeface="Times New Roman" panose="02020603050405020304" pitchFamily="18" charset="0"/>
              </a:rPr>
              <a:t>26M</a:t>
            </a:r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晶振可利用的升级方式：拉低</a:t>
            </a:r>
            <a:r>
              <a:rPr lang="en-US" altLang="zh-CN" kern="100" dirty="0">
                <a:ea typeface="等线" panose="02010600030101010101" pitchFamily="2" charset="-122"/>
                <a:cs typeface="Times New Roman" panose="02020603050405020304" pitchFamily="18" charset="0"/>
              </a:rPr>
              <a:t>DFU</a:t>
            </a:r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引脚，选择串口模式，触发</a:t>
            </a:r>
            <a:r>
              <a:rPr lang="en-US" altLang="zh-CN" kern="100" dirty="0">
                <a:ea typeface="等线" panose="02010600030101010101" pitchFamily="2" charset="-122"/>
                <a:cs typeface="Times New Roman" panose="02020603050405020304" pitchFamily="18" charset="0"/>
              </a:rPr>
              <a:t>Rom Bootloader</a:t>
            </a: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生产端主要任务：用串口烧录治具，完成</a:t>
            </a:r>
            <a:r>
              <a:rPr lang="en-US" altLang="zh-CN" b="1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Flash Bootloader</a:t>
            </a:r>
            <a:r>
              <a:rPr lang="en-US" altLang="zh-CN" b="1" kern="100" dirty="0"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kern="100" dirty="0">
                <a:solidFill>
                  <a:srgbClr val="0070C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r>
              <a:rPr lang="en-US" altLang="zh-CN" b="1" kern="1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的烧录</a:t>
            </a:r>
            <a:endParaRPr lang="en-US" altLang="zh-CN" b="1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Flash Bootloader</a:t>
            </a:r>
          </a:p>
          <a:p>
            <a:pPr lvl="1"/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基础功能：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基于原</a:t>
            </a:r>
            <a:r>
              <a:rPr lang="en-US" altLang="zh-CN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Rom Bootloader</a:t>
            </a:r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，支持</a:t>
            </a:r>
            <a:r>
              <a:rPr lang="en-US" altLang="zh-CN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24M</a:t>
            </a:r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26M</a:t>
            </a:r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双晶振下，</a:t>
            </a:r>
            <a:r>
              <a:rPr lang="en-US" altLang="zh-CN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USB </a:t>
            </a:r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升级和</a:t>
            </a:r>
            <a:r>
              <a:rPr lang="en-US" altLang="zh-CN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23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升级</a:t>
            </a:r>
            <a:endParaRPr lang="en-US" altLang="zh-CN" sz="23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3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保留串口升级，用于支持其他上位机给</a:t>
            </a:r>
            <a:r>
              <a:rPr lang="en-US" altLang="zh-CN" sz="23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SNC8600</a:t>
            </a:r>
            <a:r>
              <a:rPr lang="zh-CN" altLang="en-US" sz="23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升级的需求。</a:t>
            </a:r>
            <a:endParaRPr lang="en-US" altLang="zh-CN" sz="23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新增需求：支持应用程序双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机制，通过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Flash Bootloader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实现应用程序的交替升级，防止烧录过程中因为断电、电压不稳等原因导致的烧录失败变砖问题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支持区域写保护，用于防止各种异常下，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Flash Bootloader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被篡改，导致无法工作的问题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en-US" altLang="zh-CN" sz="2800" b="1" kern="100" dirty="0">
              <a:solidFill>
                <a:srgbClr val="0070C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必须支持：在应用功能之外，支持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24M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26M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双晶振下，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USB 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升级和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通讯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必须支持：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工具的升级命令，用于进入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Flash Bootloader</a:t>
            </a: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必须支持：支持分区写保护，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用于防止各种异常下，</a:t>
            </a:r>
            <a:r>
              <a:rPr lang="en-US" alt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应用程序被篡改，导致无法工作的问题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B1E7359-61AA-A1F5-6E9D-D5DFAA58EB0E}"/>
              </a:ext>
            </a:extLst>
          </p:cNvPr>
          <p:cNvSpPr txBox="1">
            <a:spLocks/>
          </p:cNvSpPr>
          <p:nvPr/>
        </p:nvSpPr>
        <p:spPr>
          <a:xfrm>
            <a:off x="677228" y="166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37189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文本框 204">
            <a:extLst>
              <a:ext uri="{FF2B5EF4-FFF2-40B4-BE49-F238E27FC236}">
                <a16:creationId xmlns:a16="http://schemas.microsoft.com/office/drawing/2014/main" id="{09518055-B883-CB16-C1EB-66FE69EB4B0D}"/>
              </a:ext>
            </a:extLst>
          </p:cNvPr>
          <p:cNvSpPr txBox="1"/>
          <p:nvPr/>
        </p:nvSpPr>
        <p:spPr>
          <a:xfrm>
            <a:off x="79277" y="5432071"/>
            <a:ext cx="10924983" cy="135421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26M</a:t>
            </a:r>
            <a:r>
              <a:rPr lang="zh-CN" altLang="en-US" sz="1600" b="1" dirty="0">
                <a:solidFill>
                  <a:srgbClr val="FF0000"/>
                </a:solidFill>
              </a:rPr>
              <a:t>晶振，生产端升级条件：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1</a:t>
            </a:r>
            <a:r>
              <a:rPr lang="zh-CN" altLang="en-US" sz="1600" i="1" dirty="0">
                <a:solidFill>
                  <a:srgbClr val="FF0000"/>
                </a:solidFill>
              </a:rPr>
              <a:t>）</a:t>
            </a:r>
            <a:r>
              <a:rPr lang="en-US" altLang="zh-CN" sz="1600" i="1" dirty="0">
                <a:solidFill>
                  <a:srgbClr val="FF0000"/>
                </a:solidFill>
              </a:rPr>
              <a:t>SNC8x</a:t>
            </a:r>
            <a:r>
              <a:rPr lang="zh-CN" altLang="en-US" sz="1600" i="1" dirty="0">
                <a:solidFill>
                  <a:srgbClr val="FF0000"/>
                </a:solidFill>
              </a:rPr>
              <a:t>的</a:t>
            </a:r>
            <a:r>
              <a:rPr lang="en-US" altLang="zh-CN" sz="1600" i="1" dirty="0">
                <a:solidFill>
                  <a:srgbClr val="FF0000"/>
                </a:solidFill>
              </a:rPr>
              <a:t>DFU</a:t>
            </a:r>
            <a:r>
              <a:rPr lang="zh-CN" altLang="en-US" sz="1600" i="1" dirty="0">
                <a:solidFill>
                  <a:srgbClr val="FF0000"/>
                </a:solidFill>
              </a:rPr>
              <a:t>引脚必须拉低（治具支持）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2</a:t>
            </a:r>
            <a:r>
              <a:rPr lang="zh-CN" altLang="en-US" sz="1600" i="1" dirty="0">
                <a:solidFill>
                  <a:srgbClr val="FF0000"/>
                </a:solidFill>
              </a:rPr>
              <a:t>）</a:t>
            </a:r>
            <a:r>
              <a:rPr lang="en-US" altLang="zh-CN" sz="1600" i="1" dirty="0">
                <a:solidFill>
                  <a:srgbClr val="FF0000"/>
                </a:solidFill>
              </a:rPr>
              <a:t>DFU</a:t>
            </a:r>
            <a:r>
              <a:rPr lang="zh-CN" altLang="en-US" sz="1600" i="1" dirty="0">
                <a:solidFill>
                  <a:srgbClr val="FF0000"/>
                </a:solidFill>
              </a:rPr>
              <a:t>引脚拉低后，芯片上电（操作规程）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3</a:t>
            </a:r>
            <a:r>
              <a:rPr lang="zh-CN" altLang="en-US" sz="1600" i="1" dirty="0">
                <a:solidFill>
                  <a:srgbClr val="FF0000"/>
                </a:solidFill>
              </a:rPr>
              <a:t>）只能用串口升级（治具支持）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4</a:t>
            </a:r>
            <a:r>
              <a:rPr lang="zh-CN" altLang="en-US" sz="1600" i="1" dirty="0">
                <a:solidFill>
                  <a:srgbClr val="FF0000"/>
                </a:solidFill>
              </a:rPr>
              <a:t>）空片必须烧录</a:t>
            </a:r>
            <a:r>
              <a:rPr lang="en-US" altLang="zh-CN" sz="1600" i="1" dirty="0">
                <a:solidFill>
                  <a:srgbClr val="FF0000"/>
                </a:solidFill>
              </a:rPr>
              <a:t>Flash boot</a:t>
            </a:r>
            <a:r>
              <a:rPr lang="zh-CN" altLang="en-US" sz="1600" i="1" dirty="0">
                <a:solidFill>
                  <a:srgbClr val="FF0000"/>
                </a:solidFill>
              </a:rPr>
              <a:t>和应用程序</a:t>
            </a:r>
            <a:r>
              <a:rPr lang="en-US" altLang="zh-CN" sz="1600" i="1" dirty="0">
                <a:solidFill>
                  <a:srgbClr val="FF0000"/>
                </a:solidFill>
              </a:rPr>
              <a:t>1</a:t>
            </a:r>
            <a:r>
              <a:rPr lang="zh-CN" altLang="en-US" sz="1600" i="1" dirty="0">
                <a:solidFill>
                  <a:srgbClr val="FF0000"/>
                </a:solidFill>
              </a:rPr>
              <a:t>（</a:t>
            </a:r>
            <a:r>
              <a:rPr lang="en-US" altLang="zh-CN" sz="1600" i="1" dirty="0" err="1">
                <a:solidFill>
                  <a:srgbClr val="FF0000"/>
                </a:solidFill>
              </a:rPr>
              <a:t>FlashBoot</a:t>
            </a:r>
            <a:r>
              <a:rPr lang="zh-CN" altLang="en-US" sz="1600" i="1" dirty="0">
                <a:solidFill>
                  <a:srgbClr val="FF0000"/>
                </a:solidFill>
              </a:rPr>
              <a:t>要支持</a:t>
            </a:r>
            <a:r>
              <a:rPr lang="en-US" altLang="zh-CN" sz="1600" i="1" dirty="0">
                <a:solidFill>
                  <a:srgbClr val="FF0000"/>
                </a:solidFill>
              </a:rPr>
              <a:t>26M</a:t>
            </a:r>
            <a:r>
              <a:rPr lang="zh-CN" altLang="en-US" sz="1600" i="1" dirty="0">
                <a:solidFill>
                  <a:srgbClr val="FF0000"/>
                </a:solidFill>
              </a:rPr>
              <a:t>晶振下</a:t>
            </a:r>
            <a:r>
              <a:rPr lang="en-US" altLang="zh-CN" sz="1600" i="1" dirty="0">
                <a:solidFill>
                  <a:srgbClr val="FF0000"/>
                </a:solidFill>
              </a:rPr>
              <a:t>USB</a:t>
            </a:r>
            <a:r>
              <a:rPr lang="zh-CN" altLang="en-US" sz="1600" i="1" dirty="0">
                <a:solidFill>
                  <a:srgbClr val="FF0000"/>
                </a:solidFill>
              </a:rPr>
              <a:t>升级，应用程序必须支持发送升级命令）</a:t>
            </a:r>
            <a:endParaRPr lang="en-US" altLang="zh-CN" sz="1600" i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7090BC-B0A3-8E96-B665-399AB80BB102}"/>
              </a:ext>
            </a:extLst>
          </p:cNvPr>
          <p:cNvSpPr txBox="1"/>
          <p:nvPr/>
        </p:nvSpPr>
        <p:spPr>
          <a:xfrm>
            <a:off x="775651" y="1530680"/>
            <a:ext cx="202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DFU</a:t>
            </a:r>
            <a:r>
              <a:rPr lang="zh-CN" altLang="en-US" b="1" dirty="0"/>
              <a:t>引脚拉低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2EE3B3D-4670-95DF-651C-21D36C40A4B2}"/>
              </a:ext>
            </a:extLst>
          </p:cNvPr>
          <p:cNvCxnSpPr>
            <a:cxnSpLocks/>
            <a:stCxn id="213" idx="0"/>
            <a:endCxn id="166" idx="1"/>
          </p:cNvCxnSpPr>
          <p:nvPr/>
        </p:nvCxnSpPr>
        <p:spPr>
          <a:xfrm flipH="1">
            <a:off x="1671363" y="2715658"/>
            <a:ext cx="1214755" cy="1521140"/>
          </a:xfrm>
          <a:prstGeom prst="bentConnector5">
            <a:avLst>
              <a:gd name="adj1" fmla="val -18819"/>
              <a:gd name="adj2" fmla="val 53985"/>
              <a:gd name="adj3" fmla="val 1188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CB059772-3A8F-EC86-EF1E-C64322C01D62}"/>
              </a:ext>
            </a:extLst>
          </p:cNvPr>
          <p:cNvGrpSpPr/>
          <p:nvPr/>
        </p:nvGrpSpPr>
        <p:grpSpPr>
          <a:xfrm>
            <a:off x="5366519" y="1211555"/>
            <a:ext cx="6006698" cy="5299792"/>
            <a:chOff x="4289849" y="1257628"/>
            <a:chExt cx="6006698" cy="5299792"/>
          </a:xfrm>
        </p:grpSpPr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2F6AD721-1610-DF1E-8FAD-C0949073DEB3}"/>
                </a:ext>
              </a:extLst>
            </p:cNvPr>
            <p:cNvSpPr/>
            <p:nvPr/>
          </p:nvSpPr>
          <p:spPr>
            <a:xfrm>
              <a:off x="4289849" y="1257628"/>
              <a:ext cx="5624204" cy="4824010"/>
            </a:xfrm>
            <a:prstGeom prst="roundRect">
              <a:avLst>
                <a:gd name="adj" fmla="val 0"/>
              </a:avLst>
            </a:prstGeom>
            <a:solidFill>
              <a:srgbClr val="EBEDED">
                <a:alpha val="2902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SNC8600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86A1FEF9-EA40-3E75-ACA3-F887CF8B17CC}"/>
                </a:ext>
              </a:extLst>
            </p:cNvPr>
            <p:cNvGrpSpPr/>
            <p:nvPr/>
          </p:nvGrpSpPr>
          <p:grpSpPr>
            <a:xfrm>
              <a:off x="4325582" y="1526041"/>
              <a:ext cx="5970965" cy="5031379"/>
              <a:chOff x="4223982" y="1849576"/>
              <a:chExt cx="5970965" cy="5031379"/>
            </a:xfrm>
          </p:grpSpPr>
          <p:sp>
            <p:nvSpPr>
              <p:cNvPr id="6" name="文本框 48">
                <a:extLst>
                  <a:ext uri="{FF2B5EF4-FFF2-40B4-BE49-F238E27FC236}">
                    <a16:creationId xmlns:a16="http://schemas.microsoft.com/office/drawing/2014/main" id="{2D40637C-0D79-291A-0983-6F9B4C35C808}"/>
                  </a:ext>
                </a:extLst>
              </p:cNvPr>
              <p:cNvSpPr txBox="1"/>
              <p:nvPr/>
            </p:nvSpPr>
            <p:spPr>
              <a:xfrm>
                <a:off x="4526145" y="5090621"/>
                <a:ext cx="1378660" cy="2989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EA4115B-E3F7-F736-A978-00A7A97DE491}"/>
                  </a:ext>
                </a:extLst>
              </p:cNvPr>
              <p:cNvGrpSpPr/>
              <p:nvPr/>
            </p:nvGrpSpPr>
            <p:grpSpPr>
              <a:xfrm>
                <a:off x="8353641" y="2067003"/>
                <a:ext cx="1318241" cy="3285966"/>
                <a:chOff x="3309142" y="140827"/>
                <a:chExt cx="1003388" cy="293788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361C79F4-149A-BE92-CCBD-65AA2C1C2D87}"/>
                    </a:ext>
                  </a:extLst>
                </p:cNvPr>
                <p:cNvGrpSpPr/>
                <p:nvPr/>
              </p:nvGrpSpPr>
              <p:grpSpPr>
                <a:xfrm>
                  <a:off x="3309142" y="140827"/>
                  <a:ext cx="1003388" cy="2937881"/>
                  <a:chOff x="103299" y="135402"/>
                  <a:chExt cx="1003388" cy="2937881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1B3F2796-65F6-6BB7-969E-4BC41555363E}"/>
                      </a:ext>
                    </a:extLst>
                  </p:cNvPr>
                  <p:cNvSpPr/>
                  <p:nvPr/>
                </p:nvSpPr>
                <p:spPr>
                  <a:xfrm>
                    <a:off x="103299" y="145296"/>
                    <a:ext cx="1003388" cy="2894733"/>
                  </a:xfrm>
                  <a:prstGeom prst="rect">
                    <a:avLst/>
                  </a:prstGeom>
                  <a:pattFill prst="pct5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Free 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    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solidFill>
                          <a:srgbClr val="7F7F7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          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4A73ACCA-34CB-B348-AB03-AA7FE115920C}"/>
                      </a:ext>
                    </a:extLst>
                  </p:cNvPr>
                  <p:cNvSpPr/>
                  <p:nvPr/>
                </p:nvSpPr>
                <p:spPr>
                  <a:xfrm>
                    <a:off x="103368" y="2372420"/>
                    <a:ext cx="1003284" cy="70086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CN" sz="1050" kern="100" dirty="0">
                        <a:solidFill>
                          <a:schemeClr val="tx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Flash Bootloader </a:t>
                    </a:r>
                    <a:endParaRPr lang="zh-CN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CN" sz="1050" kern="100" dirty="0">
                        <a:solidFill>
                          <a:schemeClr val="tx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(Uart&amp;USB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altLang="zh-CN" sz="1050" kern="100" dirty="0">
                        <a:solidFill>
                          <a:schemeClr val="tx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@26</a:t>
                    </a:r>
                    <a:r>
                      <a:rPr lang="en-US" altLang="zh-CN" sz="1050" kern="100" dirty="0">
                        <a:solidFill>
                          <a:schemeClr val="tx1"/>
                        </a:solidFill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M&amp;24M</a:t>
                    </a:r>
                    <a:r>
                      <a:rPr lang="zh-CN" altLang="en-US" sz="1050" kern="100" dirty="0">
                        <a:solidFill>
                          <a:schemeClr val="tx1"/>
                        </a:solidFill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晶振</a:t>
                    </a:r>
                    <a:r>
                      <a:rPr lang="en-US" altLang="zh-CN" sz="1050" kern="100" dirty="0">
                        <a:solidFill>
                          <a:schemeClr val="tx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)</a:t>
                    </a:r>
                    <a:endParaRPr lang="zh-CN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A79DE368-3C97-B99A-D393-76956A1B79FA}"/>
                      </a:ext>
                    </a:extLst>
                  </p:cNvPr>
                  <p:cNvSpPr/>
                  <p:nvPr/>
                </p:nvSpPr>
                <p:spPr>
                  <a:xfrm>
                    <a:off x="108792" y="135402"/>
                    <a:ext cx="989966" cy="30910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User Flash Data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4KB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219F4A0-7507-BCB2-D100-F6CE81881890}"/>
                    </a:ext>
                  </a:extLst>
                </p:cNvPr>
                <p:cNvSpPr/>
                <p:nvPr/>
              </p:nvSpPr>
              <p:spPr>
                <a:xfrm>
                  <a:off x="3309208" y="1752328"/>
                  <a:ext cx="1003218" cy="62551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50" b="1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应用程序</a:t>
                  </a:r>
                  <a:r>
                    <a:rPr lang="en-US" sz="1050" b="1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1</a:t>
                  </a:r>
                </a:p>
                <a:p>
                  <a:pPr algn="ctr"/>
                  <a:r>
                    <a:rPr lang="zh-CN" altLang="en-US" sz="1050" b="1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（当前活动）</a:t>
                  </a:r>
                  <a:endParaRPr lang="zh-CN" sz="1050" b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文本框 48">
                <a:extLst>
                  <a:ext uri="{FF2B5EF4-FFF2-40B4-BE49-F238E27FC236}">
                    <a16:creationId xmlns:a16="http://schemas.microsoft.com/office/drawing/2014/main" id="{9BDA0282-65F3-B31B-2694-09B02AE00123}"/>
                  </a:ext>
                </a:extLst>
              </p:cNvPr>
              <p:cNvSpPr txBox="1"/>
              <p:nvPr/>
            </p:nvSpPr>
            <p:spPr>
              <a:xfrm rot="16200000">
                <a:off x="4846481" y="2417200"/>
                <a:ext cx="293504" cy="10999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9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Application area2   </a:t>
                </a:r>
                <a:endParaRPr 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48">
                <a:extLst>
                  <a:ext uri="{FF2B5EF4-FFF2-40B4-BE49-F238E27FC236}">
                    <a16:creationId xmlns:a16="http://schemas.microsoft.com/office/drawing/2014/main" id="{0D665889-29E5-5F3F-6598-4C9F8B406EA1}"/>
                  </a:ext>
                </a:extLst>
              </p:cNvPr>
              <p:cNvSpPr txBox="1"/>
              <p:nvPr/>
            </p:nvSpPr>
            <p:spPr>
              <a:xfrm rot="16200000">
                <a:off x="4852794" y="3564455"/>
                <a:ext cx="260322" cy="91361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9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Application area 1   </a:t>
                </a:r>
                <a:endParaRPr 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14671CD-F363-A33D-E418-04AD4812D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2448" y="3100868"/>
                <a:ext cx="7144" cy="3323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E173F87-2C77-F945-F5C0-FA2F9CAD1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761" y="2058078"/>
                <a:ext cx="5292436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5" name="文本框 2">
                <a:extLst>
                  <a:ext uri="{FF2B5EF4-FFF2-40B4-BE49-F238E27FC236}">
                    <a16:creationId xmlns:a16="http://schemas.microsoft.com/office/drawing/2014/main" id="{A7AB92C6-06A2-FAA1-1C5D-C47566EC5B67}"/>
                  </a:ext>
                </a:extLst>
              </p:cNvPr>
              <p:cNvSpPr txBox="1"/>
              <p:nvPr/>
            </p:nvSpPr>
            <p:spPr>
              <a:xfrm>
                <a:off x="4393504" y="6167371"/>
                <a:ext cx="1181815" cy="241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5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Rom </a:t>
                </a:r>
                <a:r>
                  <a:rPr lang="en-US" sz="105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Start address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3">
                <a:extLst>
                  <a:ext uri="{FF2B5EF4-FFF2-40B4-BE49-F238E27FC236}">
                    <a16:creationId xmlns:a16="http://schemas.microsoft.com/office/drawing/2014/main" id="{7828AD0F-49E9-3771-4A9A-C14A9CC6D7D8}"/>
                  </a:ext>
                </a:extLst>
              </p:cNvPr>
              <p:cNvSpPr txBox="1"/>
              <p:nvPr/>
            </p:nvSpPr>
            <p:spPr>
              <a:xfrm>
                <a:off x="4394429" y="5213280"/>
                <a:ext cx="775682" cy="29892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Flash start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5C77D76A-03EE-0010-0AFF-2CF9C9960BDA}"/>
                  </a:ext>
                </a:extLst>
              </p:cNvPr>
              <p:cNvGrpSpPr/>
              <p:nvPr/>
            </p:nvGrpSpPr>
            <p:grpSpPr>
              <a:xfrm>
                <a:off x="5851899" y="2058182"/>
                <a:ext cx="3820058" cy="4173315"/>
                <a:chOff x="103081" y="138765"/>
                <a:chExt cx="2745542" cy="3845603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E34092EA-ECF6-5EF2-12B3-E7F461C09A9B}"/>
                    </a:ext>
                  </a:extLst>
                </p:cNvPr>
                <p:cNvSpPr/>
                <p:nvPr/>
              </p:nvSpPr>
              <p:spPr>
                <a:xfrm>
                  <a:off x="103081" y="138766"/>
                  <a:ext cx="990867" cy="306072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Free         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   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   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    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    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      </a:t>
                  </a:r>
                  <a:endParaRPr lang="en-US" sz="1050" kern="100" dirty="0"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CN" sz="105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Free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100" kern="100" dirty="0">
                    <a:solidFill>
                      <a:srgbClr val="7F7F7F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100" kern="100" dirty="0">
                    <a:solidFill>
                      <a:srgbClr val="7F7F7F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CN" sz="1100" kern="100" dirty="0">
                      <a:solidFill>
                        <a:srgbClr val="7F7F7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Free</a:t>
                  </a:r>
                  <a:endParaRPr lang="en-US" altLang="zh-CN" sz="1100" kern="100" dirty="0">
                    <a:solidFill>
                      <a:srgbClr val="7F7F7F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zh-CN" sz="110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85B7862-AACC-6E7B-C8B9-E6EDFCF5A0F2}"/>
                    </a:ext>
                  </a:extLst>
                </p:cNvPr>
                <p:cNvSpPr/>
                <p:nvPr/>
              </p:nvSpPr>
              <p:spPr>
                <a:xfrm>
                  <a:off x="103720" y="138765"/>
                  <a:ext cx="985157" cy="33656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User Flash Data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4KB</a:t>
                  </a:r>
                  <a:endParaRPr 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1E36660-FD28-3CC0-125E-AD83762AC3B3}"/>
                    </a:ext>
                  </a:extLst>
                </p:cNvPr>
                <p:cNvSpPr/>
                <p:nvPr/>
              </p:nvSpPr>
              <p:spPr>
                <a:xfrm>
                  <a:off x="103349" y="3203478"/>
                  <a:ext cx="990599" cy="76964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ROM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Bootloader </a:t>
                  </a:r>
                  <a:endParaRPr 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(Uart@26</a:t>
                  </a:r>
                  <a:r>
                    <a:rPr lang="en-US" altLang="zh-CN" sz="1050" kern="100" dirty="0">
                      <a:solidFill>
                        <a:schemeClr val="tx1"/>
                      </a:solidFill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1050" kern="100" dirty="0">
                      <a:solidFill>
                        <a:schemeClr val="tx1"/>
                      </a:solidFill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晶振</a:t>
                  </a:r>
                  <a:r>
                    <a:rPr lang="en-US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C6F4C16-FEFE-C29D-2870-422595D17232}"/>
                    </a:ext>
                  </a:extLst>
                </p:cNvPr>
                <p:cNvSpPr/>
                <p:nvPr/>
              </p:nvSpPr>
              <p:spPr>
                <a:xfrm>
                  <a:off x="1901279" y="3183833"/>
                  <a:ext cx="947344" cy="80053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ROM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Bootloader</a:t>
                  </a:r>
                  <a:endParaRPr lang="zh-CN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(Uart@26</a:t>
                  </a:r>
                  <a:r>
                    <a:rPr lang="en-US" altLang="zh-CN" sz="1050" kern="100" dirty="0">
                      <a:solidFill>
                        <a:schemeClr val="tx1"/>
                      </a:solidFill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1050" kern="100" dirty="0">
                      <a:solidFill>
                        <a:schemeClr val="tx1"/>
                      </a:solidFill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晶振</a:t>
                  </a:r>
                  <a:r>
                    <a:rPr lang="en-US" altLang="zh-CN" sz="1050" kern="100" dirty="0">
                      <a:solidFill>
                        <a:schemeClr val="tx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" name="文本框 48">
                <a:extLst>
                  <a:ext uri="{FF2B5EF4-FFF2-40B4-BE49-F238E27FC236}">
                    <a16:creationId xmlns:a16="http://schemas.microsoft.com/office/drawing/2014/main" id="{63865562-A51F-AB06-E9F4-0A504B1A51C2}"/>
                  </a:ext>
                </a:extLst>
              </p:cNvPr>
              <p:cNvSpPr txBox="1"/>
              <p:nvPr/>
            </p:nvSpPr>
            <p:spPr>
              <a:xfrm>
                <a:off x="4223982" y="3465583"/>
                <a:ext cx="341964" cy="7182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1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Flash</a:t>
                </a:r>
                <a:r>
                  <a:rPr lang="en-US" sz="11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area  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882144F-1DAB-D930-6C36-4FDC509F0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6145" y="3476636"/>
                <a:ext cx="5211764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5B84611-A2F9-3FAA-39BF-6524F8619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617" y="4577527"/>
                <a:ext cx="5292436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7" name="文本框 5">
                <a:extLst>
                  <a:ext uri="{FF2B5EF4-FFF2-40B4-BE49-F238E27FC236}">
                    <a16:creationId xmlns:a16="http://schemas.microsoft.com/office/drawing/2014/main" id="{815C8D51-A15A-A223-6675-DAF93BA07E55}"/>
                  </a:ext>
                </a:extLst>
              </p:cNvPr>
              <p:cNvSpPr txBox="1"/>
              <p:nvPr/>
            </p:nvSpPr>
            <p:spPr>
              <a:xfrm>
                <a:off x="4388427" y="1849576"/>
                <a:ext cx="1445001" cy="22568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Flash End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BB28B0D-E802-3327-9541-69023E12C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305" y="5356785"/>
                <a:ext cx="4756148" cy="2346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EBDB3BE-855B-23CB-7285-45DCC6326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019" y="2416761"/>
                <a:ext cx="5211764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22902F33-6728-F108-F339-318BB5491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950" y="2427716"/>
                <a:ext cx="0" cy="45190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5EACB0C-06D8-F413-656B-F8ECFEC3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592" y="4135073"/>
                <a:ext cx="0" cy="41449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E3111488-280C-AB41-FC36-98ADC3C66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368" y="3468720"/>
                <a:ext cx="0" cy="42036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连接符: 曲线 123">
                <a:extLst>
                  <a:ext uri="{FF2B5EF4-FFF2-40B4-BE49-F238E27FC236}">
                    <a16:creationId xmlns:a16="http://schemas.microsoft.com/office/drawing/2014/main" id="{2EE7CFA7-6C17-6710-36B8-7D5E9E8EB6FB}"/>
                  </a:ext>
                </a:extLst>
              </p:cNvPr>
              <p:cNvCxnSpPr>
                <a:cxnSpLocks/>
                <a:stCxn id="88" idx="1"/>
                <a:endCxn id="43" idx="1"/>
              </p:cNvCxnSpPr>
              <p:nvPr/>
            </p:nvCxnSpPr>
            <p:spPr>
              <a:xfrm rot="10800000">
                <a:off x="8353729" y="4219252"/>
                <a:ext cx="125" cy="1577868"/>
              </a:xfrm>
              <a:prstGeom prst="curvedConnector3">
                <a:avLst>
                  <a:gd name="adj1" fmla="val 23470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连接符: 曲线 124">
                <a:extLst>
                  <a:ext uri="{FF2B5EF4-FFF2-40B4-BE49-F238E27FC236}">
                    <a16:creationId xmlns:a16="http://schemas.microsoft.com/office/drawing/2014/main" id="{B7FC5B25-5F05-9347-259D-339B7FA96A7F}"/>
                  </a:ext>
                </a:extLst>
              </p:cNvPr>
              <p:cNvCxnSpPr>
                <a:cxnSpLocks/>
                <a:stCxn id="88" idx="1"/>
                <a:endCxn id="45" idx="1"/>
              </p:cNvCxnSpPr>
              <p:nvPr/>
            </p:nvCxnSpPr>
            <p:spPr>
              <a:xfrm rot="10800000">
                <a:off x="8353733" y="4961018"/>
                <a:ext cx="121" cy="836102"/>
              </a:xfrm>
              <a:prstGeom prst="curvedConnector3">
                <a:avLst>
                  <a:gd name="adj1" fmla="val 1890256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箭头: 燕尾形 130">
                <a:extLst>
                  <a:ext uri="{FF2B5EF4-FFF2-40B4-BE49-F238E27FC236}">
                    <a16:creationId xmlns:a16="http://schemas.microsoft.com/office/drawing/2014/main" id="{B21C7DC6-17DA-96BD-2A9C-F9595736D64A}"/>
                  </a:ext>
                </a:extLst>
              </p:cNvPr>
              <p:cNvSpPr/>
              <p:nvPr/>
            </p:nvSpPr>
            <p:spPr>
              <a:xfrm>
                <a:off x="6862972" y="4703714"/>
                <a:ext cx="1331959" cy="358600"/>
              </a:xfrm>
              <a:prstGeom prst="notchedRightArrow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箭头: 燕尾形 28">
                <a:extLst>
                  <a:ext uri="{FF2B5EF4-FFF2-40B4-BE49-F238E27FC236}">
                    <a16:creationId xmlns:a16="http://schemas.microsoft.com/office/drawing/2014/main" id="{82E465A5-BF42-92B3-98C7-020E3AE83CA0}"/>
                  </a:ext>
                </a:extLst>
              </p:cNvPr>
              <p:cNvSpPr/>
              <p:nvPr/>
            </p:nvSpPr>
            <p:spPr>
              <a:xfrm>
                <a:off x="6847282" y="3892453"/>
                <a:ext cx="1403892" cy="358600"/>
              </a:xfrm>
              <a:prstGeom prst="notchedRightArrow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BACC696-4993-699E-2DF4-E044CE3BF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736" y="6218079"/>
                <a:ext cx="5402717" cy="1988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文本框 3">
                <a:extLst>
                  <a:ext uri="{FF2B5EF4-FFF2-40B4-BE49-F238E27FC236}">
                    <a16:creationId xmlns:a16="http://schemas.microsoft.com/office/drawing/2014/main" id="{158C9681-13C5-7264-AAAF-987E92121053}"/>
                  </a:ext>
                </a:extLst>
              </p:cNvPr>
              <p:cNvSpPr txBox="1"/>
              <p:nvPr/>
            </p:nvSpPr>
            <p:spPr>
              <a:xfrm>
                <a:off x="5220625" y="3100868"/>
                <a:ext cx="926053" cy="3662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tart address: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Application2</a:t>
                </a:r>
                <a:endParaRPr lang="zh-CN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3">
                <a:extLst>
                  <a:ext uri="{FF2B5EF4-FFF2-40B4-BE49-F238E27FC236}">
                    <a16:creationId xmlns:a16="http://schemas.microsoft.com/office/drawing/2014/main" id="{97971EEB-05C1-115F-4EEF-470661678BB2}"/>
                  </a:ext>
                </a:extLst>
              </p:cNvPr>
              <p:cNvSpPr txBox="1"/>
              <p:nvPr/>
            </p:nvSpPr>
            <p:spPr>
              <a:xfrm>
                <a:off x="5203367" y="4243432"/>
                <a:ext cx="926053" cy="3662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tart address: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Application1</a:t>
                </a:r>
                <a:endParaRPr lang="zh-CN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3">
                <a:extLst>
                  <a:ext uri="{FF2B5EF4-FFF2-40B4-BE49-F238E27FC236}">
                    <a16:creationId xmlns:a16="http://schemas.microsoft.com/office/drawing/2014/main" id="{51BC8C1C-0184-0DBC-084C-688CC6E79B57}"/>
                  </a:ext>
                </a:extLst>
              </p:cNvPr>
              <p:cNvSpPr txBox="1"/>
              <p:nvPr/>
            </p:nvSpPr>
            <p:spPr>
              <a:xfrm>
                <a:off x="5203367" y="5004338"/>
                <a:ext cx="926053" cy="3662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tart address: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Flash Boot</a:t>
                </a:r>
                <a:endParaRPr lang="zh-CN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48">
                <a:extLst>
                  <a:ext uri="{FF2B5EF4-FFF2-40B4-BE49-F238E27FC236}">
                    <a16:creationId xmlns:a16="http://schemas.microsoft.com/office/drawing/2014/main" id="{9C55FF80-80C4-AA71-BCCD-9FFDDBF01217}"/>
                  </a:ext>
                </a:extLst>
              </p:cNvPr>
              <p:cNvSpPr txBox="1"/>
              <p:nvPr/>
            </p:nvSpPr>
            <p:spPr>
              <a:xfrm rot="16200000">
                <a:off x="4642411" y="4587772"/>
                <a:ext cx="251454" cy="6075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9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Boot area</a:t>
                </a:r>
                <a:endParaRPr 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93ECCAEC-6465-173A-7C17-B80A88A9198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4768138" y="5017252"/>
                <a:ext cx="1" cy="30837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64025587-C960-2622-81F9-947C61105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2704" y="4628392"/>
                <a:ext cx="6889" cy="2484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48">
                <a:extLst>
                  <a:ext uri="{FF2B5EF4-FFF2-40B4-BE49-F238E27FC236}">
                    <a16:creationId xmlns:a16="http://schemas.microsoft.com/office/drawing/2014/main" id="{92113504-F271-A5BD-38A3-E6068E1F6917}"/>
                  </a:ext>
                </a:extLst>
              </p:cNvPr>
              <p:cNvSpPr txBox="1"/>
              <p:nvPr/>
            </p:nvSpPr>
            <p:spPr>
              <a:xfrm rot="16200000">
                <a:off x="4641093" y="1931435"/>
                <a:ext cx="251454" cy="6075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altLang="zh-CN" sz="9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Data</a:t>
                </a:r>
                <a:r>
                  <a:rPr lang="en-US" sz="9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area</a:t>
                </a:r>
                <a:endParaRPr 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B5C94E5C-337C-5917-9677-22DC0D7B0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1848" y="2309865"/>
                <a:ext cx="0" cy="1556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F6589FF-A533-4FAE-D28D-636032E53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6729" y="2066746"/>
                <a:ext cx="0" cy="1556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48">
                <a:extLst>
                  <a:ext uri="{FF2B5EF4-FFF2-40B4-BE49-F238E27FC236}">
                    <a16:creationId xmlns:a16="http://schemas.microsoft.com/office/drawing/2014/main" id="{60A3FFCE-4A4A-6908-7F68-BD9312DF843A}"/>
                  </a:ext>
                </a:extLst>
              </p:cNvPr>
              <p:cNvSpPr txBox="1"/>
              <p:nvPr/>
            </p:nvSpPr>
            <p:spPr>
              <a:xfrm>
                <a:off x="4257676" y="5525997"/>
                <a:ext cx="276539" cy="57155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eaVert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altLang="zh-CN" sz="10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ROM</a:t>
                </a:r>
                <a:r>
                  <a:rPr lang="en-US" sz="1000" kern="100" dirty="0">
                    <a:solidFill>
                      <a:srgbClr val="76717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area</a:t>
                </a:r>
                <a:endParaRPr lang="zh-CN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04ED5FD3-2527-0034-BAB3-34AEBB601FA2}"/>
                  </a:ext>
                </a:extLst>
              </p:cNvPr>
              <p:cNvCxnSpPr>
                <a:cxnSpLocks/>
                <a:stCxn id="102" idx="2"/>
                <a:endCxn id="55" idx="1"/>
              </p:cNvCxnSpPr>
              <p:nvPr/>
            </p:nvCxnSpPr>
            <p:spPr>
              <a:xfrm flipH="1">
                <a:off x="4393504" y="6097556"/>
                <a:ext cx="2442" cy="19075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56ECCD6E-DB97-EDA0-43E4-ED996200C4C6}"/>
                  </a:ext>
                </a:extLst>
              </p:cNvPr>
              <p:cNvCxnSpPr>
                <a:cxnSpLocks/>
                <a:stCxn id="102" idx="0"/>
                <a:endCxn id="56" idx="1"/>
              </p:cNvCxnSpPr>
              <p:nvPr/>
            </p:nvCxnSpPr>
            <p:spPr>
              <a:xfrm flipH="1" flipV="1">
                <a:off x="4394429" y="5362742"/>
                <a:ext cx="1517" cy="16325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696F75AB-48A6-ECAF-E6AD-159D9709497B}"/>
                  </a:ext>
                </a:extLst>
              </p:cNvPr>
              <p:cNvCxnSpPr>
                <a:cxnSpLocks/>
                <a:stCxn id="62" idx="0"/>
                <a:endCxn id="57" idx="1"/>
              </p:cNvCxnSpPr>
              <p:nvPr/>
            </p:nvCxnSpPr>
            <p:spPr>
              <a:xfrm flipH="1" flipV="1">
                <a:off x="4388427" y="1962419"/>
                <a:ext cx="6537" cy="150316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4617FC76-7F00-DF92-B2C5-0803B9AAD12F}"/>
                  </a:ext>
                </a:extLst>
              </p:cNvPr>
              <p:cNvCxnSpPr>
                <a:cxnSpLocks/>
                <a:stCxn id="62" idx="2"/>
                <a:endCxn id="56" idx="1"/>
              </p:cNvCxnSpPr>
              <p:nvPr/>
            </p:nvCxnSpPr>
            <p:spPr>
              <a:xfrm flipH="1">
                <a:off x="4394429" y="4183795"/>
                <a:ext cx="535" cy="117894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箭头: 燕尾形 196">
                <a:extLst>
                  <a:ext uri="{FF2B5EF4-FFF2-40B4-BE49-F238E27FC236}">
                    <a16:creationId xmlns:a16="http://schemas.microsoft.com/office/drawing/2014/main" id="{0C9CF188-D527-5275-CCC2-1ACB2A7CF2AF}"/>
                  </a:ext>
                </a:extLst>
              </p:cNvPr>
              <p:cNvSpPr/>
              <p:nvPr/>
            </p:nvSpPr>
            <p:spPr>
              <a:xfrm>
                <a:off x="5647403" y="6088772"/>
                <a:ext cx="4547544" cy="792183"/>
              </a:xfrm>
              <a:prstGeom prst="notchedRightArrow">
                <a:avLst>
                  <a:gd name="adj1" fmla="val 64143"/>
                  <a:gd name="adj2" fmla="val 46464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6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升级前</a:t>
                </a:r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16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   升级后</a:t>
                </a:r>
                <a:endParaRPr lang="en-US" altLang="zh-CN" sz="16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（</a:t>
                </a:r>
                <a:r>
                  <a:rPr lang="zh-CN" altLang="en-US" sz="1100" b="1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空片</a:t>
                </a:r>
                <a:r>
                  <a:rPr lang="zh-CN" altLang="en-US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）                                   </a:t>
                </a:r>
                <a:r>
                  <a:rPr lang="en-US" altLang="zh-CN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100" b="1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支持</a:t>
                </a:r>
                <a:r>
                  <a:rPr lang="en-US" altLang="zh-CN" sz="1100" b="1" kern="100" dirty="0" err="1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FlashBoot</a:t>
                </a:r>
                <a:r>
                  <a:rPr lang="zh-CN" altLang="en-US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和初始应用</a:t>
                </a:r>
                <a:r>
                  <a:rPr lang="en-US" altLang="zh-CN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1) </a:t>
                </a:r>
                <a:r>
                  <a:rPr lang="en-US" sz="110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1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181A818F-373E-B21A-838F-22E86363E037}"/>
              </a:ext>
            </a:extLst>
          </p:cNvPr>
          <p:cNvGrpSpPr/>
          <p:nvPr/>
        </p:nvGrpSpPr>
        <p:grpSpPr>
          <a:xfrm>
            <a:off x="1661738" y="3611690"/>
            <a:ext cx="2017038" cy="1443704"/>
            <a:chOff x="717366" y="3588306"/>
            <a:chExt cx="2496212" cy="1959129"/>
          </a:xfrm>
        </p:grpSpPr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2BF2D9B2-E4A0-885A-E593-07F26F9ECDA8}"/>
                </a:ext>
              </a:extLst>
            </p:cNvPr>
            <p:cNvSpPr/>
            <p:nvPr/>
          </p:nvSpPr>
          <p:spPr>
            <a:xfrm>
              <a:off x="717366" y="3588306"/>
              <a:ext cx="2496212" cy="195912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PC 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升级工具</a:t>
              </a: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FE108293-98EC-630D-A9F0-5AC0C9DA554C}"/>
                </a:ext>
              </a:extLst>
            </p:cNvPr>
            <p:cNvSpPr/>
            <p:nvPr/>
          </p:nvSpPr>
          <p:spPr>
            <a:xfrm>
              <a:off x="1161625" y="4942522"/>
              <a:ext cx="773197" cy="44614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26M</a:t>
              </a:r>
              <a:endParaRPr lang="zh-CN" altLang="en-US" sz="1200" b="1" dirty="0"/>
            </a:p>
          </p:txBody>
        </p: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6AE68F19-7F80-C2A5-BB85-8304B34D50AA}"/>
                </a:ext>
              </a:extLst>
            </p:cNvPr>
            <p:cNvSpPr/>
            <p:nvPr/>
          </p:nvSpPr>
          <p:spPr>
            <a:xfrm>
              <a:off x="2056302" y="4951191"/>
              <a:ext cx="773197" cy="44614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串口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13C1711-A249-3A3B-A898-3105A63F35D4}"/>
                </a:ext>
              </a:extLst>
            </p:cNvPr>
            <p:cNvSpPr/>
            <p:nvPr/>
          </p:nvSpPr>
          <p:spPr>
            <a:xfrm>
              <a:off x="729277" y="4176077"/>
              <a:ext cx="2027693" cy="5210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/>
                <a:t>3. </a:t>
              </a:r>
              <a:r>
                <a:rPr lang="zh-CN" altLang="en-US" sz="1100" dirty="0"/>
                <a:t>启动</a:t>
              </a:r>
              <a:r>
                <a:rPr lang="en-US" altLang="zh-CN" sz="1100" dirty="0"/>
                <a:t>Rom Boot</a:t>
              </a:r>
            </a:p>
            <a:p>
              <a:r>
                <a:rPr lang="zh-CN" altLang="en-US" sz="1100" dirty="0"/>
                <a:t>烧录新</a:t>
              </a:r>
              <a:r>
                <a:rPr lang="en-US" altLang="zh-CN" sz="1100" dirty="0"/>
                <a:t>Boot</a:t>
              </a:r>
              <a:r>
                <a:rPr lang="zh-CN" altLang="en-US" sz="1100" dirty="0"/>
                <a:t>到</a:t>
              </a:r>
              <a:r>
                <a:rPr lang="en-US" altLang="zh-CN" sz="1100" dirty="0"/>
                <a:t>Flash</a:t>
              </a:r>
              <a:endParaRPr lang="zh-CN" altLang="en-US" sz="1100" dirty="0"/>
            </a:p>
          </p:txBody>
        </p:sp>
      </p:grp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E35DEDCF-CF8C-F5B0-C3EB-703D7611D783}"/>
              </a:ext>
            </a:extLst>
          </p:cNvPr>
          <p:cNvCxnSpPr>
            <a:cxnSpLocks/>
            <a:stCxn id="163" idx="3"/>
            <a:endCxn id="55" idx="1"/>
          </p:cNvCxnSpPr>
          <p:nvPr/>
        </p:nvCxnSpPr>
        <p:spPr>
          <a:xfrm>
            <a:off x="3678776" y="4333542"/>
            <a:ext cx="1892998" cy="158515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280A28C6-7F46-F732-019D-AAB02FD31A52}"/>
              </a:ext>
            </a:extLst>
          </p:cNvPr>
          <p:cNvSpPr txBox="1"/>
          <p:nvPr/>
        </p:nvSpPr>
        <p:spPr>
          <a:xfrm>
            <a:off x="3882204" y="4403660"/>
            <a:ext cx="65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</a:t>
            </a:r>
          </a:p>
        </p:txBody>
      </p:sp>
      <p:sp>
        <p:nvSpPr>
          <p:cNvPr id="213" name="动作按钮: 前进或下一项 2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838C44-E678-9C96-D7E4-2D649E1D34A5}"/>
              </a:ext>
            </a:extLst>
          </p:cNvPr>
          <p:cNvSpPr/>
          <p:nvPr/>
        </p:nvSpPr>
        <p:spPr>
          <a:xfrm>
            <a:off x="1314580" y="2402437"/>
            <a:ext cx="1571538" cy="626441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芯片启动</a:t>
            </a:r>
          </a:p>
        </p:txBody>
      </p: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78267BC8-E36A-ED3A-0031-193BD0E47AAA}"/>
              </a:ext>
            </a:extLst>
          </p:cNvPr>
          <p:cNvCxnSpPr>
            <a:cxnSpLocks/>
            <a:stCxn id="9" idx="3"/>
            <a:endCxn id="213" idx="2"/>
          </p:cNvCxnSpPr>
          <p:nvPr/>
        </p:nvCxnSpPr>
        <p:spPr>
          <a:xfrm flipH="1">
            <a:off x="1314580" y="1715346"/>
            <a:ext cx="1490481" cy="1000312"/>
          </a:xfrm>
          <a:prstGeom prst="bentConnector5">
            <a:avLst>
              <a:gd name="adj1" fmla="val -15337"/>
              <a:gd name="adj2" fmla="val 43574"/>
              <a:gd name="adj3" fmla="val 1153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C9C87BF-9C47-ECEA-CCE0-838E7F9BCE8C}"/>
              </a:ext>
            </a:extLst>
          </p:cNvPr>
          <p:cNvSpPr txBox="1">
            <a:spLocks/>
          </p:cNvSpPr>
          <p:nvPr/>
        </p:nvSpPr>
        <p:spPr>
          <a:xfrm>
            <a:off x="677227" y="166476"/>
            <a:ext cx="10473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生产端解决方案：</a:t>
            </a:r>
            <a:r>
              <a:rPr lang="en-US" altLang="zh-CN" sz="4000" b="1" dirty="0"/>
              <a:t>PCBA</a:t>
            </a:r>
            <a:r>
              <a:rPr lang="zh-CN" altLang="en-US" sz="4000" b="1" dirty="0"/>
              <a:t>升级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 26M</a:t>
            </a:r>
            <a:r>
              <a:rPr lang="zh-CN" altLang="en-US" sz="2000" b="1" dirty="0"/>
              <a:t>晶振，只支持串口升级）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69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>
            <a:extLst>
              <a:ext uri="{FF2B5EF4-FFF2-40B4-BE49-F238E27FC236}">
                <a16:creationId xmlns:a16="http://schemas.microsoft.com/office/drawing/2014/main" id="{51D025BC-1E84-200F-69A2-043039F9C36D}"/>
              </a:ext>
            </a:extLst>
          </p:cNvPr>
          <p:cNvSpPr txBox="1"/>
          <p:nvPr/>
        </p:nvSpPr>
        <p:spPr>
          <a:xfrm>
            <a:off x="151582" y="5949870"/>
            <a:ext cx="7878953" cy="8309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26M</a:t>
            </a:r>
            <a:r>
              <a:rPr lang="zh-CN" altLang="en-US" sz="1600" b="1" dirty="0">
                <a:solidFill>
                  <a:srgbClr val="FF0000"/>
                </a:solidFill>
              </a:rPr>
              <a:t>晶振，产品端升级条件：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1</a:t>
            </a:r>
            <a:r>
              <a:rPr lang="zh-CN" altLang="en-US" sz="1600" i="1" dirty="0">
                <a:solidFill>
                  <a:srgbClr val="FF0000"/>
                </a:solidFill>
              </a:rPr>
              <a:t>）</a:t>
            </a:r>
            <a:r>
              <a:rPr lang="en-US" altLang="zh-CN" sz="1600" i="1" dirty="0">
                <a:solidFill>
                  <a:srgbClr val="FF0000"/>
                </a:solidFill>
              </a:rPr>
              <a:t>Flash boot</a:t>
            </a:r>
            <a:r>
              <a:rPr lang="zh-CN" altLang="en-US" sz="1600" i="1" dirty="0">
                <a:solidFill>
                  <a:srgbClr val="FF0000"/>
                </a:solidFill>
              </a:rPr>
              <a:t>必须已烧录，且工作正常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r>
              <a:rPr lang="en-US" altLang="zh-CN" sz="1600" i="1" dirty="0">
                <a:solidFill>
                  <a:srgbClr val="FF0000"/>
                </a:solidFill>
              </a:rPr>
              <a:t>2</a:t>
            </a:r>
            <a:r>
              <a:rPr lang="zh-CN" altLang="en-US" sz="1600" i="1" dirty="0">
                <a:solidFill>
                  <a:srgbClr val="FF0000"/>
                </a:solidFill>
              </a:rPr>
              <a:t>）应用程序</a:t>
            </a:r>
            <a:r>
              <a:rPr lang="en-US" altLang="zh-CN" sz="1600" i="1" dirty="0">
                <a:solidFill>
                  <a:srgbClr val="FF0000"/>
                </a:solidFill>
              </a:rPr>
              <a:t>1</a:t>
            </a:r>
            <a:r>
              <a:rPr lang="zh-CN" altLang="en-US" sz="1600" i="1" dirty="0">
                <a:solidFill>
                  <a:srgbClr val="FF0000"/>
                </a:solidFill>
              </a:rPr>
              <a:t>必须已烧录，且工作正常（任一应用程序都必须可以正常收发升级命令）</a:t>
            </a:r>
            <a:endParaRPr lang="en-US" altLang="zh-CN" sz="1600" i="1" dirty="0">
              <a:solidFill>
                <a:srgbClr val="FF0000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6282ED-4767-4D4B-0A6D-895BE541A2BF}"/>
              </a:ext>
            </a:extLst>
          </p:cNvPr>
          <p:cNvCxnSpPr>
            <a:cxnSpLocks/>
            <a:stCxn id="78" idx="0"/>
            <a:endCxn id="33" idx="1"/>
          </p:cNvCxnSpPr>
          <p:nvPr/>
        </p:nvCxnSpPr>
        <p:spPr>
          <a:xfrm flipH="1">
            <a:off x="1104550" y="2003823"/>
            <a:ext cx="1629471" cy="1893972"/>
          </a:xfrm>
          <a:prstGeom prst="bentConnector5">
            <a:avLst>
              <a:gd name="adj1" fmla="val -14029"/>
              <a:gd name="adj2" fmla="val 52648"/>
              <a:gd name="adj3" fmla="val 1140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E35DEDCF-CF8C-F5B0-C3EB-703D7611D783}"/>
              </a:ext>
            </a:extLst>
          </p:cNvPr>
          <p:cNvCxnSpPr>
            <a:cxnSpLocks/>
            <a:stCxn id="25" idx="3"/>
            <a:endCxn id="55" idx="1"/>
          </p:cNvCxnSpPr>
          <p:nvPr/>
        </p:nvCxnSpPr>
        <p:spPr>
          <a:xfrm>
            <a:off x="3262714" y="4129723"/>
            <a:ext cx="1406019" cy="182581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280A28C6-7F46-F732-019D-AAB02FD31A52}"/>
              </a:ext>
            </a:extLst>
          </p:cNvPr>
          <p:cNvSpPr txBox="1"/>
          <p:nvPr/>
        </p:nvSpPr>
        <p:spPr>
          <a:xfrm>
            <a:off x="3522774" y="4386242"/>
            <a:ext cx="65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USB/</a:t>
            </a:r>
          </a:p>
          <a:p>
            <a:pPr algn="ctr"/>
            <a:r>
              <a:rPr lang="zh-CN" altLang="en-US" dirty="0"/>
              <a:t>串口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83BC6C6-D866-8AD4-67CC-A142396D9E75}"/>
              </a:ext>
            </a:extLst>
          </p:cNvPr>
          <p:cNvSpPr txBox="1">
            <a:spLocks/>
          </p:cNvSpPr>
          <p:nvPr/>
        </p:nvSpPr>
        <p:spPr>
          <a:xfrm>
            <a:off x="677228" y="166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产品端解决方案：</a:t>
            </a:r>
            <a:r>
              <a:rPr lang="en-US" altLang="zh-CN" sz="4000" b="1" dirty="0"/>
              <a:t>USB</a:t>
            </a:r>
            <a:r>
              <a:rPr lang="zh-CN" altLang="en-US" sz="4000" b="1" dirty="0"/>
              <a:t>升级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 26M/24M</a:t>
            </a:r>
            <a:r>
              <a:rPr lang="zh-CN" altLang="en-US" sz="2000" b="1" dirty="0"/>
              <a:t>晶振，</a:t>
            </a:r>
            <a:r>
              <a:rPr lang="en-US" altLang="zh-CN" sz="2000" b="1" dirty="0"/>
              <a:t>USB</a:t>
            </a:r>
            <a:r>
              <a:rPr lang="zh-CN" altLang="en-US" sz="2000" b="1" dirty="0"/>
              <a:t>或串口升级）</a:t>
            </a:r>
            <a:endParaRPr lang="zh-CN" altLang="en-US" sz="4000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1EDC931-2DC7-1359-4E89-8AAD6C3A844C}"/>
              </a:ext>
            </a:extLst>
          </p:cNvPr>
          <p:cNvGrpSpPr/>
          <p:nvPr/>
        </p:nvGrpSpPr>
        <p:grpSpPr>
          <a:xfrm>
            <a:off x="1104550" y="3275127"/>
            <a:ext cx="2158164" cy="1709192"/>
            <a:chOff x="9338600" y="4255226"/>
            <a:chExt cx="2206855" cy="206851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9D812F4-E46C-591D-9EDE-E2340D88B365}"/>
                </a:ext>
              </a:extLst>
            </p:cNvPr>
            <p:cNvSpPr/>
            <p:nvPr/>
          </p:nvSpPr>
          <p:spPr>
            <a:xfrm>
              <a:off x="9338805" y="4255226"/>
              <a:ext cx="2206650" cy="206851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PC </a:t>
              </a:r>
              <a:r>
                <a:rPr lang="zh-CN" altLang="en-US" b="1" dirty="0">
                  <a:solidFill>
                    <a:schemeClr val="tx1"/>
                  </a:solidFill>
                </a:rPr>
                <a:t>升级工具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E079CD4-5A6A-EACF-EB51-D0A05D49AE68}"/>
                </a:ext>
              </a:extLst>
            </p:cNvPr>
            <p:cNvSpPr/>
            <p:nvPr/>
          </p:nvSpPr>
          <p:spPr>
            <a:xfrm>
              <a:off x="9669214" y="5499186"/>
              <a:ext cx="773197" cy="63734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26M/24M</a:t>
              </a:r>
              <a:endParaRPr lang="zh-CN" altLang="en-US" sz="1400" b="1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39BCB2D-98EB-A477-FCC2-29C4DC716ECE}"/>
                </a:ext>
              </a:extLst>
            </p:cNvPr>
            <p:cNvSpPr/>
            <p:nvPr/>
          </p:nvSpPr>
          <p:spPr>
            <a:xfrm>
              <a:off x="10565110" y="5497266"/>
              <a:ext cx="773197" cy="63734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串口</a:t>
              </a:r>
              <a:r>
                <a:rPr lang="en-US" altLang="zh-CN" sz="1400" b="1" dirty="0"/>
                <a:t>/USB</a:t>
              </a:r>
              <a:endParaRPr lang="zh-CN" altLang="en-US" sz="1400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264E5F-3857-022F-1E84-294AF7D7C705}"/>
                </a:ext>
              </a:extLst>
            </p:cNvPr>
            <p:cNvSpPr/>
            <p:nvPr/>
          </p:nvSpPr>
          <p:spPr>
            <a:xfrm>
              <a:off x="9338600" y="4751144"/>
              <a:ext cx="2041567" cy="51530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100" dirty="0"/>
                <a:t>2.</a:t>
              </a:r>
              <a:r>
                <a:rPr lang="zh-CN" altLang="en-US" sz="1100" dirty="0"/>
                <a:t>发送升级命令</a:t>
              </a:r>
              <a:endParaRPr lang="en-US" altLang="zh-CN" sz="1100" dirty="0"/>
            </a:p>
            <a:p>
              <a:pPr algn="r"/>
              <a:r>
                <a:rPr lang="zh-CN" altLang="en-US" sz="1100" dirty="0"/>
                <a:t>启动新</a:t>
              </a:r>
              <a:r>
                <a:rPr lang="en-US" altLang="zh-CN" sz="1100" dirty="0"/>
                <a:t>Boot</a:t>
              </a:r>
              <a:r>
                <a:rPr lang="zh-CN" altLang="en-US" sz="1100" dirty="0"/>
                <a:t>，烧录应用程序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F44AC9A-4130-0E4F-5945-D6EC3D5D0C1C}"/>
              </a:ext>
            </a:extLst>
          </p:cNvPr>
          <p:cNvGrpSpPr/>
          <p:nvPr/>
        </p:nvGrpSpPr>
        <p:grpSpPr>
          <a:xfrm>
            <a:off x="4463478" y="1257629"/>
            <a:ext cx="7269944" cy="5299792"/>
            <a:chOff x="3727254" y="1322283"/>
            <a:chExt cx="7269944" cy="5299792"/>
          </a:xfrm>
        </p:grpSpPr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2F6AD721-1610-DF1E-8FAD-C0949073DEB3}"/>
                </a:ext>
              </a:extLst>
            </p:cNvPr>
            <p:cNvSpPr/>
            <p:nvPr/>
          </p:nvSpPr>
          <p:spPr>
            <a:xfrm>
              <a:off x="3727254" y="1322283"/>
              <a:ext cx="7134115" cy="4824010"/>
            </a:xfrm>
            <a:prstGeom prst="roundRect">
              <a:avLst>
                <a:gd name="adj" fmla="val 0"/>
              </a:avLst>
            </a:prstGeom>
            <a:solidFill>
              <a:srgbClr val="EBEDED">
                <a:alpha val="2902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SNC8600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48">
              <a:extLst>
                <a:ext uri="{FF2B5EF4-FFF2-40B4-BE49-F238E27FC236}">
                  <a16:creationId xmlns:a16="http://schemas.microsoft.com/office/drawing/2014/main" id="{2D40637C-0D79-291A-0983-6F9B4C35C808}"/>
                </a:ext>
              </a:extLst>
            </p:cNvPr>
            <p:cNvSpPr txBox="1"/>
            <p:nvPr/>
          </p:nvSpPr>
          <p:spPr>
            <a:xfrm>
              <a:off x="4065150" y="4831741"/>
              <a:ext cx="1378660" cy="29892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7C2FA2-B890-226E-A8F8-7E1E70362445}"/>
                </a:ext>
              </a:extLst>
            </p:cNvPr>
            <p:cNvSpPr/>
            <p:nvPr/>
          </p:nvSpPr>
          <p:spPr>
            <a:xfrm>
              <a:off x="5390036" y="1816380"/>
              <a:ext cx="1379328" cy="3314282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Free 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    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7F7F7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    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6E8532-5F40-8228-E351-4B030E25F2DA}"/>
                </a:ext>
              </a:extLst>
            </p:cNvPr>
            <p:cNvSpPr/>
            <p:nvPr/>
          </p:nvSpPr>
          <p:spPr>
            <a:xfrm>
              <a:off x="5390120" y="3607748"/>
              <a:ext cx="1379096" cy="7161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应用程序</a:t>
              </a:r>
              <a:r>
                <a:rPr lang="en-US" sz="1050" b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1</a:t>
              </a:r>
            </a:p>
            <a:p>
              <a:pPr algn="ctr"/>
              <a:r>
                <a:rPr lang="zh-CN" altLang="en-US" sz="1050" b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（当前活动）</a:t>
              </a:r>
              <a:endParaRPr lang="zh-CN" sz="105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48">
              <a:extLst>
                <a:ext uri="{FF2B5EF4-FFF2-40B4-BE49-F238E27FC236}">
                  <a16:creationId xmlns:a16="http://schemas.microsoft.com/office/drawing/2014/main" id="{9BDA0282-65F3-B31B-2694-09B02AE00123}"/>
                </a:ext>
              </a:extLst>
            </p:cNvPr>
            <p:cNvSpPr txBox="1"/>
            <p:nvPr/>
          </p:nvSpPr>
          <p:spPr>
            <a:xfrm rot="16200000">
              <a:off x="4385486" y="2158320"/>
              <a:ext cx="293504" cy="109990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9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Application area2   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48">
              <a:extLst>
                <a:ext uri="{FF2B5EF4-FFF2-40B4-BE49-F238E27FC236}">
                  <a16:creationId xmlns:a16="http://schemas.microsoft.com/office/drawing/2014/main" id="{0D665889-29E5-5F3F-6598-4C9F8B406EA1}"/>
                </a:ext>
              </a:extLst>
            </p:cNvPr>
            <p:cNvSpPr txBox="1"/>
            <p:nvPr/>
          </p:nvSpPr>
          <p:spPr>
            <a:xfrm rot="16200000">
              <a:off x="4391799" y="3305575"/>
              <a:ext cx="260322" cy="91361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9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Application area 1   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14671CD-F363-A33D-E418-04AD4812D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453" y="2841988"/>
              <a:ext cx="7144" cy="33236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E173F87-2C77-F945-F5C0-FA2F9CAD1DB8}"/>
                </a:ext>
              </a:extLst>
            </p:cNvPr>
            <p:cNvCxnSpPr>
              <a:cxnSpLocks/>
            </p:cNvCxnSpPr>
            <p:nvPr/>
          </p:nvCxnSpPr>
          <p:spPr>
            <a:xfrm>
              <a:off x="3990766" y="1799198"/>
              <a:ext cx="6585518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文本框 2">
              <a:extLst>
                <a:ext uri="{FF2B5EF4-FFF2-40B4-BE49-F238E27FC236}">
                  <a16:creationId xmlns:a16="http://schemas.microsoft.com/office/drawing/2014/main" id="{A7AB92C6-06A2-FAA1-1C5D-C47566EC5B67}"/>
                </a:ext>
              </a:extLst>
            </p:cNvPr>
            <p:cNvSpPr txBox="1"/>
            <p:nvPr/>
          </p:nvSpPr>
          <p:spPr>
            <a:xfrm>
              <a:off x="3932509" y="5899255"/>
              <a:ext cx="1181815" cy="241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Rom </a:t>
              </a:r>
              <a:r>
                <a:rPr lang="en-US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Start address</a:t>
              </a:r>
              <a:endPara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3">
              <a:extLst>
                <a:ext uri="{FF2B5EF4-FFF2-40B4-BE49-F238E27FC236}">
                  <a16:creationId xmlns:a16="http://schemas.microsoft.com/office/drawing/2014/main" id="{7828AD0F-49E9-3771-4A9A-C14A9CC6D7D8}"/>
                </a:ext>
              </a:extLst>
            </p:cNvPr>
            <p:cNvSpPr txBox="1"/>
            <p:nvPr/>
          </p:nvSpPr>
          <p:spPr>
            <a:xfrm>
              <a:off x="3933434" y="4954400"/>
              <a:ext cx="775682" cy="29892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Flash start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85B7862-AACC-6E7B-C8B9-E6EDFCF5A0F2}"/>
                </a:ext>
              </a:extLst>
            </p:cNvPr>
            <p:cNvSpPr/>
            <p:nvPr/>
          </p:nvSpPr>
          <p:spPr>
            <a:xfrm>
              <a:off x="5391793" y="1816688"/>
              <a:ext cx="1370715" cy="347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User Flash Data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4KB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1E36660-FD28-3CC0-125E-AD83762AC3B3}"/>
                </a:ext>
              </a:extLst>
            </p:cNvPr>
            <p:cNvSpPr/>
            <p:nvPr/>
          </p:nvSpPr>
          <p:spPr>
            <a:xfrm>
              <a:off x="5391277" y="5106512"/>
              <a:ext cx="1378287" cy="8539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ROM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Bootloader </a:t>
              </a:r>
              <a:endParaRPr lang="zh-CN" sz="105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(Uart@26</a:t>
              </a:r>
              <a:r>
                <a:rPr lang="en-US" altLang="zh-CN" sz="1050" kern="100" dirty="0">
                  <a:solidFill>
                    <a:schemeClr val="tx1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1050" kern="100" dirty="0">
                  <a:solidFill>
                    <a:schemeClr val="tx1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晶振</a:t>
              </a:r>
              <a:r>
                <a:rPr lang="en-US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sz="105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48">
              <a:extLst>
                <a:ext uri="{FF2B5EF4-FFF2-40B4-BE49-F238E27FC236}">
                  <a16:creationId xmlns:a16="http://schemas.microsoft.com/office/drawing/2014/main" id="{63865562-A51F-AB06-E9F4-0A504B1A51C2}"/>
                </a:ext>
              </a:extLst>
            </p:cNvPr>
            <p:cNvSpPr txBox="1"/>
            <p:nvPr/>
          </p:nvSpPr>
          <p:spPr>
            <a:xfrm>
              <a:off x="3762987" y="3206703"/>
              <a:ext cx="341964" cy="7182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Flash</a:t>
              </a:r>
              <a:r>
                <a:rPr lang="en-US" sz="11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area  </a:t>
              </a:r>
              <a:endPara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">
              <a:extLst>
                <a:ext uri="{FF2B5EF4-FFF2-40B4-BE49-F238E27FC236}">
                  <a16:creationId xmlns:a16="http://schemas.microsoft.com/office/drawing/2014/main" id="{815C8D51-A15A-A223-6675-DAF93BA07E55}"/>
                </a:ext>
              </a:extLst>
            </p:cNvPr>
            <p:cNvSpPr txBox="1"/>
            <p:nvPr/>
          </p:nvSpPr>
          <p:spPr>
            <a:xfrm>
              <a:off x="3927432" y="1590696"/>
              <a:ext cx="1445001" cy="2256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Flash End</a:t>
              </a:r>
              <a:endPara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2902F33-6728-F108-F339-318BB5491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4955" y="2168836"/>
              <a:ext cx="0" cy="4519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E5EACB0C-06D8-F413-656B-F8ECFEC32B59}"/>
                </a:ext>
              </a:extLst>
            </p:cNvPr>
            <p:cNvCxnSpPr>
              <a:cxnSpLocks/>
            </p:cNvCxnSpPr>
            <p:nvPr/>
          </p:nvCxnSpPr>
          <p:spPr>
            <a:xfrm>
              <a:off x="4298597" y="3876193"/>
              <a:ext cx="0" cy="41449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3111488-280C-AB41-FC36-98ADC3C66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373" y="3209840"/>
              <a:ext cx="0" cy="42036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>
              <a:extLst>
                <a:ext uri="{FF2B5EF4-FFF2-40B4-BE49-F238E27FC236}">
                  <a16:creationId xmlns:a16="http://schemas.microsoft.com/office/drawing/2014/main" id="{158C9681-13C5-7264-AAAF-987E92121053}"/>
                </a:ext>
              </a:extLst>
            </p:cNvPr>
            <p:cNvSpPr txBox="1"/>
            <p:nvPr/>
          </p:nvSpPr>
          <p:spPr>
            <a:xfrm>
              <a:off x="4645406" y="2869034"/>
              <a:ext cx="926053" cy="3662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tart address:</a:t>
              </a:r>
            </a:p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Application2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3">
              <a:extLst>
                <a:ext uri="{FF2B5EF4-FFF2-40B4-BE49-F238E27FC236}">
                  <a16:creationId xmlns:a16="http://schemas.microsoft.com/office/drawing/2014/main" id="{97971EEB-05C1-115F-4EEF-470661678BB2}"/>
                </a:ext>
              </a:extLst>
            </p:cNvPr>
            <p:cNvSpPr txBox="1"/>
            <p:nvPr/>
          </p:nvSpPr>
          <p:spPr>
            <a:xfrm>
              <a:off x="4613429" y="3994372"/>
              <a:ext cx="926053" cy="3662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tart address:</a:t>
              </a:r>
            </a:p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Application1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3">
              <a:extLst>
                <a:ext uri="{FF2B5EF4-FFF2-40B4-BE49-F238E27FC236}">
                  <a16:creationId xmlns:a16="http://schemas.microsoft.com/office/drawing/2014/main" id="{51BC8C1C-0184-0DBC-084C-688CC6E79B57}"/>
                </a:ext>
              </a:extLst>
            </p:cNvPr>
            <p:cNvSpPr txBox="1"/>
            <p:nvPr/>
          </p:nvSpPr>
          <p:spPr>
            <a:xfrm>
              <a:off x="4624777" y="4775478"/>
              <a:ext cx="926053" cy="3662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tart address:</a:t>
              </a:r>
            </a:p>
            <a:p>
              <a:pPr>
                <a:spcAft>
                  <a:spcPts val="0"/>
                </a:spcAft>
              </a:pPr>
              <a:r>
                <a:rPr lang="en-US" altLang="zh-CN" sz="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Flash Boot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48">
              <a:extLst>
                <a:ext uri="{FF2B5EF4-FFF2-40B4-BE49-F238E27FC236}">
                  <a16:creationId xmlns:a16="http://schemas.microsoft.com/office/drawing/2014/main" id="{9C55FF80-80C4-AA71-BCCD-9FFDDBF01217}"/>
                </a:ext>
              </a:extLst>
            </p:cNvPr>
            <p:cNvSpPr txBox="1"/>
            <p:nvPr/>
          </p:nvSpPr>
          <p:spPr>
            <a:xfrm rot="16200000">
              <a:off x="4181416" y="4328892"/>
              <a:ext cx="251454" cy="6075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9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Boot area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3ECCAEC-6465-173A-7C17-B80A88A9198F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4307143" y="4758372"/>
              <a:ext cx="1" cy="30837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4025587-C960-2622-81F9-947C61105D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709" y="4369512"/>
              <a:ext cx="6889" cy="2484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48">
              <a:extLst>
                <a:ext uri="{FF2B5EF4-FFF2-40B4-BE49-F238E27FC236}">
                  <a16:creationId xmlns:a16="http://schemas.microsoft.com/office/drawing/2014/main" id="{92113504-F271-A5BD-38A3-E6068E1F6917}"/>
                </a:ext>
              </a:extLst>
            </p:cNvPr>
            <p:cNvSpPr txBox="1"/>
            <p:nvPr/>
          </p:nvSpPr>
          <p:spPr>
            <a:xfrm rot="16200000">
              <a:off x="4180098" y="1672555"/>
              <a:ext cx="251454" cy="6075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9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Data</a:t>
              </a:r>
              <a:r>
                <a:rPr lang="en-US" sz="9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area</a:t>
              </a:r>
              <a:endParaRPr lang="zh-CN" sz="9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5C94E5C-337C-5917-9677-22DC0D7B09CF}"/>
                </a:ext>
              </a:extLst>
            </p:cNvPr>
            <p:cNvCxnSpPr>
              <a:cxnSpLocks/>
            </p:cNvCxnSpPr>
            <p:nvPr/>
          </p:nvCxnSpPr>
          <p:spPr>
            <a:xfrm>
              <a:off x="4290853" y="2050985"/>
              <a:ext cx="0" cy="1556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F6589FF-A533-4FAE-D28D-636032E53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734" y="1807866"/>
              <a:ext cx="0" cy="1556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48">
              <a:extLst>
                <a:ext uri="{FF2B5EF4-FFF2-40B4-BE49-F238E27FC236}">
                  <a16:creationId xmlns:a16="http://schemas.microsoft.com/office/drawing/2014/main" id="{60A3FFCE-4A4A-6908-7F68-BD9312DF843A}"/>
                </a:ext>
              </a:extLst>
            </p:cNvPr>
            <p:cNvSpPr txBox="1"/>
            <p:nvPr/>
          </p:nvSpPr>
          <p:spPr>
            <a:xfrm>
              <a:off x="3796681" y="5267117"/>
              <a:ext cx="276539" cy="57155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eaVert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ROM</a:t>
              </a:r>
              <a:r>
                <a:rPr lang="en-US" sz="1000" kern="100" dirty="0">
                  <a:solidFill>
                    <a:srgbClr val="76717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area</a:t>
              </a:r>
              <a:endParaRPr 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04ED5FD3-2527-0034-BAB3-34AEBB601FA2}"/>
                </a:ext>
              </a:extLst>
            </p:cNvPr>
            <p:cNvCxnSpPr>
              <a:cxnSpLocks/>
              <a:stCxn id="102" idx="2"/>
              <a:endCxn id="55" idx="1"/>
            </p:cNvCxnSpPr>
            <p:nvPr/>
          </p:nvCxnSpPr>
          <p:spPr>
            <a:xfrm flipH="1">
              <a:off x="3932509" y="5838676"/>
              <a:ext cx="2442" cy="18151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6ECCD6E-DB97-EDA0-43E4-ED996200C4C6}"/>
                </a:ext>
              </a:extLst>
            </p:cNvPr>
            <p:cNvCxnSpPr>
              <a:cxnSpLocks/>
              <a:stCxn id="102" idx="0"/>
              <a:endCxn id="56" idx="1"/>
            </p:cNvCxnSpPr>
            <p:nvPr/>
          </p:nvCxnSpPr>
          <p:spPr>
            <a:xfrm flipH="1" flipV="1">
              <a:off x="3933434" y="5103862"/>
              <a:ext cx="1517" cy="16325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696F75AB-48A6-ECAF-E6AD-159D9709497B}"/>
                </a:ext>
              </a:extLst>
            </p:cNvPr>
            <p:cNvCxnSpPr>
              <a:cxnSpLocks/>
              <a:stCxn id="62" idx="0"/>
              <a:endCxn id="57" idx="1"/>
            </p:cNvCxnSpPr>
            <p:nvPr/>
          </p:nvCxnSpPr>
          <p:spPr>
            <a:xfrm flipH="1" flipV="1">
              <a:off x="3927432" y="1703539"/>
              <a:ext cx="6537" cy="15031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4617FC76-7F00-DF92-B2C5-0803B9AAD12F}"/>
                </a:ext>
              </a:extLst>
            </p:cNvPr>
            <p:cNvCxnSpPr>
              <a:cxnSpLocks/>
              <a:stCxn id="62" idx="2"/>
              <a:endCxn id="56" idx="1"/>
            </p:cNvCxnSpPr>
            <p:nvPr/>
          </p:nvCxnSpPr>
          <p:spPr>
            <a:xfrm flipH="1">
              <a:off x="3933434" y="3924915"/>
              <a:ext cx="535" cy="1178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箭头: 燕尾形 196">
              <a:extLst>
                <a:ext uri="{FF2B5EF4-FFF2-40B4-BE49-F238E27FC236}">
                  <a16:creationId xmlns:a16="http://schemas.microsoft.com/office/drawing/2014/main" id="{0C9CF188-D527-5275-CCC2-1ACB2A7CF2AF}"/>
                </a:ext>
              </a:extLst>
            </p:cNvPr>
            <p:cNvSpPr/>
            <p:nvPr/>
          </p:nvSpPr>
          <p:spPr>
            <a:xfrm>
              <a:off x="4814832" y="5829892"/>
              <a:ext cx="6182366" cy="792183"/>
            </a:xfrm>
            <a:prstGeom prst="notchedRightArrow">
              <a:avLst>
                <a:gd name="adj1" fmla="val 64143"/>
                <a:gd name="adj2" fmla="val 46464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      升级前                   升级应用程序</a:t>
              </a:r>
              <a:r>
                <a:rPr lang="en-US" altLang="zh-CN" sz="16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，       升级应用程序</a:t>
              </a:r>
              <a:r>
                <a:rPr lang="en-US" altLang="zh-CN" sz="16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已烧录</a:t>
              </a:r>
              <a:r>
                <a:rPr lang="en-US" altLang="zh-CN" sz="1200" b="1" kern="100" dirty="0" err="1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FlashBoot</a:t>
              </a:r>
              <a:r>
                <a:rPr lang="zh-CN" alt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和初始应用</a:t>
              </a:r>
              <a:r>
                <a:rPr lang="en-US" altLang="zh-CN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1)       </a:t>
              </a:r>
              <a:r>
                <a:rPr 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r>
                <a:rPr lang="zh-CN" alt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（保留应用</a:t>
              </a:r>
              <a:r>
                <a:rPr lang="en-US" altLang="zh-CN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）                     （保留应用</a:t>
              </a:r>
              <a:r>
                <a:rPr lang="en-US" altLang="zh-CN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200" b="1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zh-CN" sz="1200" b="1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4C2955E-D67E-6150-1441-2A8A935C8504}"/>
                </a:ext>
              </a:extLst>
            </p:cNvPr>
            <p:cNvSpPr/>
            <p:nvPr/>
          </p:nvSpPr>
          <p:spPr>
            <a:xfrm>
              <a:off x="5397779" y="4322610"/>
              <a:ext cx="1369827" cy="7839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Flash Bootloader </a:t>
              </a:r>
              <a:endParaRPr lang="zh-CN" alt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(Uart&amp;USB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@26</a:t>
              </a:r>
              <a:r>
                <a:rPr lang="en-US" altLang="zh-CN" sz="1050" kern="100" dirty="0">
                  <a:solidFill>
                    <a:schemeClr val="tx1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M&amp;24M</a:t>
              </a:r>
              <a:r>
                <a:rPr lang="zh-CN" altLang="en-US" sz="1050" kern="100" dirty="0">
                  <a:solidFill>
                    <a:schemeClr val="tx1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晶振</a:t>
              </a:r>
              <a:r>
                <a:rPr lang="en-US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105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99DAC8C-4947-0D8D-2C62-4059004BE84D}"/>
                </a:ext>
              </a:extLst>
            </p:cNvPr>
            <p:cNvGrpSpPr/>
            <p:nvPr/>
          </p:nvGrpSpPr>
          <p:grpSpPr>
            <a:xfrm>
              <a:off x="7348129" y="1817102"/>
              <a:ext cx="1318317" cy="4155258"/>
              <a:chOff x="8455240" y="1752704"/>
              <a:chExt cx="1318317" cy="4155258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B3F2796-65F6-6BB7-969E-4BC41555363E}"/>
                  </a:ext>
                </a:extLst>
              </p:cNvPr>
              <p:cNvSpPr/>
              <p:nvPr/>
            </p:nvSpPr>
            <p:spPr>
              <a:xfrm>
                <a:off x="8455240" y="1754534"/>
                <a:ext cx="1318241" cy="323770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Free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A73ACCA-34CB-B348-AB03-AA7FE115920C}"/>
                  </a:ext>
                </a:extLst>
              </p:cNvPr>
              <p:cNvSpPr/>
              <p:nvPr/>
            </p:nvSpPr>
            <p:spPr>
              <a:xfrm>
                <a:off x="8455332" y="4245530"/>
                <a:ext cx="1318104" cy="7965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Flash Bootloader </a:t>
                </a:r>
                <a:endParaRPr lang="zh-CN" alt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(Uart&amp;USB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@26</a:t>
                </a:r>
                <a:r>
                  <a:rPr lang="en-US" altLang="zh-CN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M&amp;24M</a:t>
                </a:r>
                <a:r>
                  <a:rPr lang="zh-CN" altLang="en-US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晶振</a:t>
                </a: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79DE368-3C97-B99A-D393-76956A1B79FA}"/>
                  </a:ext>
                </a:extLst>
              </p:cNvPr>
              <p:cNvSpPr/>
              <p:nvPr/>
            </p:nvSpPr>
            <p:spPr>
              <a:xfrm>
                <a:off x="8462457" y="1752704"/>
                <a:ext cx="1300607" cy="3457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User Flash Data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4KB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219F4A0-7507-BCB2-D100-F6CE81881890}"/>
                  </a:ext>
                </a:extLst>
              </p:cNvPr>
              <p:cNvSpPr/>
              <p:nvPr/>
            </p:nvSpPr>
            <p:spPr>
              <a:xfrm>
                <a:off x="8455326" y="3545902"/>
                <a:ext cx="1318018" cy="6996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应用程序</a:t>
                </a:r>
                <a:r>
                  <a:rPr 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1</a:t>
                </a:r>
              </a:p>
              <a:p>
                <a:pPr algn="ctr"/>
                <a:r>
                  <a:rPr lang="zh-CN" alt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（变为备份）</a:t>
                </a:r>
                <a:r>
                  <a:rPr 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</a:t>
                </a:r>
                <a:endParaRPr lang="zh-CN" sz="105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1432F3F-DC45-08C5-C099-7CB350BDBCD9}"/>
                  </a:ext>
                </a:extLst>
              </p:cNvPr>
              <p:cNvSpPr/>
              <p:nvPr/>
            </p:nvSpPr>
            <p:spPr>
              <a:xfrm>
                <a:off x="8462455" y="2437257"/>
                <a:ext cx="1301821" cy="6996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 b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应用程序</a:t>
                </a:r>
                <a:r>
                  <a:rPr lang="en-US" sz="1050" b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2</a:t>
                </a:r>
              </a:p>
              <a:p>
                <a:pPr algn="ctr"/>
                <a:r>
                  <a:rPr lang="zh-CN" altLang="en-US" sz="1050" b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（当前活动）</a:t>
                </a:r>
                <a:endParaRPr lang="zh-CN" sz="1050" b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C6F4C16-FEFE-C29D-2870-422595D17232}"/>
                  </a:ext>
                </a:extLst>
              </p:cNvPr>
              <p:cNvSpPr/>
              <p:nvPr/>
            </p:nvSpPr>
            <p:spPr>
              <a:xfrm>
                <a:off x="8455453" y="5039208"/>
                <a:ext cx="1318104" cy="8687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ROM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Bootloader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(Uart@26</a:t>
                </a:r>
                <a:r>
                  <a:rPr lang="en-US" altLang="zh-CN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晶振</a:t>
                </a: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连接符: 曲线 39">
                <a:extLst>
                  <a:ext uri="{FF2B5EF4-FFF2-40B4-BE49-F238E27FC236}">
                    <a16:creationId xmlns:a16="http://schemas.microsoft.com/office/drawing/2014/main" id="{298CD2DB-AFAD-74F6-F96A-52CC09450C31}"/>
                  </a:ext>
                </a:extLst>
              </p:cNvPr>
              <p:cNvCxnSpPr>
                <a:cxnSpLocks/>
                <a:stCxn id="45" idx="1"/>
                <a:endCxn id="39" idx="1"/>
              </p:cNvCxnSpPr>
              <p:nvPr/>
            </p:nvCxnSpPr>
            <p:spPr>
              <a:xfrm rot="10800000" flipH="1">
                <a:off x="8455331" y="2787072"/>
                <a:ext cx="7123" cy="1856750"/>
              </a:xfrm>
              <a:prstGeom prst="curvedConnector3">
                <a:avLst>
                  <a:gd name="adj1" fmla="val -32093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A1CA0C5-A3AD-1AB6-66A0-AA97B59A1251}"/>
                </a:ext>
              </a:extLst>
            </p:cNvPr>
            <p:cNvGrpSpPr/>
            <p:nvPr/>
          </p:nvGrpSpPr>
          <p:grpSpPr>
            <a:xfrm>
              <a:off x="9268460" y="1808331"/>
              <a:ext cx="1318317" cy="4155258"/>
              <a:chOff x="8455240" y="1752704"/>
              <a:chExt cx="1318317" cy="415525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4555C29-B794-1660-035D-48E229BC0811}"/>
                  </a:ext>
                </a:extLst>
              </p:cNvPr>
              <p:cNvSpPr/>
              <p:nvPr/>
            </p:nvSpPr>
            <p:spPr>
              <a:xfrm>
                <a:off x="8455240" y="1754534"/>
                <a:ext cx="1318241" cy="323770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Free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solidFill>
                      <a:srgbClr val="7F7F7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47B2A13-5DB9-C7F4-1E32-1E2473ED2C3A}"/>
                  </a:ext>
                </a:extLst>
              </p:cNvPr>
              <p:cNvSpPr/>
              <p:nvPr/>
            </p:nvSpPr>
            <p:spPr>
              <a:xfrm>
                <a:off x="8455332" y="4245531"/>
                <a:ext cx="1318104" cy="78390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Flash Bootloader </a:t>
                </a:r>
                <a:endParaRPr lang="zh-CN" alt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(Uart&amp;USB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@26</a:t>
                </a:r>
                <a:r>
                  <a:rPr lang="en-US" altLang="zh-CN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M&amp;24M</a:t>
                </a:r>
                <a:r>
                  <a:rPr lang="zh-CN" altLang="en-US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晶振</a:t>
                </a: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663D84A-7DD1-1AE7-8022-94BE49E336C0}"/>
                  </a:ext>
                </a:extLst>
              </p:cNvPr>
              <p:cNvSpPr/>
              <p:nvPr/>
            </p:nvSpPr>
            <p:spPr>
              <a:xfrm>
                <a:off x="8462457" y="1752704"/>
                <a:ext cx="1310887" cy="3457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User Flash Data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4KB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893793B-F908-E38A-8177-6E97B54736E9}"/>
                  </a:ext>
                </a:extLst>
              </p:cNvPr>
              <p:cNvSpPr/>
              <p:nvPr/>
            </p:nvSpPr>
            <p:spPr>
              <a:xfrm>
                <a:off x="8455326" y="3399590"/>
                <a:ext cx="1318018" cy="8551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应用程序</a:t>
                </a:r>
                <a:r>
                  <a:rPr lang="en-US" sz="1050" b="1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3</a:t>
                </a:r>
              </a:p>
              <a:p>
                <a:pPr algn="ctr"/>
                <a:r>
                  <a:rPr lang="zh-CN" altLang="en-US" sz="1050" b="1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（当前活动）</a:t>
                </a:r>
                <a:endParaRPr lang="zh-CN" altLang="zh-CN" sz="1050" b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FC265B3-A6AB-FE7E-BAF0-0A9FECAC46E1}"/>
                  </a:ext>
                </a:extLst>
              </p:cNvPr>
              <p:cNvSpPr/>
              <p:nvPr/>
            </p:nvSpPr>
            <p:spPr>
              <a:xfrm>
                <a:off x="8462455" y="2446493"/>
                <a:ext cx="1301821" cy="6996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应用程序</a:t>
                </a:r>
                <a:r>
                  <a:rPr 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2 </a:t>
                </a:r>
              </a:p>
              <a:p>
                <a:pPr algn="ctr"/>
                <a:r>
                  <a:rPr lang="zh-CN" alt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（变为备份）</a:t>
                </a:r>
                <a:r>
                  <a:rPr lang="en-US" sz="1050" kern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</a:t>
                </a:r>
                <a:endParaRPr lang="zh-CN" sz="105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E2B6621-6072-1FF5-6759-4FBA42B637EE}"/>
                  </a:ext>
                </a:extLst>
              </p:cNvPr>
              <p:cNvSpPr/>
              <p:nvPr/>
            </p:nvSpPr>
            <p:spPr>
              <a:xfrm>
                <a:off x="8455453" y="5039208"/>
                <a:ext cx="1318104" cy="8687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ROM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Bootloader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(Uart@26</a:t>
                </a:r>
                <a:r>
                  <a:rPr lang="en-US" altLang="zh-CN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05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晶振</a:t>
                </a:r>
                <a:r>
                  <a:rPr lang="en-US" altLang="zh-CN" sz="105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05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连接符: 曲线 64">
                <a:extLst>
                  <a:ext uri="{FF2B5EF4-FFF2-40B4-BE49-F238E27FC236}">
                    <a16:creationId xmlns:a16="http://schemas.microsoft.com/office/drawing/2014/main" id="{D5F48BB2-0229-C92E-978B-8341C2810DDE}"/>
                  </a:ext>
                </a:extLst>
              </p:cNvPr>
              <p:cNvCxnSpPr>
                <a:cxnSpLocks/>
                <a:stCxn id="52" idx="1"/>
                <a:endCxn id="54" idx="1"/>
              </p:cNvCxnSpPr>
              <p:nvPr/>
            </p:nvCxnSpPr>
            <p:spPr>
              <a:xfrm rot="10800000">
                <a:off x="8455326" y="3827180"/>
                <a:ext cx="6" cy="810303"/>
              </a:xfrm>
              <a:prstGeom prst="curvedConnector3">
                <a:avLst>
                  <a:gd name="adj1" fmla="val 38101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82144F-1DAB-D930-6C36-4FDC509F0A11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50" y="3217756"/>
              <a:ext cx="6511134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EBDB3BE-855B-23CB-7285-45DCC632638C}"/>
                </a:ext>
              </a:extLst>
            </p:cNvPr>
            <p:cNvCxnSpPr>
              <a:cxnSpLocks/>
            </p:cNvCxnSpPr>
            <p:nvPr/>
          </p:nvCxnSpPr>
          <p:spPr>
            <a:xfrm>
              <a:off x="4046024" y="2157881"/>
              <a:ext cx="65405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BB28B0D-E802-3327-9541-69023E12C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310" y="5091863"/>
              <a:ext cx="5980974" cy="2950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5B84611-A2F9-3FAA-39BF-6524F86199CD}"/>
                </a:ext>
              </a:extLst>
            </p:cNvPr>
            <p:cNvCxnSpPr>
              <a:cxnSpLocks/>
            </p:cNvCxnSpPr>
            <p:nvPr/>
          </p:nvCxnSpPr>
          <p:spPr>
            <a:xfrm>
              <a:off x="3991622" y="4318647"/>
              <a:ext cx="659494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ACC696-4993-699E-2DF4-E044CE3BFC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2287" y="5956003"/>
              <a:ext cx="6590209" cy="2425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8" name="动作按钮: 前进或下一项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1642EB-55EC-E0B3-367E-AF8701E1DC3B}"/>
              </a:ext>
            </a:extLst>
          </p:cNvPr>
          <p:cNvSpPr/>
          <p:nvPr/>
        </p:nvSpPr>
        <p:spPr>
          <a:xfrm>
            <a:off x="755681" y="1690602"/>
            <a:ext cx="1978340" cy="626441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芯片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产品启动</a:t>
            </a:r>
          </a:p>
        </p:txBody>
      </p:sp>
      <p:sp>
        <p:nvSpPr>
          <p:cNvPr id="85" name="箭头: 燕尾形 84">
            <a:extLst>
              <a:ext uri="{FF2B5EF4-FFF2-40B4-BE49-F238E27FC236}">
                <a16:creationId xmlns:a16="http://schemas.microsoft.com/office/drawing/2014/main" id="{52A6E38D-6586-8FAC-7D50-0974B6A18466}"/>
              </a:ext>
            </a:extLst>
          </p:cNvPr>
          <p:cNvSpPr/>
          <p:nvPr/>
        </p:nvSpPr>
        <p:spPr>
          <a:xfrm>
            <a:off x="7530477" y="2560913"/>
            <a:ext cx="465616" cy="358600"/>
          </a:xfrm>
          <a:prstGeom prst="notch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箭头: 燕尾形 85">
            <a:extLst>
              <a:ext uri="{FF2B5EF4-FFF2-40B4-BE49-F238E27FC236}">
                <a16:creationId xmlns:a16="http://schemas.microsoft.com/office/drawing/2014/main" id="{4B39AD2E-9D66-2488-6344-BDFDA9CBE3E6}"/>
              </a:ext>
            </a:extLst>
          </p:cNvPr>
          <p:cNvSpPr/>
          <p:nvPr/>
        </p:nvSpPr>
        <p:spPr>
          <a:xfrm>
            <a:off x="9451581" y="3493555"/>
            <a:ext cx="514780" cy="358600"/>
          </a:xfrm>
          <a:prstGeom prst="notch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5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D0BF-1A79-DCBB-6ACD-D896412C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生产端和产品端，分别规定不同的升级方式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生产端明确治具设计需求、同时列出烧录操作规范和注意事项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产品端做好代码放篡改保护机制、支持在任意违规操作情况下，都能保持正常工作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5C0EC46-40A0-0413-482D-9330BB410993}"/>
              </a:ext>
            </a:extLst>
          </p:cNvPr>
          <p:cNvSpPr txBox="1">
            <a:spLocks/>
          </p:cNvSpPr>
          <p:nvPr/>
        </p:nvSpPr>
        <p:spPr>
          <a:xfrm>
            <a:off x="677228" y="166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58340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910</Words>
  <Application>Microsoft Office PowerPoint</Application>
  <PresentationFormat>宽屏</PresentationFormat>
  <Paragraphs>220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SNC8600  26M晶振 升级解决方案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391</cp:revision>
  <dcterms:created xsi:type="dcterms:W3CDTF">2023-03-09T02:04:53Z</dcterms:created>
  <dcterms:modified xsi:type="dcterms:W3CDTF">2023-03-09T12:23:33Z</dcterms:modified>
</cp:coreProperties>
</file>